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02" r:id="rId4"/>
  </p:sldMasterIdLst>
  <p:notesMasterIdLst>
    <p:notesMasterId r:id="rId26"/>
  </p:notesMasterIdLst>
  <p:sldIdLst>
    <p:sldId id="259" r:id="rId5"/>
    <p:sldId id="257" r:id="rId6"/>
    <p:sldId id="290" r:id="rId7"/>
    <p:sldId id="281" r:id="rId8"/>
    <p:sldId id="292" r:id="rId9"/>
    <p:sldId id="293" r:id="rId10"/>
    <p:sldId id="294" r:id="rId11"/>
    <p:sldId id="296" r:id="rId12"/>
    <p:sldId id="295" r:id="rId13"/>
    <p:sldId id="300" r:id="rId14"/>
    <p:sldId id="301" r:id="rId15"/>
    <p:sldId id="302" r:id="rId16"/>
    <p:sldId id="303" r:id="rId17"/>
    <p:sldId id="314" r:id="rId18"/>
    <p:sldId id="304" r:id="rId19"/>
    <p:sldId id="305" r:id="rId20"/>
    <p:sldId id="306" r:id="rId21"/>
    <p:sldId id="310" r:id="rId22"/>
    <p:sldId id="311" r:id="rId23"/>
    <p:sldId id="309" r:id="rId24"/>
    <p:sldId id="31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702"/>
    <a:srgbClr val="011302"/>
    <a:srgbClr val="E6E6E6"/>
    <a:srgbClr val="8641B8"/>
    <a:srgbClr val="89ACEB"/>
    <a:srgbClr val="7A4B29"/>
    <a:srgbClr val="42B0EC"/>
    <a:srgbClr val="AE6C2C"/>
    <a:srgbClr val="794A29"/>
    <a:srgbClr val="FBF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4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4DDE1-87A8-4B0C-8151-62386031951B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0441C-AAAD-4DF1-9EAB-22B43B6D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পাঠের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দিবেন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0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7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6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2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350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05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17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63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626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759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26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70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83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58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78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447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418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31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599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090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35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679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42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351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292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984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987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29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03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895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388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531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939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18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554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8056183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704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24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475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083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693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818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80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128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2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197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448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379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527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059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68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800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2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2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9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5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2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3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1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C1BE27-2330-4560-A1AB-7E074BE24573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CD43D2-1B00-44C3-8B10-A4656F2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5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hcmamun@yahoo.com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tm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200741-902C-4734-8A0D-F1B9DF3291E6}"/>
              </a:ext>
            </a:extLst>
          </p:cNvPr>
          <p:cNvGrpSpPr/>
          <p:nvPr/>
        </p:nvGrpSpPr>
        <p:grpSpPr>
          <a:xfrm>
            <a:off x="0" y="0"/>
            <a:ext cx="9047018" cy="6858000"/>
            <a:chOff x="0" y="0"/>
            <a:chExt cx="9047018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5CF483A-27E6-4145-B45E-BCF6FA1A10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6" t="4845" r="18305" b="11307"/>
            <a:stretch/>
          </p:blipFill>
          <p:spPr>
            <a:xfrm>
              <a:off x="0" y="0"/>
              <a:ext cx="9047018" cy="685800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3FD50E-3B26-4B97-8CFD-A3D360E89165}"/>
                </a:ext>
              </a:extLst>
            </p:cNvPr>
            <p:cNvSpPr/>
            <p:nvPr/>
          </p:nvSpPr>
          <p:spPr>
            <a:xfrm>
              <a:off x="0" y="0"/>
              <a:ext cx="9047018" cy="6858000"/>
            </a:xfrm>
            <a:prstGeom prst="rect">
              <a:avLst/>
            </a:prstGeom>
            <a:noFill/>
            <a:ln w="228600" cap="flat" cmpd="thickThin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54A89DF-673E-405C-9600-4D8FD494F1EE}"/>
              </a:ext>
            </a:extLst>
          </p:cNvPr>
          <p:cNvSpPr txBox="1"/>
          <p:nvPr/>
        </p:nvSpPr>
        <p:spPr>
          <a:xfrm>
            <a:off x="496267" y="423570"/>
            <a:ext cx="8151466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75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83FD50E-3B26-4B97-8CFD-A3D360E89165}"/>
              </a:ext>
            </a:extLst>
          </p:cNvPr>
          <p:cNvSpPr/>
          <p:nvPr/>
        </p:nvSpPr>
        <p:spPr>
          <a:xfrm>
            <a:off x="0" y="0"/>
            <a:ext cx="9047018" cy="6858000"/>
          </a:xfrm>
          <a:prstGeom prst="rect">
            <a:avLst/>
          </a:prstGeom>
          <a:noFill/>
          <a:ln w="228600" cap="flat" cmpd="thickThin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7EDA0412-8442-44A7-AA19-46063BE14F1F}"/>
              </a:ext>
            </a:extLst>
          </p:cNvPr>
          <p:cNvSpPr/>
          <p:nvPr/>
        </p:nvSpPr>
        <p:spPr>
          <a:xfrm>
            <a:off x="2473793" y="137401"/>
            <a:ext cx="3810000" cy="897186"/>
          </a:xfrm>
          <a:prstGeom prst="downArrowCallou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54000">
                <a:srgbClr val="1C501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স্যার জগদীশ চন্দ্র বসু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F408004-B02D-41C7-89C3-068E41117E8B}"/>
              </a:ext>
            </a:extLst>
          </p:cNvPr>
          <p:cNvSpPr/>
          <p:nvPr/>
        </p:nvSpPr>
        <p:spPr>
          <a:xfrm>
            <a:off x="2794635" y="1121297"/>
            <a:ext cx="3200400" cy="292608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7">
            <a:extLst>
              <a:ext uri="{FF2B5EF4-FFF2-40B4-BE49-F238E27FC236}">
                <a16:creationId xmlns:a16="http://schemas.microsoft.com/office/drawing/2014/main" id="{7CA2A8CD-641F-4340-9F97-664C84CF1A77}"/>
              </a:ext>
            </a:extLst>
          </p:cNvPr>
          <p:cNvSpPr/>
          <p:nvPr/>
        </p:nvSpPr>
        <p:spPr>
          <a:xfrm>
            <a:off x="210655" y="908255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54000">
                <a:srgbClr val="1C501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জন্মস্থান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114F33-D520-4C4A-99D3-FFB09A5EAE8D}"/>
              </a:ext>
            </a:extLst>
          </p:cNvPr>
          <p:cNvSpPr/>
          <p:nvPr/>
        </p:nvSpPr>
        <p:spPr>
          <a:xfrm>
            <a:off x="6590013" y="625126"/>
            <a:ext cx="2088670" cy="126344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9">
            <a:extLst>
              <a:ext uri="{FF2B5EF4-FFF2-40B4-BE49-F238E27FC236}">
                <a16:creationId xmlns:a16="http://schemas.microsoft.com/office/drawing/2014/main" id="{02FA6F50-B7F6-47C9-8AB9-998CAD80B405}"/>
              </a:ext>
            </a:extLst>
          </p:cNvPr>
          <p:cNvSpPr/>
          <p:nvPr/>
        </p:nvSpPr>
        <p:spPr>
          <a:xfrm>
            <a:off x="210655" y="2047179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54000">
                <a:srgbClr val="1C501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কৃতিত্ব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10">
            <a:extLst>
              <a:ext uri="{FF2B5EF4-FFF2-40B4-BE49-F238E27FC236}">
                <a16:creationId xmlns:a16="http://schemas.microsoft.com/office/drawing/2014/main" id="{F8E7614A-6679-47E3-9233-FA5232C4DE69}"/>
              </a:ext>
            </a:extLst>
          </p:cNvPr>
          <p:cNvSpPr/>
          <p:nvPr/>
        </p:nvSpPr>
        <p:spPr>
          <a:xfrm>
            <a:off x="210655" y="3098301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54000">
                <a:srgbClr val="1C501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তাঁর রেডিও 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1B61DC-28D8-49F2-BB1D-91C2BDBE7D36}"/>
              </a:ext>
            </a:extLst>
          </p:cNvPr>
          <p:cNvSpPr/>
          <p:nvPr/>
        </p:nvSpPr>
        <p:spPr>
          <a:xfrm>
            <a:off x="6567335" y="2051580"/>
            <a:ext cx="2088670" cy="1263445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১৮৯৫ সালে এক স্থান হতে অন্য স্থানে বার্তা প্রেরণ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AF1F59-2C27-49FD-9489-9BFDF4106320}"/>
              </a:ext>
            </a:extLst>
          </p:cNvPr>
          <p:cNvSpPr/>
          <p:nvPr/>
        </p:nvSpPr>
        <p:spPr>
          <a:xfrm>
            <a:off x="6567335" y="3478034"/>
            <a:ext cx="2088670" cy="126344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Bevel 15">
            <a:extLst>
              <a:ext uri="{FF2B5EF4-FFF2-40B4-BE49-F238E27FC236}">
                <a16:creationId xmlns:a16="http://schemas.microsoft.com/office/drawing/2014/main" id="{209E6218-5489-4C55-B9FD-6882F24D2716}"/>
              </a:ext>
            </a:extLst>
          </p:cNvPr>
          <p:cNvSpPr/>
          <p:nvPr/>
        </p:nvSpPr>
        <p:spPr>
          <a:xfrm>
            <a:off x="234608" y="4147972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54000">
                <a:srgbClr val="1C501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জীবনকাল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5EF1D0-EF3B-4AC6-BA6D-B998A24999D0}"/>
              </a:ext>
            </a:extLst>
          </p:cNvPr>
          <p:cNvSpPr/>
          <p:nvPr/>
        </p:nvSpPr>
        <p:spPr>
          <a:xfrm>
            <a:off x="2314970" y="4140339"/>
            <a:ext cx="3810000" cy="685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54000">
                <a:srgbClr val="1C501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জীবনকালঃ ১৭৯১ - ১৮৭১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Bevel 11">
            <a:extLst>
              <a:ext uri="{FF2B5EF4-FFF2-40B4-BE49-F238E27FC236}">
                <a16:creationId xmlns:a16="http://schemas.microsoft.com/office/drawing/2014/main" id="{449C278C-4C83-4863-B80B-92F642ED5631}"/>
              </a:ext>
            </a:extLst>
          </p:cNvPr>
          <p:cNvSpPr/>
          <p:nvPr/>
        </p:nvSpPr>
        <p:spPr>
          <a:xfrm>
            <a:off x="243625" y="5511720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54000">
                <a:srgbClr val="1C501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50800" cmpd="dbl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24AC91-50A0-466D-A6BE-AFB56F15EBDE}"/>
              </a:ext>
            </a:extLst>
          </p:cNvPr>
          <p:cNvSpPr txBox="1"/>
          <p:nvPr/>
        </p:nvSpPr>
        <p:spPr>
          <a:xfrm>
            <a:off x="2341783" y="4911298"/>
            <a:ext cx="6336900" cy="181588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54000">
                <a:srgbClr val="1C501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 w="508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১৮৯৫ সালে বিজ্ঞানী জগদীশ চন্দ্র বসু অতিক্ষুদ্র তরঙ্গ ব্যবহার করে এক স্থান থেকে অন্য স্থানে বার্তা/তথ্য প্ররণে সক্ষম হন। কিন্তু তাঁর এই আবিস্কার প্রকাশিত না হওয়ায় সার্বজনীন স্বীকৃতি পায়নি।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22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83FD50E-3B26-4B97-8CFD-A3D360E89165}"/>
              </a:ext>
            </a:extLst>
          </p:cNvPr>
          <p:cNvSpPr/>
          <p:nvPr/>
        </p:nvSpPr>
        <p:spPr>
          <a:xfrm>
            <a:off x="0" y="0"/>
            <a:ext cx="9047018" cy="6858000"/>
          </a:xfrm>
          <a:prstGeom prst="rect">
            <a:avLst/>
          </a:prstGeom>
          <a:noFill/>
          <a:ln w="228600" cap="flat" cmpd="thickThin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333D8145-8319-47E6-8D55-260A393A90B4}"/>
              </a:ext>
            </a:extLst>
          </p:cNvPr>
          <p:cNvSpPr/>
          <p:nvPr/>
        </p:nvSpPr>
        <p:spPr>
          <a:xfrm>
            <a:off x="2514600" y="175954"/>
            <a:ext cx="4038600" cy="1000114"/>
          </a:xfrm>
          <a:prstGeom prst="downArrowCallou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গুগলিয়েলমো মার্কনি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30EB6C7-019C-4EAE-835C-462770567692}"/>
              </a:ext>
            </a:extLst>
          </p:cNvPr>
          <p:cNvSpPr/>
          <p:nvPr/>
        </p:nvSpPr>
        <p:spPr>
          <a:xfrm>
            <a:off x="2859709" y="1251155"/>
            <a:ext cx="3200400" cy="301752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7">
            <a:extLst>
              <a:ext uri="{FF2B5EF4-FFF2-40B4-BE49-F238E27FC236}">
                <a16:creationId xmlns:a16="http://schemas.microsoft.com/office/drawing/2014/main" id="{DCD33AE0-2C0A-432A-B347-84D31D8F5D12}"/>
              </a:ext>
            </a:extLst>
          </p:cNvPr>
          <p:cNvSpPr/>
          <p:nvPr/>
        </p:nvSpPr>
        <p:spPr>
          <a:xfrm>
            <a:off x="210655" y="1176068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D26D6A-5617-414C-978A-F184BFD9BD3D}"/>
              </a:ext>
            </a:extLst>
          </p:cNvPr>
          <p:cNvSpPr/>
          <p:nvPr/>
        </p:nvSpPr>
        <p:spPr>
          <a:xfrm>
            <a:off x="6781800" y="762000"/>
            <a:ext cx="1981200" cy="126344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ইতালি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9">
            <a:extLst>
              <a:ext uri="{FF2B5EF4-FFF2-40B4-BE49-F238E27FC236}">
                <a16:creationId xmlns:a16="http://schemas.microsoft.com/office/drawing/2014/main" id="{82867EAC-9A7A-40F3-BB9A-AD8229CDC1E6}"/>
              </a:ext>
            </a:extLst>
          </p:cNvPr>
          <p:cNvSpPr/>
          <p:nvPr/>
        </p:nvSpPr>
        <p:spPr>
          <a:xfrm>
            <a:off x="210655" y="2188234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উপাধী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10">
            <a:extLst>
              <a:ext uri="{FF2B5EF4-FFF2-40B4-BE49-F238E27FC236}">
                <a16:creationId xmlns:a16="http://schemas.microsoft.com/office/drawing/2014/main" id="{757E71C9-6970-4D79-839B-32380D6C2601}"/>
              </a:ext>
            </a:extLst>
          </p:cNvPr>
          <p:cNvSpPr/>
          <p:nvPr/>
        </p:nvSpPr>
        <p:spPr>
          <a:xfrm>
            <a:off x="210655" y="3298167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আবিষ্কার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C31F5B-1494-4624-BC12-99DCAD13C5C3}"/>
              </a:ext>
            </a:extLst>
          </p:cNvPr>
          <p:cNvSpPr/>
          <p:nvPr/>
        </p:nvSpPr>
        <p:spPr>
          <a:xfrm>
            <a:off x="6781800" y="2165555"/>
            <a:ext cx="1981200" cy="1021914"/>
          </a:xfrm>
          <a:prstGeom prst="rect">
            <a:avLst/>
          </a:prstGeom>
          <a:noFill/>
          <a:ln w="50800" cmpd="dbl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বেতারের  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জনক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25A38D-FED4-4D88-AD19-07EDF9503D3E}"/>
              </a:ext>
            </a:extLst>
          </p:cNvPr>
          <p:cNvSpPr/>
          <p:nvPr/>
        </p:nvSpPr>
        <p:spPr>
          <a:xfrm>
            <a:off x="6781800" y="3298167"/>
            <a:ext cx="1981200" cy="150243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Bevel 15">
            <a:extLst>
              <a:ext uri="{FF2B5EF4-FFF2-40B4-BE49-F238E27FC236}">
                <a16:creationId xmlns:a16="http://schemas.microsoft.com/office/drawing/2014/main" id="{544E6349-215B-46FC-A47A-9CE58385BF10}"/>
              </a:ext>
            </a:extLst>
          </p:cNvPr>
          <p:cNvSpPr/>
          <p:nvPr/>
        </p:nvSpPr>
        <p:spPr>
          <a:xfrm>
            <a:off x="219179" y="4310333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28D1E9-28A3-4622-B668-409756B95F95}"/>
              </a:ext>
            </a:extLst>
          </p:cNvPr>
          <p:cNvSpPr/>
          <p:nvPr/>
        </p:nvSpPr>
        <p:spPr>
          <a:xfrm>
            <a:off x="2326105" y="4310333"/>
            <a:ext cx="3734004" cy="6858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জীবনকালঃ ১৮৭৪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১৯৩৭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Bevel 11">
            <a:extLst>
              <a:ext uri="{FF2B5EF4-FFF2-40B4-BE49-F238E27FC236}">
                <a16:creationId xmlns:a16="http://schemas.microsoft.com/office/drawing/2014/main" id="{1E6483DB-1563-4AB5-BD28-2CD630402C79}"/>
              </a:ext>
            </a:extLst>
          </p:cNvPr>
          <p:cNvSpPr/>
          <p:nvPr/>
        </p:nvSpPr>
        <p:spPr>
          <a:xfrm>
            <a:off x="243625" y="5511720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6D05DC-476B-4D1E-9F00-92999E4D3ADC}"/>
              </a:ext>
            </a:extLst>
          </p:cNvPr>
          <p:cNvSpPr txBox="1"/>
          <p:nvPr/>
        </p:nvSpPr>
        <p:spPr>
          <a:xfrm>
            <a:off x="2341783" y="5159710"/>
            <a:ext cx="6421217" cy="15696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ব‌্যবহার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ইতালির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গুগলিয়েলমো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মার্কনি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886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83FD50E-3B26-4B97-8CFD-A3D360E89165}"/>
              </a:ext>
            </a:extLst>
          </p:cNvPr>
          <p:cNvSpPr/>
          <p:nvPr/>
        </p:nvSpPr>
        <p:spPr>
          <a:xfrm>
            <a:off x="0" y="0"/>
            <a:ext cx="9047018" cy="6858000"/>
          </a:xfrm>
          <a:prstGeom prst="rect">
            <a:avLst/>
          </a:prstGeom>
          <a:noFill/>
          <a:ln w="228600" cap="flat" cmpd="thickThin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0EB3CA7F-5093-461E-AEC5-FEF2A06BC060}"/>
              </a:ext>
            </a:extLst>
          </p:cNvPr>
          <p:cNvSpPr/>
          <p:nvPr/>
        </p:nvSpPr>
        <p:spPr>
          <a:xfrm>
            <a:off x="2077456" y="192505"/>
            <a:ext cx="4648200" cy="798095"/>
          </a:xfrm>
          <a:prstGeom prst="downArrowCallou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রেমন্ড স্যামুয়েল টমলিনসন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7E70C60-7A61-4421-9331-012E8E49707B}"/>
              </a:ext>
            </a:extLst>
          </p:cNvPr>
          <p:cNvSpPr/>
          <p:nvPr/>
        </p:nvSpPr>
        <p:spPr>
          <a:xfrm>
            <a:off x="2808274" y="1060868"/>
            <a:ext cx="3200400" cy="283464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7">
            <a:extLst>
              <a:ext uri="{FF2B5EF4-FFF2-40B4-BE49-F238E27FC236}">
                <a16:creationId xmlns:a16="http://schemas.microsoft.com/office/drawing/2014/main" id="{3947637C-EE30-4D84-8468-031321AD20B8}"/>
              </a:ext>
            </a:extLst>
          </p:cNvPr>
          <p:cNvSpPr/>
          <p:nvPr/>
        </p:nvSpPr>
        <p:spPr>
          <a:xfrm>
            <a:off x="274320" y="782136"/>
            <a:ext cx="1889760" cy="685800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58FEE0-109F-4F36-98BA-42259112EE67}"/>
              </a:ext>
            </a:extLst>
          </p:cNvPr>
          <p:cNvSpPr/>
          <p:nvPr/>
        </p:nvSpPr>
        <p:spPr>
          <a:xfrm>
            <a:off x="6825916" y="449179"/>
            <a:ext cx="1981200" cy="101875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204" b="-11814"/>
            </a:stretch>
          </a:blip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endParaRPr lang="en-US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9">
            <a:extLst>
              <a:ext uri="{FF2B5EF4-FFF2-40B4-BE49-F238E27FC236}">
                <a16:creationId xmlns:a16="http://schemas.microsoft.com/office/drawing/2014/main" id="{1FC3E026-EE07-4169-A14F-72D08F98D6F7}"/>
              </a:ext>
            </a:extLst>
          </p:cNvPr>
          <p:cNvSpPr/>
          <p:nvPr/>
        </p:nvSpPr>
        <p:spPr>
          <a:xfrm>
            <a:off x="254827" y="2952324"/>
            <a:ext cx="1889760" cy="685800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উপাধী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E8E87F-1F77-4B4A-8CDD-3CFBB4A822A7}"/>
              </a:ext>
            </a:extLst>
          </p:cNvPr>
          <p:cNvSpPr/>
          <p:nvPr/>
        </p:nvSpPr>
        <p:spPr>
          <a:xfrm>
            <a:off x="6825916" y="1566879"/>
            <a:ext cx="1981200" cy="80261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26574"/>
            </a:stretch>
          </a:blip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B6BE79-294A-40DE-A429-0222DF540CDC}"/>
              </a:ext>
            </a:extLst>
          </p:cNvPr>
          <p:cNvSpPr/>
          <p:nvPr/>
        </p:nvSpPr>
        <p:spPr>
          <a:xfrm>
            <a:off x="6825916" y="3369993"/>
            <a:ext cx="1981200" cy="1018759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ইমেইলের জনক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Bevel 15">
            <a:extLst>
              <a:ext uri="{FF2B5EF4-FFF2-40B4-BE49-F238E27FC236}">
                <a16:creationId xmlns:a16="http://schemas.microsoft.com/office/drawing/2014/main" id="{512179B8-F2E7-4AB9-8D72-8141C713CCCB}"/>
              </a:ext>
            </a:extLst>
          </p:cNvPr>
          <p:cNvSpPr/>
          <p:nvPr/>
        </p:nvSpPr>
        <p:spPr>
          <a:xfrm>
            <a:off x="274320" y="1818430"/>
            <a:ext cx="1889760" cy="685800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উদ্ভাবন  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6522BB-5F0F-4A1E-9811-0D90FDA278E5}"/>
              </a:ext>
            </a:extLst>
          </p:cNvPr>
          <p:cNvSpPr/>
          <p:nvPr/>
        </p:nvSpPr>
        <p:spPr>
          <a:xfrm>
            <a:off x="6840353" y="2468436"/>
            <a:ext cx="1981200" cy="74436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6864"/>
            </a:stretch>
          </a:blip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9AA868-21EB-4968-8655-C31EAE8740E1}"/>
              </a:ext>
            </a:extLst>
          </p:cNvPr>
          <p:cNvSpPr/>
          <p:nvPr/>
        </p:nvSpPr>
        <p:spPr>
          <a:xfrm>
            <a:off x="2221833" y="3971709"/>
            <a:ext cx="4002504" cy="5200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জীবনকালঃ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১৯৪১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২০১৬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Bevel 18">
            <a:extLst>
              <a:ext uri="{FF2B5EF4-FFF2-40B4-BE49-F238E27FC236}">
                <a16:creationId xmlns:a16="http://schemas.microsoft.com/office/drawing/2014/main" id="{128639F9-499E-4C54-9F4C-1EF466957668}"/>
              </a:ext>
            </a:extLst>
          </p:cNvPr>
          <p:cNvSpPr/>
          <p:nvPr/>
        </p:nvSpPr>
        <p:spPr>
          <a:xfrm>
            <a:off x="274321" y="3907541"/>
            <a:ext cx="1889759" cy="658615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Bevel 11">
            <a:extLst>
              <a:ext uri="{FF2B5EF4-FFF2-40B4-BE49-F238E27FC236}">
                <a16:creationId xmlns:a16="http://schemas.microsoft.com/office/drawing/2014/main" id="{4BE449A6-E8D1-49F7-A69F-22CDF9AAFC01}"/>
              </a:ext>
            </a:extLst>
          </p:cNvPr>
          <p:cNvSpPr/>
          <p:nvPr/>
        </p:nvSpPr>
        <p:spPr>
          <a:xfrm>
            <a:off x="243625" y="5287132"/>
            <a:ext cx="1920455" cy="685800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3124E2-E8F5-4C5E-95CC-466F826F5CE0}"/>
              </a:ext>
            </a:extLst>
          </p:cNvPr>
          <p:cNvSpPr txBox="1"/>
          <p:nvPr/>
        </p:nvSpPr>
        <p:spPr>
          <a:xfrm>
            <a:off x="2221833" y="4598240"/>
            <a:ext cx="6647846" cy="209288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মাইক্রোপ্রসেসর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আবিষ্কৃত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সাশ্রয়ী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সুগম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শতকের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ষাট-সত্তরের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দশকে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প্রটোকল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ব‌্যবহার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আরপানেট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আবিষ্কৃত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। ১৯৭১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আরপানেটে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মাধ‌্যমে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পত্রালাপের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9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83FD50E-3B26-4B97-8CFD-A3D360E89165}"/>
              </a:ext>
            </a:extLst>
          </p:cNvPr>
          <p:cNvSpPr/>
          <p:nvPr/>
        </p:nvSpPr>
        <p:spPr>
          <a:xfrm>
            <a:off x="0" y="0"/>
            <a:ext cx="9047018" cy="6858000"/>
          </a:xfrm>
          <a:prstGeom prst="rect">
            <a:avLst/>
          </a:prstGeom>
          <a:noFill/>
          <a:ln w="228600" cap="flat" cmpd="thickThin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122A0917-4164-40B4-8B7F-627C1487AB42}"/>
              </a:ext>
            </a:extLst>
          </p:cNvPr>
          <p:cNvSpPr/>
          <p:nvPr/>
        </p:nvSpPr>
        <p:spPr>
          <a:xfrm>
            <a:off x="2502543" y="182092"/>
            <a:ext cx="3465120" cy="891581"/>
          </a:xfrm>
          <a:prstGeom prst="downArrowCallout">
            <a:avLst>
              <a:gd name="adj1" fmla="val 30934"/>
              <a:gd name="adj2" fmla="val 31813"/>
              <a:gd name="adj3" fmla="val 20237"/>
              <a:gd name="adj4" fmla="val 69355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 জবস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4455FD5-A2FE-4510-9C7F-0528E29754FF}"/>
              </a:ext>
            </a:extLst>
          </p:cNvPr>
          <p:cNvSpPr/>
          <p:nvPr/>
        </p:nvSpPr>
        <p:spPr>
          <a:xfrm>
            <a:off x="2634903" y="1148585"/>
            <a:ext cx="3200400" cy="283464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7">
            <a:extLst>
              <a:ext uri="{FF2B5EF4-FFF2-40B4-BE49-F238E27FC236}">
                <a16:creationId xmlns:a16="http://schemas.microsoft.com/office/drawing/2014/main" id="{C5616ED0-4894-41B5-B8FC-5ABACDE467EB}"/>
              </a:ext>
            </a:extLst>
          </p:cNvPr>
          <p:cNvSpPr/>
          <p:nvPr/>
        </p:nvSpPr>
        <p:spPr>
          <a:xfrm>
            <a:off x="210153" y="577704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9">
            <a:extLst>
              <a:ext uri="{FF2B5EF4-FFF2-40B4-BE49-F238E27FC236}">
                <a16:creationId xmlns:a16="http://schemas.microsoft.com/office/drawing/2014/main" id="{27EA6E16-83EC-41ED-99D1-DEB787FD4F3F}"/>
              </a:ext>
            </a:extLst>
          </p:cNvPr>
          <p:cNvSpPr/>
          <p:nvPr/>
        </p:nvSpPr>
        <p:spPr>
          <a:xfrm>
            <a:off x="198012" y="1427990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উপাধী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10">
            <a:extLst>
              <a:ext uri="{FF2B5EF4-FFF2-40B4-BE49-F238E27FC236}">
                <a16:creationId xmlns:a16="http://schemas.microsoft.com/office/drawing/2014/main" id="{BFAE27F4-A181-4C8A-BBE4-A2B7DF07309E}"/>
              </a:ext>
            </a:extLst>
          </p:cNvPr>
          <p:cNvSpPr/>
          <p:nvPr/>
        </p:nvSpPr>
        <p:spPr>
          <a:xfrm>
            <a:off x="198012" y="2278276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প্রতিষ্ঠাতা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11">
            <a:extLst>
              <a:ext uri="{FF2B5EF4-FFF2-40B4-BE49-F238E27FC236}">
                <a16:creationId xmlns:a16="http://schemas.microsoft.com/office/drawing/2014/main" id="{3F85FE25-DFBF-4653-9DD0-31E97B294699}"/>
              </a:ext>
            </a:extLst>
          </p:cNvPr>
          <p:cNvSpPr/>
          <p:nvPr/>
        </p:nvSpPr>
        <p:spPr>
          <a:xfrm>
            <a:off x="210153" y="3159164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8B3195-9A4E-49DC-8AF0-67917F4A93AA}"/>
              </a:ext>
            </a:extLst>
          </p:cNvPr>
          <p:cNvSpPr/>
          <p:nvPr/>
        </p:nvSpPr>
        <p:spPr>
          <a:xfrm>
            <a:off x="6781800" y="1182719"/>
            <a:ext cx="1981200" cy="855503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অ্যাপলের  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জনক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F09418-EFFA-4999-803E-262E891951CF}"/>
              </a:ext>
            </a:extLst>
          </p:cNvPr>
          <p:cNvSpPr/>
          <p:nvPr/>
        </p:nvSpPr>
        <p:spPr>
          <a:xfrm>
            <a:off x="6781800" y="2038222"/>
            <a:ext cx="1981200" cy="99260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299ACE-EA32-4720-B7A7-D4824841CD84}"/>
              </a:ext>
            </a:extLst>
          </p:cNvPr>
          <p:cNvSpPr/>
          <p:nvPr/>
        </p:nvSpPr>
        <p:spPr>
          <a:xfrm>
            <a:off x="6781800" y="3110391"/>
            <a:ext cx="1981200" cy="126344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evel 15">
            <a:extLst>
              <a:ext uri="{FF2B5EF4-FFF2-40B4-BE49-F238E27FC236}">
                <a16:creationId xmlns:a16="http://schemas.microsoft.com/office/drawing/2014/main" id="{95CF2DF0-FF67-4B68-BB78-20F3F25466BE}"/>
              </a:ext>
            </a:extLst>
          </p:cNvPr>
          <p:cNvSpPr/>
          <p:nvPr/>
        </p:nvSpPr>
        <p:spPr>
          <a:xfrm>
            <a:off x="210153" y="4060213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0B7A3B-B0CA-4B5E-BAC1-B85A4A64780F}"/>
              </a:ext>
            </a:extLst>
          </p:cNvPr>
          <p:cNvSpPr/>
          <p:nvPr/>
        </p:nvSpPr>
        <p:spPr>
          <a:xfrm>
            <a:off x="2286000" y="4141742"/>
            <a:ext cx="3681663" cy="525964"/>
          </a:xfrm>
          <a:prstGeom prst="rect">
            <a:avLst/>
          </a:prstGeom>
          <a:solidFill>
            <a:schemeClr val="bg1"/>
          </a:soli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জীবনকালঃ ১৯৫৫ - ২০১১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47534E-7D1E-494D-BD6E-26C6E2D08634}"/>
              </a:ext>
            </a:extLst>
          </p:cNvPr>
          <p:cNvSpPr/>
          <p:nvPr/>
        </p:nvSpPr>
        <p:spPr>
          <a:xfrm>
            <a:off x="6781800" y="182092"/>
            <a:ext cx="1981200" cy="92468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751" b="-31413"/>
            </a:stretch>
          </a:blip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11DFCD-568B-48A6-A282-44E49A7EC5C6}"/>
              </a:ext>
            </a:extLst>
          </p:cNvPr>
          <p:cNvSpPr/>
          <p:nvPr/>
        </p:nvSpPr>
        <p:spPr>
          <a:xfrm>
            <a:off x="6781800" y="4354561"/>
            <a:ext cx="1981200" cy="412955"/>
          </a:xfrm>
          <a:prstGeom prst="rect">
            <a:avLst/>
          </a:prstGeom>
          <a:solidFill>
            <a:schemeClr val="bg1"/>
          </a:soli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স্টিভ ওজনিয়াক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Bevel 11">
            <a:extLst>
              <a:ext uri="{FF2B5EF4-FFF2-40B4-BE49-F238E27FC236}">
                <a16:creationId xmlns:a16="http://schemas.microsoft.com/office/drawing/2014/main" id="{17D81D58-1A21-40D1-98FB-BB0F3DE4B065}"/>
              </a:ext>
            </a:extLst>
          </p:cNvPr>
          <p:cNvSpPr/>
          <p:nvPr/>
        </p:nvSpPr>
        <p:spPr>
          <a:xfrm>
            <a:off x="210153" y="5399426"/>
            <a:ext cx="1953927" cy="685800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8CAA33-F5F6-42E4-9152-B4D9F22A637B}"/>
              </a:ext>
            </a:extLst>
          </p:cNvPr>
          <p:cNvSpPr txBox="1"/>
          <p:nvPr/>
        </p:nvSpPr>
        <p:spPr>
          <a:xfrm>
            <a:off x="2221833" y="4854912"/>
            <a:ext cx="6541167" cy="1815882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জবস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1976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১লা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অ্যাপল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অন‌্যতম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অ‌্যাপলের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পার্সোনাল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বিকশিত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739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83FD50E-3B26-4B97-8CFD-A3D360E89165}"/>
              </a:ext>
            </a:extLst>
          </p:cNvPr>
          <p:cNvSpPr/>
          <p:nvPr/>
        </p:nvSpPr>
        <p:spPr>
          <a:xfrm>
            <a:off x="0" y="0"/>
            <a:ext cx="9047018" cy="6858000"/>
          </a:xfrm>
          <a:prstGeom prst="rect">
            <a:avLst/>
          </a:prstGeom>
          <a:noFill/>
          <a:ln w="228600" cap="flat" cmpd="thickThin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813B2E-A6D0-4142-93DA-5776B84271A8}"/>
              </a:ext>
            </a:extLst>
          </p:cNvPr>
          <p:cNvSpPr txBox="1"/>
          <p:nvPr/>
        </p:nvSpPr>
        <p:spPr>
          <a:xfrm>
            <a:off x="1732547" y="4256879"/>
            <a:ext cx="5678906" cy="1754326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ছক আকারে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আইসিটির পাঁচটি গুরুত্বপুর্ণ আবিষ্কার ও আবিষ্ক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viকের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পরিচয় দাও।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0A6F3-AE0A-48A7-821D-96D432BF6E1E}"/>
              </a:ext>
            </a:extLst>
          </p:cNvPr>
          <p:cNvSpPr txBox="1"/>
          <p:nvPr/>
        </p:nvSpPr>
        <p:spPr>
          <a:xfrm>
            <a:off x="2616901" y="286753"/>
            <a:ext cx="3845304" cy="940653"/>
          </a:xfrm>
          <a:prstGeom prst="doubleWave">
            <a:avLst/>
          </a:prstGeom>
          <a:gradFill>
            <a:gsLst>
              <a:gs pos="53000">
                <a:srgbClr val="BDA594"/>
              </a:gs>
              <a:gs pos="47000">
                <a:schemeClr val="bg1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F59CF1-C555-4858-862E-C5204320A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115" y="1438684"/>
            <a:ext cx="4446788" cy="24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83FD50E-3B26-4B97-8CFD-A3D360E89165}"/>
              </a:ext>
            </a:extLst>
          </p:cNvPr>
          <p:cNvSpPr/>
          <p:nvPr/>
        </p:nvSpPr>
        <p:spPr>
          <a:xfrm>
            <a:off x="0" y="0"/>
            <a:ext cx="9047018" cy="6858000"/>
          </a:xfrm>
          <a:prstGeom prst="rect">
            <a:avLst/>
          </a:prstGeom>
          <a:noFill/>
          <a:ln w="228600" cap="flat" cmpd="thickThin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344C7A2E-0685-4B43-B623-961E9ADC9BD2}"/>
              </a:ext>
            </a:extLst>
          </p:cNvPr>
          <p:cNvSpPr/>
          <p:nvPr/>
        </p:nvSpPr>
        <p:spPr>
          <a:xfrm>
            <a:off x="2514600" y="144121"/>
            <a:ext cx="3810000" cy="749369"/>
          </a:xfrm>
          <a:prstGeom prst="downArrowCallou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 গেটস 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563947D-4CD7-45D0-AF93-EC26AEA58AB5}"/>
              </a:ext>
            </a:extLst>
          </p:cNvPr>
          <p:cNvSpPr/>
          <p:nvPr/>
        </p:nvSpPr>
        <p:spPr>
          <a:xfrm>
            <a:off x="2804478" y="930315"/>
            <a:ext cx="3227354" cy="2743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7">
            <a:extLst>
              <a:ext uri="{FF2B5EF4-FFF2-40B4-BE49-F238E27FC236}">
                <a16:creationId xmlns:a16="http://schemas.microsoft.com/office/drawing/2014/main" id="{AF8F0689-1F63-4995-820A-A9A31D6BB995}"/>
              </a:ext>
            </a:extLst>
          </p:cNvPr>
          <p:cNvSpPr/>
          <p:nvPr/>
        </p:nvSpPr>
        <p:spPr>
          <a:xfrm>
            <a:off x="210153" y="778661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9">
            <a:extLst>
              <a:ext uri="{FF2B5EF4-FFF2-40B4-BE49-F238E27FC236}">
                <a16:creationId xmlns:a16="http://schemas.microsoft.com/office/drawing/2014/main" id="{B33DF3A8-C5A8-4EF6-88E4-9FBC534DCC62}"/>
              </a:ext>
            </a:extLst>
          </p:cNvPr>
          <p:cNvSpPr/>
          <p:nvPr/>
        </p:nvSpPr>
        <p:spPr>
          <a:xfrm>
            <a:off x="210153" y="1779744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উপাধী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10">
            <a:extLst>
              <a:ext uri="{FF2B5EF4-FFF2-40B4-BE49-F238E27FC236}">
                <a16:creationId xmlns:a16="http://schemas.microsoft.com/office/drawing/2014/main" id="{54D0F723-FE96-446B-8F5F-D3A809A3B08D}"/>
              </a:ext>
            </a:extLst>
          </p:cNvPr>
          <p:cNvSpPr/>
          <p:nvPr/>
        </p:nvSpPr>
        <p:spPr>
          <a:xfrm>
            <a:off x="210153" y="2759915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প্রতিষ্ঠাতা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64B8A0-4E0B-4003-8AA2-809311C325E9}"/>
              </a:ext>
            </a:extLst>
          </p:cNvPr>
          <p:cNvSpPr/>
          <p:nvPr/>
        </p:nvSpPr>
        <p:spPr>
          <a:xfrm>
            <a:off x="6696204" y="1428299"/>
            <a:ext cx="1981200" cy="762680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মাইক্রোসফটের  </a:t>
            </a: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জনক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2A60C-BF22-4723-9DAA-0868CA36888B}"/>
              </a:ext>
            </a:extLst>
          </p:cNvPr>
          <p:cNvSpPr/>
          <p:nvPr/>
        </p:nvSpPr>
        <p:spPr>
          <a:xfrm>
            <a:off x="6692410" y="2296216"/>
            <a:ext cx="1981200" cy="76268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213" b="-22307"/>
            </a:stretch>
          </a:blip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520937-7F03-4EF1-AAFC-3AF357E535FA}"/>
              </a:ext>
            </a:extLst>
          </p:cNvPr>
          <p:cNvSpPr/>
          <p:nvPr/>
        </p:nvSpPr>
        <p:spPr>
          <a:xfrm>
            <a:off x="6692410" y="3213242"/>
            <a:ext cx="1981200" cy="96065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Bevel 15">
            <a:extLst>
              <a:ext uri="{FF2B5EF4-FFF2-40B4-BE49-F238E27FC236}">
                <a16:creationId xmlns:a16="http://schemas.microsoft.com/office/drawing/2014/main" id="{645D8ED4-074A-43A2-91E2-57AFB537FC2F}"/>
              </a:ext>
            </a:extLst>
          </p:cNvPr>
          <p:cNvSpPr/>
          <p:nvPr/>
        </p:nvSpPr>
        <p:spPr>
          <a:xfrm>
            <a:off x="219991" y="3698706"/>
            <a:ext cx="1640660" cy="665747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201714-AD8E-4070-AADA-C5211B730988}"/>
              </a:ext>
            </a:extLst>
          </p:cNvPr>
          <p:cNvSpPr/>
          <p:nvPr/>
        </p:nvSpPr>
        <p:spPr>
          <a:xfrm>
            <a:off x="1877338" y="3746430"/>
            <a:ext cx="4509239" cy="481712"/>
          </a:xfrm>
          <a:prstGeom prst="rect">
            <a:avLst/>
          </a:prstGeom>
          <a:solidFill>
            <a:schemeClr val="bg1"/>
          </a:soli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জন্মঃ ২৮ অক্টোবর, ১৯৫৫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1E7781-EC41-4FFF-9F0F-FDA9841224E1}"/>
              </a:ext>
            </a:extLst>
          </p:cNvPr>
          <p:cNvSpPr/>
          <p:nvPr/>
        </p:nvSpPr>
        <p:spPr>
          <a:xfrm>
            <a:off x="6692410" y="304025"/>
            <a:ext cx="1981200" cy="100289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5091" b="-46237"/>
            </a:stretch>
          </a:blip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Bevel 11">
            <a:extLst>
              <a:ext uri="{FF2B5EF4-FFF2-40B4-BE49-F238E27FC236}">
                <a16:creationId xmlns:a16="http://schemas.microsoft.com/office/drawing/2014/main" id="{396BB6C1-9069-4005-BC2B-139DEE9A44F4}"/>
              </a:ext>
            </a:extLst>
          </p:cNvPr>
          <p:cNvSpPr/>
          <p:nvPr/>
        </p:nvSpPr>
        <p:spPr>
          <a:xfrm>
            <a:off x="219991" y="5102480"/>
            <a:ext cx="1593559" cy="685800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FDDC38-88FC-4B1D-A506-84379C5D115F}"/>
              </a:ext>
            </a:extLst>
          </p:cNvPr>
          <p:cNvSpPr txBox="1"/>
          <p:nvPr/>
        </p:nvSpPr>
        <p:spPr>
          <a:xfrm>
            <a:off x="1844609" y="4333378"/>
            <a:ext cx="6829001" cy="2308324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১৯৮১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আইবিএম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বানানো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পার্সোনাল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জন‌্য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গেইট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বন্ধুদের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বিকশিত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এমএস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উইন্ডোজ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গেইট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সফটওয়‌্যার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21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83FD50E-3B26-4B97-8CFD-A3D360E89165}"/>
              </a:ext>
            </a:extLst>
          </p:cNvPr>
          <p:cNvSpPr/>
          <p:nvPr/>
        </p:nvSpPr>
        <p:spPr>
          <a:xfrm>
            <a:off x="0" y="0"/>
            <a:ext cx="9047018" cy="6858000"/>
          </a:xfrm>
          <a:prstGeom prst="rect">
            <a:avLst/>
          </a:prstGeom>
          <a:noFill/>
          <a:ln w="228600" cap="flat" cmpd="thickThin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59B469CA-3E0D-4362-9372-E64D0D418DDC}"/>
              </a:ext>
            </a:extLst>
          </p:cNvPr>
          <p:cNvSpPr/>
          <p:nvPr/>
        </p:nvSpPr>
        <p:spPr>
          <a:xfrm>
            <a:off x="1905001" y="153915"/>
            <a:ext cx="5121442" cy="924917"/>
          </a:xfrm>
          <a:prstGeom prst="downArrowCallou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স্যার টিমোথি জন টিম বার্নস লি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024AAB-0344-49F8-91F0-42406100037A}"/>
              </a:ext>
            </a:extLst>
          </p:cNvPr>
          <p:cNvSpPr/>
          <p:nvPr/>
        </p:nvSpPr>
        <p:spPr>
          <a:xfrm>
            <a:off x="3052880" y="1157382"/>
            <a:ext cx="2834640" cy="246888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7">
            <a:extLst>
              <a:ext uri="{FF2B5EF4-FFF2-40B4-BE49-F238E27FC236}">
                <a16:creationId xmlns:a16="http://schemas.microsoft.com/office/drawing/2014/main" id="{F5219E8F-2784-4761-B317-6004A66F390A}"/>
              </a:ext>
            </a:extLst>
          </p:cNvPr>
          <p:cNvSpPr/>
          <p:nvPr/>
        </p:nvSpPr>
        <p:spPr>
          <a:xfrm>
            <a:off x="234043" y="969551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69EEC1-B9A0-415C-9ABB-909E0B2D2975}"/>
              </a:ext>
            </a:extLst>
          </p:cNvPr>
          <p:cNvSpPr/>
          <p:nvPr/>
        </p:nvSpPr>
        <p:spPr>
          <a:xfrm>
            <a:off x="6674908" y="889341"/>
            <a:ext cx="1981200" cy="101164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ইংল্যান্ড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9">
            <a:extLst>
              <a:ext uri="{FF2B5EF4-FFF2-40B4-BE49-F238E27FC236}">
                <a16:creationId xmlns:a16="http://schemas.microsoft.com/office/drawing/2014/main" id="{214E6CD9-74C8-4897-9AE4-EF3A86652A1D}"/>
              </a:ext>
            </a:extLst>
          </p:cNvPr>
          <p:cNvSpPr/>
          <p:nvPr/>
        </p:nvSpPr>
        <p:spPr>
          <a:xfrm>
            <a:off x="218001" y="1842838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উপাধী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10">
            <a:extLst>
              <a:ext uri="{FF2B5EF4-FFF2-40B4-BE49-F238E27FC236}">
                <a16:creationId xmlns:a16="http://schemas.microsoft.com/office/drawing/2014/main" id="{78951862-5E18-4B80-87E7-E2383048F95F}"/>
              </a:ext>
            </a:extLst>
          </p:cNvPr>
          <p:cNvSpPr/>
          <p:nvPr/>
        </p:nvSpPr>
        <p:spPr>
          <a:xfrm>
            <a:off x="218001" y="2765260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উদ্ভাবন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A79991-25AC-499C-B9FB-57312D2D9B8D}"/>
              </a:ext>
            </a:extLst>
          </p:cNvPr>
          <p:cNvSpPr/>
          <p:nvPr/>
        </p:nvSpPr>
        <p:spPr>
          <a:xfrm>
            <a:off x="6674908" y="2023958"/>
            <a:ext cx="1981200" cy="1011649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www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জনক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C97FB0-00C0-4E70-A464-F2414008D58B}"/>
              </a:ext>
            </a:extLst>
          </p:cNvPr>
          <p:cNvSpPr/>
          <p:nvPr/>
        </p:nvSpPr>
        <p:spPr>
          <a:xfrm>
            <a:off x="6674908" y="3206713"/>
            <a:ext cx="1981200" cy="112465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Bevel 15">
            <a:extLst>
              <a:ext uri="{FF2B5EF4-FFF2-40B4-BE49-F238E27FC236}">
                <a16:creationId xmlns:a16="http://schemas.microsoft.com/office/drawing/2014/main" id="{177E1F35-B1FF-4D90-9900-05F6CD04B1C9}"/>
              </a:ext>
            </a:extLst>
          </p:cNvPr>
          <p:cNvSpPr/>
          <p:nvPr/>
        </p:nvSpPr>
        <p:spPr>
          <a:xfrm>
            <a:off x="218001" y="3708736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ন্ম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FBFE13-C3CA-40AB-AB6D-72AD0BC2D9F1}"/>
              </a:ext>
            </a:extLst>
          </p:cNvPr>
          <p:cNvSpPr/>
          <p:nvPr/>
        </p:nvSpPr>
        <p:spPr>
          <a:xfrm>
            <a:off x="2258538" y="3689685"/>
            <a:ext cx="3821419" cy="685800"/>
          </a:xfrm>
          <a:prstGeom prst="rect">
            <a:avLst/>
          </a:prstGeom>
          <a:solidFill>
            <a:schemeClr val="bg1"/>
          </a:soli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ন্মঃ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৮জুন ১৯৫৫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Bevel 11">
            <a:extLst>
              <a:ext uri="{FF2B5EF4-FFF2-40B4-BE49-F238E27FC236}">
                <a16:creationId xmlns:a16="http://schemas.microsoft.com/office/drawing/2014/main" id="{ECB70130-15EC-44C7-A29A-2A5E06250A5B}"/>
              </a:ext>
            </a:extLst>
          </p:cNvPr>
          <p:cNvSpPr/>
          <p:nvPr/>
        </p:nvSpPr>
        <p:spPr>
          <a:xfrm>
            <a:off x="218001" y="5247425"/>
            <a:ext cx="1953927" cy="6858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112150-6BB6-4B23-B167-386EBE6565AD}"/>
              </a:ext>
            </a:extLst>
          </p:cNvPr>
          <p:cNvSpPr txBox="1"/>
          <p:nvPr/>
        </p:nvSpPr>
        <p:spPr>
          <a:xfrm>
            <a:off x="2201525" y="4566642"/>
            <a:ext cx="6724474" cy="2092881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১৯৮৯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টিমেোথি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টিম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বার্নাস-লি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হাইপারটেক্সট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ট্রান্সফার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প্রটোকল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(http)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ব‌্যবহার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তথ‌্য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ব‌্যবস্থাপনার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ওয়ার্ল্ড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ওয়াইড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(www)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মধ‌্যে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65557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83FD50E-3B26-4B97-8CFD-A3D360E89165}"/>
              </a:ext>
            </a:extLst>
          </p:cNvPr>
          <p:cNvSpPr/>
          <p:nvPr/>
        </p:nvSpPr>
        <p:spPr>
          <a:xfrm>
            <a:off x="0" y="0"/>
            <a:ext cx="9047018" cy="6858000"/>
          </a:xfrm>
          <a:prstGeom prst="rect">
            <a:avLst/>
          </a:prstGeom>
          <a:noFill/>
          <a:ln w="228600" cap="flat" cmpd="thickThin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3C76BA55-FD3F-4E02-87B4-FF3417DA39DD}"/>
              </a:ext>
            </a:extLst>
          </p:cNvPr>
          <p:cNvSpPr/>
          <p:nvPr/>
        </p:nvSpPr>
        <p:spPr>
          <a:xfrm>
            <a:off x="2928260" y="140005"/>
            <a:ext cx="3211280" cy="885232"/>
          </a:xfrm>
          <a:prstGeom prst="downArrowCallou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8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মার্ক জ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কারবার্গ 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48627FA-696A-4198-9A39-462240604EA8}"/>
              </a:ext>
            </a:extLst>
          </p:cNvPr>
          <p:cNvSpPr/>
          <p:nvPr/>
        </p:nvSpPr>
        <p:spPr>
          <a:xfrm>
            <a:off x="2872772" y="990600"/>
            <a:ext cx="3017520" cy="256032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7">
            <a:extLst>
              <a:ext uri="{FF2B5EF4-FFF2-40B4-BE49-F238E27FC236}">
                <a16:creationId xmlns:a16="http://schemas.microsoft.com/office/drawing/2014/main" id="{20F3EA39-ED89-43AE-8C3B-210E73F14610}"/>
              </a:ext>
            </a:extLst>
          </p:cNvPr>
          <p:cNvSpPr/>
          <p:nvPr/>
        </p:nvSpPr>
        <p:spPr>
          <a:xfrm>
            <a:off x="311145" y="608697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8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10">
            <a:extLst>
              <a:ext uri="{FF2B5EF4-FFF2-40B4-BE49-F238E27FC236}">
                <a16:creationId xmlns:a16="http://schemas.microsoft.com/office/drawing/2014/main" id="{E84345BE-F961-4730-81B7-5E0F0F1F68C0}"/>
              </a:ext>
            </a:extLst>
          </p:cNvPr>
          <p:cNvSpPr/>
          <p:nvPr/>
        </p:nvSpPr>
        <p:spPr>
          <a:xfrm>
            <a:off x="311145" y="1560294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8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উপাধী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11">
            <a:extLst>
              <a:ext uri="{FF2B5EF4-FFF2-40B4-BE49-F238E27FC236}">
                <a16:creationId xmlns:a16="http://schemas.microsoft.com/office/drawing/2014/main" id="{8AE2D81A-4BCB-44F4-829A-BF2062C272F9}"/>
              </a:ext>
            </a:extLst>
          </p:cNvPr>
          <p:cNvSpPr/>
          <p:nvPr/>
        </p:nvSpPr>
        <p:spPr>
          <a:xfrm>
            <a:off x="311145" y="2496946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8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প্রতিষ্ঠাতা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46955E-C7EC-4DF2-9834-D29840E081D7}"/>
              </a:ext>
            </a:extLst>
          </p:cNvPr>
          <p:cNvSpPr/>
          <p:nvPr/>
        </p:nvSpPr>
        <p:spPr>
          <a:xfrm>
            <a:off x="6744975" y="1807225"/>
            <a:ext cx="1981200" cy="1041611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ফেইসবুকের  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জনক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CA9236-A2C0-40F0-BFA7-6D6ABB394732}"/>
              </a:ext>
            </a:extLst>
          </p:cNvPr>
          <p:cNvSpPr/>
          <p:nvPr/>
        </p:nvSpPr>
        <p:spPr>
          <a:xfrm>
            <a:off x="6744975" y="3003260"/>
            <a:ext cx="1981200" cy="120024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3BF07E-6061-4963-A4D0-37907F870BAB}"/>
              </a:ext>
            </a:extLst>
          </p:cNvPr>
          <p:cNvSpPr/>
          <p:nvPr/>
        </p:nvSpPr>
        <p:spPr>
          <a:xfrm>
            <a:off x="2274699" y="3630013"/>
            <a:ext cx="3615593" cy="68580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58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জন্মঃ  ১৪ মে ১৯৮৪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0E7775-FC11-474B-A79B-2D9EC8B44150}"/>
              </a:ext>
            </a:extLst>
          </p:cNvPr>
          <p:cNvSpPr/>
          <p:nvPr/>
        </p:nvSpPr>
        <p:spPr>
          <a:xfrm>
            <a:off x="6744975" y="481263"/>
            <a:ext cx="1981200" cy="116600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আমেরিকা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evel 18">
            <a:extLst>
              <a:ext uri="{FF2B5EF4-FFF2-40B4-BE49-F238E27FC236}">
                <a16:creationId xmlns:a16="http://schemas.microsoft.com/office/drawing/2014/main" id="{9E0B0EB7-E53B-4F52-96A6-7CB032F29826}"/>
              </a:ext>
            </a:extLst>
          </p:cNvPr>
          <p:cNvSpPr/>
          <p:nvPr/>
        </p:nvSpPr>
        <p:spPr>
          <a:xfrm>
            <a:off x="289233" y="3615451"/>
            <a:ext cx="1976460" cy="6858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8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ন্ম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Bevel 11">
            <a:extLst>
              <a:ext uri="{FF2B5EF4-FFF2-40B4-BE49-F238E27FC236}">
                <a16:creationId xmlns:a16="http://schemas.microsoft.com/office/drawing/2014/main" id="{B944F217-E454-4475-A844-8DAD07FA18D3}"/>
              </a:ext>
            </a:extLst>
          </p:cNvPr>
          <p:cNvSpPr/>
          <p:nvPr/>
        </p:nvSpPr>
        <p:spPr>
          <a:xfrm>
            <a:off x="218000" y="5103047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8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FF1FAC-BF98-417B-84C3-FF9B5B0FE135}"/>
              </a:ext>
            </a:extLst>
          </p:cNvPr>
          <p:cNvSpPr txBox="1"/>
          <p:nvPr/>
        </p:nvSpPr>
        <p:spPr>
          <a:xfrm>
            <a:off x="2265693" y="4422264"/>
            <a:ext cx="6497307" cy="2246769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58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508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মাধ‌্যমের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হার্ভার্ড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বিশ্ববিদ‌্যালয়ের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জুকারমার্গ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সুচিত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ফেসবুকের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অনেকেই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মাধ‌্যম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ব‌্যবহার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828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83FD50E-3B26-4B97-8CFD-A3D360E89165}"/>
              </a:ext>
            </a:extLst>
          </p:cNvPr>
          <p:cNvSpPr/>
          <p:nvPr/>
        </p:nvSpPr>
        <p:spPr>
          <a:xfrm>
            <a:off x="0" y="0"/>
            <a:ext cx="9047018" cy="6858000"/>
          </a:xfrm>
          <a:prstGeom prst="rect">
            <a:avLst/>
          </a:prstGeom>
          <a:noFill/>
          <a:ln w="228600" cap="flat" cmpd="thickThin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2FBF21-8986-466A-B87E-C9C7FA22B4CE}"/>
              </a:ext>
            </a:extLst>
          </p:cNvPr>
          <p:cNvSpPr txBox="1"/>
          <p:nvPr/>
        </p:nvSpPr>
        <p:spPr>
          <a:xfrm>
            <a:off x="719041" y="3256270"/>
            <a:ext cx="3730624" cy="584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(গ) ১৮৯৪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9E5753-46B3-4A81-A4EB-106C8E4D3CCD}"/>
              </a:ext>
            </a:extLst>
          </p:cNvPr>
          <p:cNvSpPr txBox="1"/>
          <p:nvPr/>
        </p:nvSpPr>
        <p:spPr>
          <a:xfrm>
            <a:off x="719038" y="1359489"/>
            <a:ext cx="8016875" cy="1077214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marL="401638" indent="-401638"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কতসালে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জগদীশ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অতিক্ষুদ্র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প্রেরণে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AD0D78-10DC-43E5-8B59-33AC27B7413C}"/>
              </a:ext>
            </a:extLst>
          </p:cNvPr>
          <p:cNvSpPr txBox="1"/>
          <p:nvPr/>
        </p:nvSpPr>
        <p:spPr>
          <a:xfrm>
            <a:off x="719041" y="2541895"/>
            <a:ext cx="3730623" cy="584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১৮৯২</a:t>
            </a:r>
          </a:p>
        </p:txBody>
      </p:sp>
      <p:sp>
        <p:nvSpPr>
          <p:cNvPr id="6" name="TextBox 5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2FCF2B9E-44FC-4EC8-8B0B-AEA13356DC58}"/>
              </a:ext>
            </a:extLst>
          </p:cNvPr>
          <p:cNvSpPr txBox="1"/>
          <p:nvPr/>
        </p:nvSpPr>
        <p:spPr>
          <a:xfrm>
            <a:off x="5005287" y="3256270"/>
            <a:ext cx="3730626" cy="584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(ঘ) ১৮৯৫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33CE68-E5A1-449F-8FA8-5F738C73A8EE}"/>
              </a:ext>
            </a:extLst>
          </p:cNvPr>
          <p:cNvSpPr txBox="1"/>
          <p:nvPr/>
        </p:nvSpPr>
        <p:spPr>
          <a:xfrm>
            <a:off x="4987069" y="2541895"/>
            <a:ext cx="3730625" cy="584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(খ) ১৮৯৩</a:t>
            </a:r>
          </a:p>
        </p:txBody>
      </p:sp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150F1821-0F27-42CD-BE6D-429599A74F46}"/>
              </a:ext>
            </a:extLst>
          </p:cNvPr>
          <p:cNvSpPr/>
          <p:nvPr/>
        </p:nvSpPr>
        <p:spPr>
          <a:xfrm>
            <a:off x="1967346" y="199815"/>
            <a:ext cx="2081526" cy="729992"/>
          </a:xfrm>
          <a:prstGeom prst="bevel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64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rgbClr val="8641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5877BA-2EC5-468F-9637-14B148D7E38C}"/>
              </a:ext>
            </a:extLst>
          </p:cNvPr>
          <p:cNvCxnSpPr>
            <a:cxnSpLocks/>
          </p:cNvCxnSpPr>
          <p:nvPr/>
        </p:nvCxnSpPr>
        <p:spPr>
          <a:xfrm>
            <a:off x="0" y="1121518"/>
            <a:ext cx="9047018" cy="0"/>
          </a:xfrm>
          <a:prstGeom prst="line">
            <a:avLst/>
          </a:prstGeom>
          <a:ln w="101600" cap="rnd" cmpd="dbl">
            <a:solidFill>
              <a:srgbClr val="8641B8"/>
            </a:solidFill>
            <a:prstDash val="solid"/>
            <a:round/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hlinkClick r:id="" action="ppaction://noaction">
              <a:snd r:embed="rId3" name="bomb.wav"/>
            </a:hlinkClick>
            <a:extLst>
              <a:ext uri="{FF2B5EF4-FFF2-40B4-BE49-F238E27FC236}">
                <a16:creationId xmlns:a16="http://schemas.microsoft.com/office/drawing/2014/main" id="{F90987C6-3418-4520-B637-95C4B2767914}"/>
              </a:ext>
            </a:extLst>
          </p:cNvPr>
          <p:cNvSpPr txBox="1"/>
          <p:nvPr/>
        </p:nvSpPr>
        <p:spPr>
          <a:xfrm>
            <a:off x="5508487" y="255766"/>
            <a:ext cx="2964056" cy="646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F5B8B3E0-F7D4-42CD-B070-4865E2976B25}"/>
              </a:ext>
            </a:extLst>
          </p:cNvPr>
          <p:cNvSpPr txBox="1"/>
          <p:nvPr/>
        </p:nvSpPr>
        <p:spPr>
          <a:xfrm>
            <a:off x="4987069" y="5233998"/>
            <a:ext cx="3730625" cy="584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(খ) Arpanet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6184F0-63AA-4C4C-B08A-8BD31EC46AA1}"/>
              </a:ext>
            </a:extLst>
          </p:cNvPr>
          <p:cNvSpPr txBox="1"/>
          <p:nvPr/>
        </p:nvSpPr>
        <p:spPr>
          <a:xfrm>
            <a:off x="719037" y="4061402"/>
            <a:ext cx="8016875" cy="1077214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marL="457200" indent="-457200"/>
            <a:r>
              <a:rPr lang="en-US" sz="3200" dirty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Internet Protocol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Network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C2AACE-E4F4-4F43-9276-4D9CDC6E8D92}"/>
              </a:ext>
            </a:extLst>
          </p:cNvPr>
          <p:cNvSpPr txBox="1"/>
          <p:nvPr/>
        </p:nvSpPr>
        <p:spPr>
          <a:xfrm>
            <a:off x="719041" y="5233998"/>
            <a:ext cx="3730624" cy="584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(ক) Intranet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3FDDED-BD24-4DB0-AE34-87ADF4B64B44}"/>
              </a:ext>
            </a:extLst>
          </p:cNvPr>
          <p:cNvSpPr txBox="1"/>
          <p:nvPr/>
        </p:nvSpPr>
        <p:spPr>
          <a:xfrm>
            <a:off x="719038" y="5948373"/>
            <a:ext cx="3730625" cy="584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spc="-15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Internet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E5ACB9-DEDA-4CE6-A6AB-8DD9D146D79B}"/>
              </a:ext>
            </a:extLst>
          </p:cNvPr>
          <p:cNvSpPr txBox="1"/>
          <p:nvPr/>
        </p:nvSpPr>
        <p:spPr>
          <a:xfrm>
            <a:off x="5005287" y="5943493"/>
            <a:ext cx="3730626" cy="584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(ঘ) Extranet</a:t>
            </a:r>
          </a:p>
        </p:txBody>
      </p:sp>
      <p:sp>
        <p:nvSpPr>
          <p:cNvPr id="16" name="TextBox 15">
            <a:hlinkClick r:id="" action="ppaction://noaction">
              <a:snd r:embed="rId3" name="bomb.wav"/>
            </a:hlinkClick>
            <a:extLst>
              <a:ext uri="{FF2B5EF4-FFF2-40B4-BE49-F238E27FC236}">
                <a16:creationId xmlns:a16="http://schemas.microsoft.com/office/drawing/2014/main" id="{8825B033-062C-4F9C-B716-1BCE10798F80}"/>
              </a:ext>
            </a:extLst>
          </p:cNvPr>
          <p:cNvSpPr txBox="1"/>
          <p:nvPr/>
        </p:nvSpPr>
        <p:spPr>
          <a:xfrm>
            <a:off x="5320475" y="275824"/>
            <a:ext cx="333712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31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50"/>
                            </p:stCondLst>
                            <p:childTnLst>
                              <p:par>
                                <p:cTn id="15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6" grpId="2" animBg="1"/>
      <p:bldP spid="16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83FD50E-3B26-4B97-8CFD-A3D360E89165}"/>
              </a:ext>
            </a:extLst>
          </p:cNvPr>
          <p:cNvSpPr/>
          <p:nvPr/>
        </p:nvSpPr>
        <p:spPr>
          <a:xfrm>
            <a:off x="0" y="0"/>
            <a:ext cx="9047018" cy="6858000"/>
          </a:xfrm>
          <a:prstGeom prst="rect">
            <a:avLst/>
          </a:prstGeom>
          <a:noFill/>
          <a:ln w="228600" cap="flat" cmpd="thickThin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মা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B99518-589B-47F2-BFEF-139948ED77A5}"/>
              </a:ext>
            </a:extLst>
          </p:cNvPr>
          <p:cNvSpPr txBox="1"/>
          <p:nvPr/>
        </p:nvSpPr>
        <p:spPr>
          <a:xfrm>
            <a:off x="4516577" y="1947279"/>
            <a:ext cx="4251108" cy="523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Work Wireless Web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E6CB89-390F-4579-ADDA-DBF54FC2CEE4}"/>
              </a:ext>
            </a:extLst>
          </p:cNvPr>
          <p:cNvSpPr txBox="1"/>
          <p:nvPr/>
        </p:nvSpPr>
        <p:spPr>
          <a:xfrm>
            <a:off x="359049" y="1291081"/>
            <a:ext cx="8436258" cy="584771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www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504E9D-3FE6-48FB-9DEB-E056D03FAD29}"/>
              </a:ext>
            </a:extLst>
          </p:cNvPr>
          <p:cNvSpPr txBox="1"/>
          <p:nvPr/>
        </p:nvSpPr>
        <p:spPr>
          <a:xfrm>
            <a:off x="331427" y="1947279"/>
            <a:ext cx="3858948" cy="523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Work Wide Web</a:t>
            </a:r>
          </a:p>
        </p:txBody>
      </p:sp>
      <p:sp>
        <p:nvSpPr>
          <p:cNvPr id="6" name="TextBox 5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2499A4C9-F01F-4830-B1A2-9CA7EC9CDB21}"/>
              </a:ext>
            </a:extLst>
          </p:cNvPr>
          <p:cNvSpPr txBox="1"/>
          <p:nvPr/>
        </p:nvSpPr>
        <p:spPr>
          <a:xfrm>
            <a:off x="343787" y="2623018"/>
            <a:ext cx="3858948" cy="523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Word Wide Web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7353C3-5586-40D0-99BF-CA6EE3EEBC5D}"/>
              </a:ext>
            </a:extLst>
          </p:cNvPr>
          <p:cNvSpPr txBox="1"/>
          <p:nvPr/>
        </p:nvSpPr>
        <p:spPr>
          <a:xfrm>
            <a:off x="4516575" y="2641685"/>
            <a:ext cx="4278731" cy="523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Word Wireless Web</a:t>
            </a:r>
          </a:p>
        </p:txBody>
      </p:sp>
      <p:sp>
        <p:nvSpPr>
          <p:cNvPr id="10" name="TextBox 9">
            <a:hlinkClick r:id="" action="ppaction://noaction">
              <a:snd r:embed="rId3" name="bomb.wav"/>
            </a:hlinkClick>
            <a:extLst>
              <a:ext uri="{FF2B5EF4-FFF2-40B4-BE49-F238E27FC236}">
                <a16:creationId xmlns:a16="http://schemas.microsoft.com/office/drawing/2014/main" id="{E6EA5822-283F-47D5-86A2-05DBE172F139}"/>
              </a:ext>
            </a:extLst>
          </p:cNvPr>
          <p:cNvSpPr txBox="1"/>
          <p:nvPr/>
        </p:nvSpPr>
        <p:spPr>
          <a:xfrm>
            <a:off x="5458187" y="156928"/>
            <a:ext cx="3095625" cy="70788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05703C22-990E-444D-8D82-25977AC821A4}"/>
              </a:ext>
            </a:extLst>
          </p:cNvPr>
          <p:cNvSpPr txBox="1"/>
          <p:nvPr/>
        </p:nvSpPr>
        <p:spPr>
          <a:xfrm>
            <a:off x="4516576" y="6071449"/>
            <a:ext cx="4251110" cy="584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22C068-AAE4-46B0-BB5D-C493F245634E}"/>
              </a:ext>
            </a:extLst>
          </p:cNvPr>
          <p:cNvSpPr txBox="1"/>
          <p:nvPr/>
        </p:nvSpPr>
        <p:spPr>
          <a:xfrm>
            <a:off x="343786" y="3326408"/>
            <a:ext cx="8423899" cy="584771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অ্যাপল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___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04A1B6-ADD2-4F5B-9C5F-CC552894D80B}"/>
              </a:ext>
            </a:extLst>
          </p:cNvPr>
          <p:cNvSpPr txBox="1"/>
          <p:nvPr/>
        </p:nvSpPr>
        <p:spPr>
          <a:xfrm>
            <a:off x="343786" y="6085502"/>
            <a:ext cx="3858949" cy="584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6581B7-CA87-4EE8-810E-CF4290784B4A}"/>
              </a:ext>
            </a:extLst>
          </p:cNvPr>
          <p:cNvSpPr txBox="1"/>
          <p:nvPr/>
        </p:nvSpPr>
        <p:spPr>
          <a:xfrm>
            <a:off x="343786" y="5402247"/>
            <a:ext cx="3846589" cy="584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 ii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61AE44-B3AB-47B7-9760-210A0473B777}"/>
              </a:ext>
            </a:extLst>
          </p:cNvPr>
          <p:cNvSpPr txBox="1"/>
          <p:nvPr/>
        </p:nvSpPr>
        <p:spPr>
          <a:xfrm>
            <a:off x="4534162" y="5388194"/>
            <a:ext cx="4233524" cy="584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472E15-13FF-4A5B-B279-F1CB1699EE7F}"/>
              </a:ext>
            </a:extLst>
          </p:cNvPr>
          <p:cNvSpPr txBox="1"/>
          <p:nvPr/>
        </p:nvSpPr>
        <p:spPr>
          <a:xfrm>
            <a:off x="376316" y="4010911"/>
            <a:ext cx="2546994" cy="5847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জবস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DBAE5D-FD02-45C0-84E2-0F3929AAE4E1}"/>
              </a:ext>
            </a:extLst>
          </p:cNvPr>
          <p:cNvSpPr txBox="1"/>
          <p:nvPr/>
        </p:nvSpPr>
        <p:spPr>
          <a:xfrm>
            <a:off x="3034149" y="4010910"/>
            <a:ext cx="2687782" cy="5847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ওজনিয়াক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A4A55B-47CC-4A96-892A-9A1D493B6E8D}"/>
              </a:ext>
            </a:extLst>
          </p:cNvPr>
          <p:cNvSpPr txBox="1"/>
          <p:nvPr/>
        </p:nvSpPr>
        <p:spPr>
          <a:xfrm>
            <a:off x="5846618" y="4022575"/>
            <a:ext cx="2921067" cy="5847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রোনাল্ড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ওয়েনে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D1BDF8-FB70-4388-8708-81AAB95E23FA}"/>
              </a:ext>
            </a:extLst>
          </p:cNvPr>
          <p:cNvSpPr txBox="1"/>
          <p:nvPr/>
        </p:nvSpPr>
        <p:spPr>
          <a:xfrm>
            <a:off x="343787" y="4707508"/>
            <a:ext cx="8423900" cy="584771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0" name="TextBox 19">
            <a:hlinkClick r:id="" action="ppaction://noaction">
              <a:snd r:embed="rId3" name="bomb.wav"/>
            </a:hlinkClick>
            <a:extLst>
              <a:ext uri="{FF2B5EF4-FFF2-40B4-BE49-F238E27FC236}">
                <a16:creationId xmlns:a16="http://schemas.microsoft.com/office/drawing/2014/main" id="{4C8EC47B-3567-4D83-8F4E-1253A8EC0CFB}"/>
              </a:ext>
            </a:extLst>
          </p:cNvPr>
          <p:cNvSpPr txBox="1"/>
          <p:nvPr/>
        </p:nvSpPr>
        <p:spPr>
          <a:xfrm>
            <a:off x="5458187" y="167776"/>
            <a:ext cx="333712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: Beveled 20">
            <a:extLst>
              <a:ext uri="{FF2B5EF4-FFF2-40B4-BE49-F238E27FC236}">
                <a16:creationId xmlns:a16="http://schemas.microsoft.com/office/drawing/2014/main" id="{8D74403A-35F2-45E5-92FD-0DA1F23B0B05}"/>
              </a:ext>
            </a:extLst>
          </p:cNvPr>
          <p:cNvSpPr/>
          <p:nvPr/>
        </p:nvSpPr>
        <p:spPr>
          <a:xfrm>
            <a:off x="1967346" y="199815"/>
            <a:ext cx="2081526" cy="729992"/>
          </a:xfrm>
          <a:prstGeom prst="bevel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68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0800" cmpd="dbl">
            <a:solidFill>
              <a:srgbClr val="8641B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7433873-66F6-4A7A-83E8-3A9937FAAB72}"/>
              </a:ext>
            </a:extLst>
          </p:cNvPr>
          <p:cNvCxnSpPr>
            <a:cxnSpLocks/>
          </p:cNvCxnSpPr>
          <p:nvPr/>
        </p:nvCxnSpPr>
        <p:spPr>
          <a:xfrm>
            <a:off x="0" y="1121518"/>
            <a:ext cx="9047018" cy="0"/>
          </a:xfrm>
          <a:prstGeom prst="line">
            <a:avLst/>
          </a:prstGeom>
          <a:ln w="101600" cap="rnd" cmpd="dbl">
            <a:solidFill>
              <a:srgbClr val="8641B8"/>
            </a:solidFill>
            <a:prstDash val="solid"/>
            <a:round/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55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250"/>
                            </p:stCondLst>
                            <p:childTnLst>
                              <p:par>
                                <p:cTn id="17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"/>
                            </p:stCondLst>
                            <p:childTnLst>
                              <p:par>
                                <p:cTn id="190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169646-2A97-4B23-A15C-4F17F790F8C4}"/>
              </a:ext>
            </a:extLst>
          </p:cNvPr>
          <p:cNvSpPr txBox="1"/>
          <p:nvPr/>
        </p:nvSpPr>
        <p:spPr>
          <a:xfrm>
            <a:off x="2951019" y="286753"/>
            <a:ext cx="3241964" cy="844808"/>
          </a:xfrm>
          <a:prstGeom prst="ribbon2">
            <a:avLst>
              <a:gd name="adj1" fmla="val 16667"/>
              <a:gd name="adj2" fmla="val 57947"/>
            </a:avLst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55000">
                <a:schemeClr val="accent1">
                  <a:lumMod val="0"/>
                  <a:lumOff val="100000"/>
                </a:schemeClr>
              </a:gs>
              <a:gs pos="88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D3EE40-1AA1-4C0A-9D7A-0B4C6711758C}"/>
              </a:ext>
            </a:extLst>
          </p:cNvPr>
          <p:cNvGrpSpPr/>
          <p:nvPr/>
        </p:nvGrpSpPr>
        <p:grpSpPr>
          <a:xfrm>
            <a:off x="481310" y="1242403"/>
            <a:ext cx="3743595" cy="5262979"/>
            <a:chOff x="619857" y="1242401"/>
            <a:chExt cx="3743595" cy="526297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84D0090-5EE3-408C-9564-09384C63A6B3}"/>
                </a:ext>
              </a:extLst>
            </p:cNvPr>
            <p:cNvSpPr txBox="1"/>
            <p:nvPr/>
          </p:nvSpPr>
          <p:spPr>
            <a:xfrm>
              <a:off x="619857" y="1242401"/>
              <a:ext cx="3716299" cy="526297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247CD88-216C-4C58-8356-DD31F4FE4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88"/>
            <a:stretch/>
          </p:blipFill>
          <p:spPr>
            <a:xfrm>
              <a:off x="1342280" y="1447937"/>
              <a:ext cx="2326044" cy="241944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33854E-BC98-4811-A752-F32E4CBD218E}"/>
                </a:ext>
              </a:extLst>
            </p:cNvPr>
            <p:cNvSpPr txBox="1"/>
            <p:nvPr/>
          </p:nvSpPr>
          <p:spPr>
            <a:xfrm>
              <a:off x="647153" y="4139885"/>
              <a:ext cx="3716299" cy="233910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এম.এম. মুমিনুল হক চৌধুরী</a:t>
              </a:r>
              <a:br>
                <a:rPr lang="bn-BD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</a:b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সিনিয়র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bn-BD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শিক্ষক 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কিশলয় আদর্শ শিক্ষা নিকেতন</a:t>
              </a:r>
              <a:br>
                <a:rPr lang="bn-BD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</a:br>
              <a:r>
                <a:rPr lang="bn-BD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খুটাখালী, চকরিয়া, কক্সবাজার।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ইমেইল</a:t>
              </a:r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  <a:hlinkClick r:id="rId3"/>
                </a:rPr>
                <a:t>mhcmamun@yahoo.com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: 01718-253984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4E16598-212A-4705-86D2-4C1EBD558D9B}"/>
              </a:ext>
            </a:extLst>
          </p:cNvPr>
          <p:cNvGrpSpPr/>
          <p:nvPr/>
        </p:nvGrpSpPr>
        <p:grpSpPr>
          <a:xfrm>
            <a:off x="4997900" y="1242402"/>
            <a:ext cx="3743595" cy="5262979"/>
            <a:chOff x="4997900" y="1242402"/>
            <a:chExt cx="3743595" cy="526297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28D226-8503-4454-9598-0F33337340A5}"/>
                </a:ext>
              </a:extLst>
            </p:cNvPr>
            <p:cNvSpPr txBox="1"/>
            <p:nvPr/>
          </p:nvSpPr>
          <p:spPr>
            <a:xfrm>
              <a:off x="4997900" y="1242402"/>
              <a:ext cx="3716299" cy="526297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BDBF84D-BD1B-4A06-8D0B-FEB7DDB699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7" r="6664"/>
            <a:stretch/>
          </p:blipFill>
          <p:spPr>
            <a:xfrm>
              <a:off x="5486400" y="1390662"/>
              <a:ext cx="2784770" cy="27963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FCFED3-7A74-41B4-8E2E-FF52D0D285E2}"/>
                </a:ext>
              </a:extLst>
            </p:cNvPr>
            <p:cNvSpPr txBox="1"/>
            <p:nvPr/>
          </p:nvSpPr>
          <p:spPr>
            <a:xfrm>
              <a:off x="5025196" y="4290154"/>
              <a:ext cx="3716299" cy="212365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অধ্যায়-১</a:t>
              </a:r>
            </a:p>
            <a:p>
              <a:pPr algn="ctr"/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বাংলাদেশ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৫০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তারিখঃ</a:t>
              </a:r>
              <a:r>
                <a: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১৬/০৭/২০২১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83FD50E-3B26-4B97-8CFD-A3D360E89165}"/>
              </a:ext>
            </a:extLst>
          </p:cNvPr>
          <p:cNvSpPr/>
          <p:nvPr/>
        </p:nvSpPr>
        <p:spPr>
          <a:xfrm>
            <a:off x="0" y="0"/>
            <a:ext cx="9047018" cy="6858000"/>
          </a:xfrm>
          <a:prstGeom prst="rect">
            <a:avLst/>
          </a:prstGeom>
          <a:noFill/>
          <a:ln w="228600" cap="flat" cmpd="thickThin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44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83FD50E-3B26-4B97-8CFD-A3D360E89165}"/>
              </a:ext>
            </a:extLst>
          </p:cNvPr>
          <p:cNvSpPr/>
          <p:nvPr/>
        </p:nvSpPr>
        <p:spPr>
          <a:xfrm>
            <a:off x="0" y="0"/>
            <a:ext cx="9047018" cy="6858000"/>
          </a:xfrm>
          <a:prstGeom prst="rect">
            <a:avLst/>
          </a:prstGeom>
          <a:noFill/>
          <a:ln w="228600" cap="flat" cmpd="thickThin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0794D7-CD31-4CD0-998D-D2CE73F3F8FD}"/>
              </a:ext>
            </a:extLst>
          </p:cNvPr>
          <p:cNvSpPr txBox="1"/>
          <p:nvPr/>
        </p:nvSpPr>
        <p:spPr>
          <a:xfrm>
            <a:off x="2743200" y="124695"/>
            <a:ext cx="3560618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BC499A-8AAA-4B36-A9D8-182F2F5D6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854520"/>
            <a:ext cx="8735291" cy="44984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45EE01-F3C2-4C80-975E-7A6D54A4B2AF}"/>
              </a:ext>
            </a:extLst>
          </p:cNvPr>
          <p:cNvSpPr txBox="1"/>
          <p:nvPr/>
        </p:nvSpPr>
        <p:spPr>
          <a:xfrm>
            <a:off x="110831" y="5352966"/>
            <a:ext cx="8866909" cy="1323439"/>
          </a:xfrm>
          <a:prstGeom prst="rect">
            <a:avLst/>
          </a:prstGeom>
          <a:noFill/>
          <a:ln>
            <a:solidFill>
              <a:srgbClr val="00B0F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চ্যালেঞ্জ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মোকাবেলায়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কতটুকু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82851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83FD50E-3B26-4B97-8CFD-A3D360E89165}"/>
              </a:ext>
            </a:extLst>
          </p:cNvPr>
          <p:cNvSpPr/>
          <p:nvPr/>
        </p:nvSpPr>
        <p:spPr>
          <a:xfrm>
            <a:off x="0" y="0"/>
            <a:ext cx="9047018" cy="6858000"/>
          </a:xfrm>
          <a:prstGeom prst="rect">
            <a:avLst/>
          </a:prstGeom>
          <a:noFill/>
          <a:ln w="228600" cap="flat" cmpd="thickThin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727F60-E81B-4A9C-AB36-513BFC09E7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3" b="13031"/>
          <a:stretch/>
        </p:blipFill>
        <p:spPr>
          <a:xfrm>
            <a:off x="87928" y="1271157"/>
            <a:ext cx="8871162" cy="551713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3E9DA9-E153-4ECA-B84E-9BB241FD9959}"/>
              </a:ext>
            </a:extLst>
          </p:cNvPr>
          <p:cNvSpPr txBox="1">
            <a:spLocks/>
          </p:cNvSpPr>
          <p:nvPr/>
        </p:nvSpPr>
        <p:spPr>
          <a:xfrm>
            <a:off x="1371599" y="191801"/>
            <a:ext cx="6400802" cy="887556"/>
          </a:xfrm>
          <a:prstGeom prst="rect">
            <a:avLst/>
          </a:prstGeom>
        </p:spPr>
        <p:txBody>
          <a:bodyPr lIns="91435" tIns="45718" rIns="91435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n w="0"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9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83FD50E-3B26-4B97-8CFD-A3D360E89165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0DED6CC-27FC-4517-844D-B6CAD147C8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1728" r="2229"/>
          <a:stretch/>
        </p:blipFill>
        <p:spPr>
          <a:xfrm>
            <a:off x="281784" y="923928"/>
            <a:ext cx="1944840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447213-91D8-4C93-AC0C-4C08A0A4B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84" y="904208"/>
            <a:ext cx="1850140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Callout: Down Arrow 21">
            <a:extLst>
              <a:ext uri="{FF2B5EF4-FFF2-40B4-BE49-F238E27FC236}">
                <a16:creationId xmlns:a16="http://schemas.microsoft.com/office/drawing/2014/main" id="{B3144B76-5CFE-4571-A0C6-70D2A56D7443}"/>
              </a:ext>
            </a:extLst>
          </p:cNvPr>
          <p:cNvSpPr/>
          <p:nvPr/>
        </p:nvSpPr>
        <p:spPr>
          <a:xfrm>
            <a:off x="2281599" y="2390590"/>
            <a:ext cx="2423492" cy="707231"/>
          </a:xfrm>
          <a:prstGeom prst="downArrowCallou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ounded Rectangle 11">
            <a:extLst>
              <a:ext uri="{FF2B5EF4-FFF2-40B4-BE49-F238E27FC236}">
                <a16:creationId xmlns:a16="http://schemas.microsoft.com/office/drawing/2014/main" id="{05040AE2-99E8-4959-B52A-F867ABF12F19}"/>
              </a:ext>
            </a:extLst>
          </p:cNvPr>
          <p:cNvSpPr/>
          <p:nvPr/>
        </p:nvSpPr>
        <p:spPr>
          <a:xfrm>
            <a:off x="344828" y="2400299"/>
            <a:ext cx="1831708" cy="677607"/>
          </a:xfrm>
          <a:prstGeom prst="downArrowCallou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ডিফারেনস ইঞ্জিন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B1D981-C327-4597-ABA8-219B6940A1A8}"/>
              </a:ext>
            </a:extLst>
          </p:cNvPr>
          <p:cNvSpPr txBox="1"/>
          <p:nvPr/>
        </p:nvSpPr>
        <p:spPr>
          <a:xfrm>
            <a:off x="2612201" y="141881"/>
            <a:ext cx="3843398" cy="990124"/>
          </a:xfrm>
          <a:prstGeom prst="downArrowCallou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0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5D370E-DC36-4277-AF71-4291A25DDD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76" y="3105732"/>
            <a:ext cx="1696948" cy="1828800"/>
          </a:xfrm>
          <a:prstGeom prst="rect">
            <a:avLst/>
          </a:prstGeom>
        </p:spPr>
      </p:pic>
      <p:sp>
        <p:nvSpPr>
          <p:cNvPr id="14" name="Callout: Up Arrow 13">
            <a:extLst>
              <a:ext uri="{FF2B5EF4-FFF2-40B4-BE49-F238E27FC236}">
                <a16:creationId xmlns:a16="http://schemas.microsoft.com/office/drawing/2014/main" id="{DFBE734C-9437-4EF1-A254-717028540FE1}"/>
              </a:ext>
            </a:extLst>
          </p:cNvPr>
          <p:cNvSpPr/>
          <p:nvPr/>
        </p:nvSpPr>
        <p:spPr>
          <a:xfrm>
            <a:off x="481492" y="4935215"/>
            <a:ext cx="1599716" cy="707231"/>
          </a:xfrm>
          <a:prstGeom prst="upArrowCallou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1AAB6D-658E-4B42-8C20-78DB1B9BA6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29" y="3103903"/>
            <a:ext cx="1680211" cy="1828800"/>
          </a:xfrm>
          <a:prstGeom prst="rect">
            <a:avLst/>
          </a:prstGeom>
        </p:spPr>
      </p:pic>
      <p:sp>
        <p:nvSpPr>
          <p:cNvPr id="16" name="Callout: Up Arrow 15">
            <a:extLst>
              <a:ext uri="{FF2B5EF4-FFF2-40B4-BE49-F238E27FC236}">
                <a16:creationId xmlns:a16="http://schemas.microsoft.com/office/drawing/2014/main" id="{7C43C896-D64B-4303-A3A8-1D38D42F91D3}"/>
              </a:ext>
            </a:extLst>
          </p:cNvPr>
          <p:cNvSpPr/>
          <p:nvPr/>
        </p:nvSpPr>
        <p:spPr>
          <a:xfrm>
            <a:off x="2637920" y="4936321"/>
            <a:ext cx="1738560" cy="707231"/>
          </a:xfrm>
          <a:prstGeom prst="upArrowCallou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অ্যাডা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লাভলেস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A0AB37C-E5B7-4809-AB78-B22749807B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31" y="3097706"/>
            <a:ext cx="1705623" cy="1828800"/>
          </a:xfrm>
          <a:prstGeom prst="rect">
            <a:avLst/>
          </a:prstGeom>
        </p:spPr>
      </p:pic>
      <p:sp>
        <p:nvSpPr>
          <p:cNvPr id="26" name="Callout: Up Arrow 25">
            <a:extLst>
              <a:ext uri="{FF2B5EF4-FFF2-40B4-BE49-F238E27FC236}">
                <a16:creationId xmlns:a16="http://schemas.microsoft.com/office/drawing/2014/main" id="{6EC24483-18BE-4BE4-9E7B-C55E6A4C7FFC}"/>
              </a:ext>
            </a:extLst>
          </p:cNvPr>
          <p:cNvSpPr/>
          <p:nvPr/>
        </p:nvSpPr>
        <p:spPr>
          <a:xfrm>
            <a:off x="4743812" y="4903197"/>
            <a:ext cx="1864628" cy="707231"/>
          </a:xfrm>
          <a:prstGeom prst="upArrowCallou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জগদীস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Callout: Down Arrow 26">
            <a:extLst>
              <a:ext uri="{FF2B5EF4-FFF2-40B4-BE49-F238E27FC236}">
                <a16:creationId xmlns:a16="http://schemas.microsoft.com/office/drawing/2014/main" id="{598CB5C7-EAAE-474F-94D6-9709C584B672}"/>
              </a:ext>
            </a:extLst>
          </p:cNvPr>
          <p:cNvSpPr/>
          <p:nvPr/>
        </p:nvSpPr>
        <p:spPr>
          <a:xfrm>
            <a:off x="4880584" y="2382817"/>
            <a:ext cx="1554632" cy="707231"/>
          </a:xfrm>
          <a:prstGeom prst="downArrowCallou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ক্ষুদ্রতরঙ্গ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178B78F-1E8F-4DAE-A74E-6750D40C30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5116" b="19236"/>
          <a:stretch/>
        </p:blipFill>
        <p:spPr>
          <a:xfrm>
            <a:off x="4721728" y="933728"/>
            <a:ext cx="1875796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5EA8095-1084-46C0-BBB7-47989BA842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8"/>
          <a:stretch/>
        </p:blipFill>
        <p:spPr>
          <a:xfrm>
            <a:off x="6976163" y="3095199"/>
            <a:ext cx="1690448" cy="1828800"/>
          </a:xfrm>
          <a:prstGeom prst="rect">
            <a:avLst/>
          </a:prstGeom>
        </p:spPr>
      </p:pic>
      <p:sp>
        <p:nvSpPr>
          <p:cNvPr id="30" name="Callout: Up Arrow 29">
            <a:extLst>
              <a:ext uri="{FF2B5EF4-FFF2-40B4-BE49-F238E27FC236}">
                <a16:creationId xmlns:a16="http://schemas.microsoft.com/office/drawing/2014/main" id="{7B9DAF47-2F67-45A5-9DD0-773160FCD776}"/>
              </a:ext>
            </a:extLst>
          </p:cNvPr>
          <p:cNvSpPr/>
          <p:nvPr/>
        </p:nvSpPr>
        <p:spPr>
          <a:xfrm>
            <a:off x="6629788" y="4908611"/>
            <a:ext cx="2381912" cy="707231"/>
          </a:xfrm>
          <a:prstGeom prst="upArrowCallou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গুগলিয়েলমো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মার্কনি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32FD18B-9D5D-46A0-831B-CFC46A7E78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7" t="13706" r="2869" b="-636"/>
          <a:stretch/>
        </p:blipFill>
        <p:spPr>
          <a:xfrm>
            <a:off x="6862401" y="904207"/>
            <a:ext cx="1875796" cy="13716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" name="Callout: Down Arrow 31">
            <a:extLst>
              <a:ext uri="{FF2B5EF4-FFF2-40B4-BE49-F238E27FC236}">
                <a16:creationId xmlns:a16="http://schemas.microsoft.com/office/drawing/2014/main" id="{3FD81480-43CB-4E6D-BCCA-82D34F971CDB}"/>
              </a:ext>
            </a:extLst>
          </p:cNvPr>
          <p:cNvSpPr/>
          <p:nvPr/>
        </p:nvSpPr>
        <p:spPr>
          <a:xfrm>
            <a:off x="7055965" y="2384573"/>
            <a:ext cx="1526650" cy="707231"/>
          </a:xfrm>
          <a:prstGeom prst="downArrowCallou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F82B5D-6FA3-4169-A69C-6577607577AE}"/>
              </a:ext>
            </a:extLst>
          </p:cNvPr>
          <p:cNvSpPr/>
          <p:nvPr/>
        </p:nvSpPr>
        <p:spPr>
          <a:xfrm>
            <a:off x="2195269" y="5842032"/>
            <a:ext cx="4305358" cy="5847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E08E28-981C-4233-A973-7DE98564291D}"/>
              </a:ext>
            </a:extLst>
          </p:cNvPr>
          <p:cNvSpPr/>
          <p:nvPr/>
        </p:nvSpPr>
        <p:spPr>
          <a:xfrm>
            <a:off x="1330595" y="5834259"/>
            <a:ext cx="6467538" cy="5847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ব্যক্তিদের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F13C28-3EE8-4493-8F55-48FA8D87C326}"/>
              </a:ext>
            </a:extLst>
          </p:cNvPr>
          <p:cNvSpPr/>
          <p:nvPr/>
        </p:nvSpPr>
        <p:spPr>
          <a:xfrm>
            <a:off x="609600" y="5822117"/>
            <a:ext cx="7769702" cy="5847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যন্ত্রগুলো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তৈরীতে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রেখেছেন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21184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9" grpId="0" animBg="1"/>
      <p:bldP spid="12" grpId="0" animBg="1"/>
      <p:bldP spid="14" grpId="0" animBg="1"/>
      <p:bldP spid="16" grpId="0" animBg="1"/>
      <p:bldP spid="26" grpId="0" animBg="1"/>
      <p:bldP spid="27" grpId="0" animBg="1"/>
      <p:bldP spid="30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Beveled 5"/>
          <p:cNvSpPr/>
          <p:nvPr/>
        </p:nvSpPr>
        <p:spPr>
          <a:xfrm>
            <a:off x="508527" y="1379109"/>
            <a:ext cx="8044922" cy="822044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lIns="64005" tIns="32002" rIns="64005" bIns="32002">
            <a:spAutoFit/>
          </a:bodyPr>
          <a:lstStyle/>
          <a:p>
            <a:pPr algn="ctr"/>
            <a:r>
              <a:rPr lang="en-US" sz="3600" dirty="0" err="1">
                <a:ln w="0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ln w="0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n w="0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ln w="0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প্রযু্ক্তি</a:t>
            </a:r>
            <a:r>
              <a:rPr lang="en-US" sz="3600" dirty="0">
                <a:ln w="0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3600" dirty="0">
                <a:ln w="0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600" dirty="0">
                <a:ln w="0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ব্যক্তিত্ব</a:t>
            </a:r>
            <a:endParaRPr lang="en-US" sz="2800" dirty="0">
              <a:ln w="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07E45BE9-D9E1-4FB8-BDF5-E837111E578E}"/>
              </a:ext>
            </a:extLst>
          </p:cNvPr>
          <p:cNvSpPr/>
          <p:nvPr/>
        </p:nvSpPr>
        <p:spPr>
          <a:xfrm>
            <a:off x="2952750" y="306833"/>
            <a:ext cx="3238500" cy="903840"/>
          </a:xfrm>
          <a:prstGeom prst="bevel">
            <a:avLst/>
          </a:prstGeom>
          <a:gradFill flip="none" rotWithShape="1">
            <a:gsLst>
              <a:gs pos="79000">
                <a:srgbClr val="BDA594"/>
              </a:gs>
              <a:gs pos="5000">
                <a:schemeClr val="bg1"/>
              </a:gs>
              <a:gs pos="100000">
                <a:srgbClr val="7A4B29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txBody>
          <a:bodyPr wrap="square" lIns="64005" tIns="32002" rIns="64005" bIns="32002">
            <a:spAutoFit/>
          </a:bodyPr>
          <a:lstStyle/>
          <a:p>
            <a:pPr algn="ctr"/>
            <a:r>
              <a:rPr lang="en-US" sz="4000" b="1" u="sng" dirty="0" err="1">
                <a:ln w="0">
                  <a:noFill/>
                </a:ln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u="sng" dirty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n w="0">
                  <a:noFill/>
                </a:ln>
                <a:latin typeface="NikoshBAN" pitchFamily="2" charset="0"/>
                <a:cs typeface="NikoshBAN" pitchFamily="2" charset="0"/>
              </a:rPr>
              <a:t>পাঠ</a:t>
            </a:r>
            <a:endParaRPr lang="en-US" sz="3200" b="1" u="sng" dirty="0">
              <a:ln w="0">
                <a:noFill/>
              </a:ln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F13ABB-825B-4E07-A415-849589DE9C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" t="13829" r="4482" b="19422"/>
          <a:stretch/>
        </p:blipFill>
        <p:spPr>
          <a:xfrm>
            <a:off x="508527" y="2675565"/>
            <a:ext cx="8044924" cy="3688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173917-798E-4B88-AF41-4439D567653A}"/>
              </a:ext>
            </a:extLst>
          </p:cNvPr>
          <p:cNvSpPr/>
          <p:nvPr/>
        </p:nvSpPr>
        <p:spPr>
          <a:xfrm>
            <a:off x="0" y="-13855"/>
            <a:ext cx="9047018" cy="6858000"/>
          </a:xfrm>
          <a:prstGeom prst="rect">
            <a:avLst/>
          </a:prstGeom>
          <a:noFill/>
          <a:ln w="228600" cap="flat" cmpd="thickThin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83FD50E-3B26-4B97-8CFD-A3D360E89165}"/>
              </a:ext>
            </a:extLst>
          </p:cNvPr>
          <p:cNvSpPr/>
          <p:nvPr/>
        </p:nvSpPr>
        <p:spPr>
          <a:xfrm>
            <a:off x="0" y="13648"/>
            <a:ext cx="9047018" cy="6858000"/>
          </a:xfrm>
          <a:prstGeom prst="rect">
            <a:avLst/>
          </a:prstGeom>
          <a:noFill/>
          <a:ln w="228600" cap="flat" cmpd="thickThin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F9907E-C6CE-4553-8C2C-7008A33FBCEF}"/>
              </a:ext>
            </a:extLst>
          </p:cNvPr>
          <p:cNvSpPr/>
          <p:nvPr/>
        </p:nvSpPr>
        <p:spPr>
          <a:xfrm>
            <a:off x="1389968" y="3186515"/>
            <a:ext cx="7208122" cy="1015659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60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ব্যক্তিবর্গের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B9F68D-0F79-47AA-BCBA-AF02E59A2D8C}"/>
              </a:ext>
            </a:extLst>
          </p:cNvPr>
          <p:cNvSpPr/>
          <p:nvPr/>
        </p:nvSpPr>
        <p:spPr>
          <a:xfrm>
            <a:off x="1390543" y="4745852"/>
            <a:ext cx="7207547" cy="1015659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60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বিকাশে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ব্যক্তিবর্গের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75C533-B3A5-4C18-9A02-A9D1DDA125D5}"/>
              </a:ext>
            </a:extLst>
          </p:cNvPr>
          <p:cNvGrpSpPr/>
          <p:nvPr/>
        </p:nvGrpSpPr>
        <p:grpSpPr>
          <a:xfrm>
            <a:off x="509405" y="3184309"/>
            <a:ext cx="777079" cy="1015659"/>
            <a:chOff x="509405" y="3184309"/>
            <a:chExt cx="777079" cy="1015659"/>
          </a:xfrm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EDEBCC11-8557-4434-BF54-9C0C347A894C}"/>
                </a:ext>
              </a:extLst>
            </p:cNvPr>
            <p:cNvSpPr/>
            <p:nvPr/>
          </p:nvSpPr>
          <p:spPr>
            <a:xfrm>
              <a:off x="509405" y="3184309"/>
              <a:ext cx="777079" cy="1015659"/>
            </a:xfrm>
            <a:prstGeom prst="homePlate">
              <a:avLst/>
            </a:prstGeom>
            <a:solidFill>
              <a:srgbClr val="89AC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C503264-21B6-4E07-91DC-BCA9DB6AD4EA}"/>
                </a:ext>
              </a:extLst>
            </p:cNvPr>
            <p:cNvSpPr/>
            <p:nvPr/>
          </p:nvSpPr>
          <p:spPr>
            <a:xfrm>
              <a:off x="568435" y="3215559"/>
              <a:ext cx="475475" cy="95315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8B5CC52-770F-4485-8CD0-15E572DC9EAA}"/>
              </a:ext>
            </a:extLst>
          </p:cNvPr>
          <p:cNvSpPr txBox="1"/>
          <p:nvPr/>
        </p:nvSpPr>
        <p:spPr>
          <a:xfrm>
            <a:off x="2011010" y="2127485"/>
            <a:ext cx="4357706" cy="990124"/>
          </a:xfrm>
          <a:prstGeom prst="downArrowCallou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60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381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</a:t>
            </a:r>
            <a:endParaRPr lang="en-US" sz="3600" dirty="0"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B5B386-592B-4081-9E67-A00130A1B908}"/>
              </a:ext>
            </a:extLst>
          </p:cNvPr>
          <p:cNvSpPr txBox="1"/>
          <p:nvPr/>
        </p:nvSpPr>
        <p:spPr>
          <a:xfrm>
            <a:off x="2284863" y="494934"/>
            <a:ext cx="3810000" cy="1349628"/>
          </a:xfrm>
          <a:prstGeom prst="bevel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0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solidFill>
              <a:schemeClr val="tx1"/>
            </a:solidFill>
          </a:ln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6000" spc="-150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spc="-15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3EAFB1-9AAB-4E48-978D-8E368388C444}"/>
              </a:ext>
            </a:extLst>
          </p:cNvPr>
          <p:cNvGrpSpPr/>
          <p:nvPr/>
        </p:nvGrpSpPr>
        <p:grpSpPr>
          <a:xfrm>
            <a:off x="509405" y="4745852"/>
            <a:ext cx="777079" cy="1015659"/>
            <a:chOff x="509405" y="4745852"/>
            <a:chExt cx="777079" cy="1015659"/>
          </a:xfrm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8829C464-E83A-4966-B0A2-1EEC56D42EB0}"/>
                </a:ext>
              </a:extLst>
            </p:cNvPr>
            <p:cNvSpPr/>
            <p:nvPr/>
          </p:nvSpPr>
          <p:spPr>
            <a:xfrm>
              <a:off x="509405" y="4745852"/>
              <a:ext cx="777079" cy="1015659"/>
            </a:xfrm>
            <a:prstGeom prst="homePlate">
              <a:avLst/>
            </a:prstGeom>
            <a:solidFill>
              <a:srgbClr val="89AC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EBF9135-EC51-4648-B973-B9D7EBAF12E0}"/>
                </a:ext>
              </a:extLst>
            </p:cNvPr>
            <p:cNvSpPr/>
            <p:nvPr/>
          </p:nvSpPr>
          <p:spPr>
            <a:xfrm>
              <a:off x="568435" y="4777102"/>
              <a:ext cx="475475" cy="95315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638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83FD50E-3B26-4B97-8CFD-A3D360E89165}"/>
              </a:ext>
            </a:extLst>
          </p:cNvPr>
          <p:cNvSpPr/>
          <p:nvPr/>
        </p:nvSpPr>
        <p:spPr>
          <a:xfrm>
            <a:off x="0" y="0"/>
            <a:ext cx="9047018" cy="6858000"/>
          </a:xfrm>
          <a:prstGeom prst="rect">
            <a:avLst/>
          </a:prstGeom>
          <a:noFill/>
          <a:ln w="228600" cap="flat" cmpd="thickThin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1245AA09-9725-4101-9158-301628F6BD17}"/>
              </a:ext>
            </a:extLst>
          </p:cNvPr>
          <p:cNvSpPr/>
          <p:nvPr/>
        </p:nvSpPr>
        <p:spPr>
          <a:xfrm>
            <a:off x="2908535" y="182081"/>
            <a:ext cx="3182550" cy="685800"/>
          </a:xfrm>
          <a:prstGeom prst="downArrowCallou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18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চার্লস ব্যাবেজ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35B250-BDBA-46A8-A50A-21F72C3699E1}"/>
              </a:ext>
            </a:extLst>
          </p:cNvPr>
          <p:cNvSpPr/>
          <p:nvPr/>
        </p:nvSpPr>
        <p:spPr>
          <a:xfrm>
            <a:off x="2819401" y="952904"/>
            <a:ext cx="3038168" cy="308568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7">
            <a:extLst>
              <a:ext uri="{FF2B5EF4-FFF2-40B4-BE49-F238E27FC236}">
                <a16:creationId xmlns:a16="http://schemas.microsoft.com/office/drawing/2014/main" id="{2D9EA9D7-D25F-403B-9E45-A20F1F45C600}"/>
              </a:ext>
            </a:extLst>
          </p:cNvPr>
          <p:cNvSpPr/>
          <p:nvPr/>
        </p:nvSpPr>
        <p:spPr>
          <a:xfrm>
            <a:off x="175897" y="444496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18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9C21C6-AB30-4CB5-9001-E780CA1C2C4A}"/>
              </a:ext>
            </a:extLst>
          </p:cNvPr>
          <p:cNvSpPr/>
          <p:nvPr/>
        </p:nvSpPr>
        <p:spPr>
          <a:xfrm>
            <a:off x="6687750" y="284076"/>
            <a:ext cx="1981200" cy="113943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mpd="dbl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ইংল্যান্ড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9">
            <a:extLst>
              <a:ext uri="{FF2B5EF4-FFF2-40B4-BE49-F238E27FC236}">
                <a16:creationId xmlns:a16="http://schemas.microsoft.com/office/drawing/2014/main" id="{3340F53C-1885-49F1-B89B-52718C13A8BF}"/>
              </a:ext>
            </a:extLst>
          </p:cNvPr>
          <p:cNvSpPr/>
          <p:nvPr/>
        </p:nvSpPr>
        <p:spPr>
          <a:xfrm>
            <a:off x="175897" y="1364909"/>
            <a:ext cx="2011680" cy="670599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18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উপাধী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Bevel 10">
            <a:extLst>
              <a:ext uri="{FF2B5EF4-FFF2-40B4-BE49-F238E27FC236}">
                <a16:creationId xmlns:a16="http://schemas.microsoft.com/office/drawing/2014/main" id="{4441B526-1511-41E8-8B96-FAE46ACC33DB}"/>
              </a:ext>
            </a:extLst>
          </p:cNvPr>
          <p:cNvSpPr/>
          <p:nvPr/>
        </p:nvSpPr>
        <p:spPr>
          <a:xfrm>
            <a:off x="185214" y="2260966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18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আবিষ্কার-১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Bevel 11">
            <a:extLst>
              <a:ext uri="{FF2B5EF4-FFF2-40B4-BE49-F238E27FC236}">
                <a16:creationId xmlns:a16="http://schemas.microsoft.com/office/drawing/2014/main" id="{FC7F0667-3138-42C1-B3FB-24D46FCF5C16}"/>
              </a:ext>
            </a:extLst>
          </p:cNvPr>
          <p:cNvSpPr/>
          <p:nvPr/>
        </p:nvSpPr>
        <p:spPr>
          <a:xfrm>
            <a:off x="185214" y="3226755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18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আবিষ্কার-২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01188F-9E26-4620-8AEA-76B27E8FC139}"/>
              </a:ext>
            </a:extLst>
          </p:cNvPr>
          <p:cNvSpPr/>
          <p:nvPr/>
        </p:nvSpPr>
        <p:spPr>
          <a:xfrm>
            <a:off x="6679730" y="1500841"/>
            <a:ext cx="1989220" cy="920545"/>
          </a:xfrm>
          <a:prstGeom prst="rect">
            <a:avLst/>
          </a:prstGeom>
          <a:noFill/>
          <a:ln w="50800" cmpd="dbl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 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জনক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5D640E-E921-40BA-B13D-1C35E5053175}"/>
              </a:ext>
            </a:extLst>
          </p:cNvPr>
          <p:cNvSpPr/>
          <p:nvPr/>
        </p:nvSpPr>
        <p:spPr>
          <a:xfrm>
            <a:off x="6679730" y="2498715"/>
            <a:ext cx="1981200" cy="118319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mpd="dbl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এনালিটিক্যাল</a:t>
            </a:r>
          </a:p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F89354-8AF2-45C4-BF71-FB0160015EDB}"/>
              </a:ext>
            </a:extLst>
          </p:cNvPr>
          <p:cNvSpPr/>
          <p:nvPr/>
        </p:nvSpPr>
        <p:spPr>
          <a:xfrm>
            <a:off x="6657474" y="3754153"/>
            <a:ext cx="2019496" cy="125071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mpd="dbl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ডিফারেন্স</a:t>
            </a:r>
          </a:p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Bevel 15">
            <a:extLst>
              <a:ext uri="{FF2B5EF4-FFF2-40B4-BE49-F238E27FC236}">
                <a16:creationId xmlns:a16="http://schemas.microsoft.com/office/drawing/2014/main" id="{C2544D3D-72A9-47BC-A4D3-0E50BD3627CC}"/>
              </a:ext>
            </a:extLst>
          </p:cNvPr>
          <p:cNvSpPr/>
          <p:nvPr/>
        </p:nvSpPr>
        <p:spPr>
          <a:xfrm>
            <a:off x="175897" y="4238855"/>
            <a:ext cx="1907424" cy="68580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18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76E132-D1F6-4AFE-AF51-004E5F8A7217}"/>
              </a:ext>
            </a:extLst>
          </p:cNvPr>
          <p:cNvSpPr/>
          <p:nvPr/>
        </p:nvSpPr>
        <p:spPr>
          <a:xfrm>
            <a:off x="2177376" y="4228295"/>
            <a:ext cx="3485487" cy="6858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18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জীবনকালঃ ১৭৯১ - ১৮৭১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Bevel 11">
            <a:extLst>
              <a:ext uri="{FF2B5EF4-FFF2-40B4-BE49-F238E27FC236}">
                <a16:creationId xmlns:a16="http://schemas.microsoft.com/office/drawing/2014/main" id="{15FA1F87-8F87-485C-8B90-262BA735A441}"/>
              </a:ext>
            </a:extLst>
          </p:cNvPr>
          <p:cNvSpPr/>
          <p:nvPr/>
        </p:nvSpPr>
        <p:spPr>
          <a:xfrm>
            <a:off x="175898" y="5499754"/>
            <a:ext cx="1907424" cy="68580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18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F69B5E-5A86-4C0A-B264-4A5D0704CD49}"/>
              </a:ext>
            </a:extLst>
          </p:cNvPr>
          <p:cNvSpPr txBox="1"/>
          <p:nvPr/>
        </p:nvSpPr>
        <p:spPr>
          <a:xfrm>
            <a:off x="2162238" y="5103802"/>
            <a:ext cx="6805864" cy="15696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18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যিনি ১৮৩৩ সালে ডিফারেন্স ইঞ্জিন ও এনালাইটিক্যাল ইঞ্জিন নামে প্রথম দুটি গণনা যন্ত্র তৈরি করেন যা বর্তমানে আধুনিক কম্পিউটার নামে পরিচিত।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16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83FD50E-3B26-4B97-8CFD-A3D360E89165}"/>
              </a:ext>
            </a:extLst>
          </p:cNvPr>
          <p:cNvSpPr/>
          <p:nvPr/>
        </p:nvSpPr>
        <p:spPr>
          <a:xfrm>
            <a:off x="0" y="0"/>
            <a:ext cx="9047018" cy="6858000"/>
          </a:xfrm>
          <a:prstGeom prst="rect">
            <a:avLst/>
          </a:prstGeom>
          <a:noFill/>
          <a:ln w="228600" cap="flat" cmpd="thickThin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llout: Down Arrow 14">
            <a:extLst>
              <a:ext uri="{FF2B5EF4-FFF2-40B4-BE49-F238E27FC236}">
                <a16:creationId xmlns:a16="http://schemas.microsoft.com/office/drawing/2014/main" id="{8B904DFF-345D-47D5-9E72-06894805810A}"/>
              </a:ext>
            </a:extLst>
          </p:cNvPr>
          <p:cNvSpPr/>
          <p:nvPr/>
        </p:nvSpPr>
        <p:spPr>
          <a:xfrm>
            <a:off x="2879559" y="184538"/>
            <a:ext cx="3312694" cy="882079"/>
          </a:xfrm>
          <a:prstGeom prst="downArrowCallout">
            <a:avLst>
              <a:gd name="adj1" fmla="val 25000"/>
              <a:gd name="adj2" fmla="val 25000"/>
              <a:gd name="adj3" fmla="val 26819"/>
              <a:gd name="adj4" fmla="val 63158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অ্যাডা লাভলেস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B25841-1343-4039-8EAD-DB4350798996}"/>
              </a:ext>
            </a:extLst>
          </p:cNvPr>
          <p:cNvSpPr/>
          <p:nvPr/>
        </p:nvSpPr>
        <p:spPr>
          <a:xfrm>
            <a:off x="2966045" y="1186987"/>
            <a:ext cx="3200400" cy="301752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mpd="dbl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Bevel 7">
            <a:extLst>
              <a:ext uri="{FF2B5EF4-FFF2-40B4-BE49-F238E27FC236}">
                <a16:creationId xmlns:a16="http://schemas.microsoft.com/office/drawing/2014/main" id="{1D9E4113-E373-4861-A5DC-E076065A6839}"/>
              </a:ext>
            </a:extLst>
          </p:cNvPr>
          <p:cNvSpPr/>
          <p:nvPr/>
        </p:nvSpPr>
        <p:spPr>
          <a:xfrm>
            <a:off x="248894" y="860735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DA0308-2D25-4DE7-9AC7-3BCDE9E4C9FC}"/>
              </a:ext>
            </a:extLst>
          </p:cNvPr>
          <p:cNvSpPr/>
          <p:nvPr/>
        </p:nvSpPr>
        <p:spPr>
          <a:xfrm>
            <a:off x="6781800" y="785937"/>
            <a:ext cx="1981200" cy="126344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ইংল্যান্ড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Bevel 9">
            <a:extLst>
              <a:ext uri="{FF2B5EF4-FFF2-40B4-BE49-F238E27FC236}">
                <a16:creationId xmlns:a16="http://schemas.microsoft.com/office/drawing/2014/main" id="{F95331A1-E0CF-44ED-A435-6B4F978D4BAD}"/>
              </a:ext>
            </a:extLst>
          </p:cNvPr>
          <p:cNvSpPr/>
          <p:nvPr/>
        </p:nvSpPr>
        <p:spPr>
          <a:xfrm>
            <a:off x="240931" y="2038616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উপাধী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Bevel 10">
            <a:extLst>
              <a:ext uri="{FF2B5EF4-FFF2-40B4-BE49-F238E27FC236}">
                <a16:creationId xmlns:a16="http://schemas.microsoft.com/office/drawing/2014/main" id="{870039B2-E20A-4298-A5A0-DE2F0FD83534}"/>
              </a:ext>
            </a:extLst>
          </p:cNvPr>
          <p:cNvSpPr/>
          <p:nvPr/>
        </p:nvSpPr>
        <p:spPr>
          <a:xfrm>
            <a:off x="240632" y="3155958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আবিষ্কার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09F381-BF05-46E9-A70B-6337449B33AA}"/>
              </a:ext>
            </a:extLst>
          </p:cNvPr>
          <p:cNvSpPr/>
          <p:nvPr/>
        </p:nvSpPr>
        <p:spPr>
          <a:xfrm>
            <a:off x="6781800" y="2253660"/>
            <a:ext cx="1981200" cy="1263445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প্রোগ্রামিং ধারনার প্রবর্তক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DE7CDE-DE6E-4C91-9AD2-DC5F3200206C}"/>
              </a:ext>
            </a:extLst>
          </p:cNvPr>
          <p:cNvSpPr/>
          <p:nvPr/>
        </p:nvSpPr>
        <p:spPr>
          <a:xfrm>
            <a:off x="6781800" y="3705470"/>
            <a:ext cx="1981200" cy="1263445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এলগরিদমের ধারনা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Bevel 15">
            <a:extLst>
              <a:ext uri="{FF2B5EF4-FFF2-40B4-BE49-F238E27FC236}">
                <a16:creationId xmlns:a16="http://schemas.microsoft.com/office/drawing/2014/main" id="{FA0A88E3-51C6-4CC3-BC26-98B65398B22B}"/>
              </a:ext>
            </a:extLst>
          </p:cNvPr>
          <p:cNvSpPr/>
          <p:nvPr/>
        </p:nvSpPr>
        <p:spPr>
          <a:xfrm>
            <a:off x="259522" y="4249676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F3F2C0-8876-49DB-89F7-2789DF3CF4A4}"/>
              </a:ext>
            </a:extLst>
          </p:cNvPr>
          <p:cNvSpPr/>
          <p:nvPr/>
        </p:nvSpPr>
        <p:spPr>
          <a:xfrm>
            <a:off x="2421993" y="4293010"/>
            <a:ext cx="4267200" cy="6858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জীবনকালঃ ১৮১৫ - ১৮৫২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Bevel 11">
            <a:extLst>
              <a:ext uri="{FF2B5EF4-FFF2-40B4-BE49-F238E27FC236}">
                <a16:creationId xmlns:a16="http://schemas.microsoft.com/office/drawing/2014/main" id="{D397E330-D645-438D-AD87-A0A9E56E770C}"/>
              </a:ext>
            </a:extLst>
          </p:cNvPr>
          <p:cNvSpPr/>
          <p:nvPr/>
        </p:nvSpPr>
        <p:spPr>
          <a:xfrm>
            <a:off x="259667" y="5511720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EF48E1-07B9-4144-B919-F53CC7D93FA2}"/>
              </a:ext>
            </a:extLst>
          </p:cNvPr>
          <p:cNvSpPr txBox="1"/>
          <p:nvPr/>
        </p:nvSpPr>
        <p:spPr>
          <a:xfrm>
            <a:off x="2421993" y="5103802"/>
            <a:ext cx="6341007" cy="15696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ব্যাবেজ কর্তৃক উদ্ভাবিত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ডিফারেন্স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এনালাইটিক্যাল ইঞ্জিনের জন্য প্রথম প্রোগ্রাম রচনা করেন।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16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83FD50E-3B26-4B97-8CFD-A3D360E89165}"/>
              </a:ext>
            </a:extLst>
          </p:cNvPr>
          <p:cNvSpPr/>
          <p:nvPr/>
        </p:nvSpPr>
        <p:spPr>
          <a:xfrm>
            <a:off x="0" y="0"/>
            <a:ext cx="9047018" cy="6858000"/>
          </a:xfrm>
          <a:prstGeom prst="rect">
            <a:avLst/>
          </a:prstGeom>
          <a:noFill/>
          <a:ln w="228600" cap="flat" cmpd="thickThin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D06633-7CAC-4E7E-9E5D-6084E5BAD02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30" y="1418314"/>
            <a:ext cx="2514357" cy="2259523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F57634-8B3F-45A9-A70D-054A9D9F55C7}"/>
              </a:ext>
            </a:extLst>
          </p:cNvPr>
          <p:cNvSpPr txBox="1"/>
          <p:nvPr/>
        </p:nvSpPr>
        <p:spPr>
          <a:xfrm>
            <a:off x="1130530" y="4461030"/>
            <a:ext cx="619691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r>
              <a:rPr lang="bn-BD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 ধারণার প্রবর্তক কাকে বলা হয়? </a:t>
            </a:r>
            <a:endParaRPr lang="en-US" sz="36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110C40-BDDF-4F46-B31E-AA93FC6A67C2}"/>
              </a:ext>
            </a:extLst>
          </p:cNvPr>
          <p:cNvSpPr txBox="1"/>
          <p:nvPr/>
        </p:nvSpPr>
        <p:spPr>
          <a:xfrm>
            <a:off x="2421631" y="286753"/>
            <a:ext cx="4235844" cy="844808"/>
          </a:xfrm>
          <a:prstGeom prst="ribbon">
            <a:avLst>
              <a:gd name="adj1" fmla="val 16667"/>
              <a:gd name="adj2" fmla="val 61362"/>
            </a:avLst>
          </a:prstGeom>
          <a:gradFill>
            <a:gsLst>
              <a:gs pos="79000">
                <a:srgbClr val="BDA594"/>
              </a:gs>
              <a:gs pos="5000">
                <a:schemeClr val="bg1"/>
              </a:gs>
              <a:gs pos="100000">
                <a:srgbClr val="7A4B29"/>
              </a:gs>
            </a:gsLst>
            <a:path path="circle">
              <a:fillToRect l="50000" t="50000" r="50000" b="50000"/>
            </a:path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05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83FD50E-3B26-4B97-8CFD-A3D360E89165}"/>
              </a:ext>
            </a:extLst>
          </p:cNvPr>
          <p:cNvSpPr/>
          <p:nvPr/>
        </p:nvSpPr>
        <p:spPr>
          <a:xfrm>
            <a:off x="0" y="0"/>
            <a:ext cx="9047018" cy="6858000"/>
          </a:xfrm>
          <a:prstGeom prst="rect">
            <a:avLst/>
          </a:prstGeom>
          <a:noFill/>
          <a:ln w="228600" cap="flat" cmpd="thickThin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E6011E16-A602-4912-96B9-CDC67479B15F}"/>
              </a:ext>
            </a:extLst>
          </p:cNvPr>
          <p:cNvSpPr/>
          <p:nvPr/>
        </p:nvSpPr>
        <p:spPr>
          <a:xfrm>
            <a:off x="2275974" y="160421"/>
            <a:ext cx="4495800" cy="833001"/>
          </a:xfrm>
          <a:prstGeom prst="downArrowCallout">
            <a:avLst>
              <a:gd name="adj1" fmla="val 25000"/>
              <a:gd name="adj2" fmla="val 25000"/>
              <a:gd name="adj3" fmla="val 2353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জেমস ক্লার্ক ম্যাক্সওয়েল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74A4001-1285-4541-895D-8192EFC2F029}"/>
              </a:ext>
            </a:extLst>
          </p:cNvPr>
          <p:cNvSpPr/>
          <p:nvPr/>
        </p:nvSpPr>
        <p:spPr>
          <a:xfrm>
            <a:off x="2939716" y="1080974"/>
            <a:ext cx="3200400" cy="301752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mpd="dbl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7">
            <a:extLst>
              <a:ext uri="{FF2B5EF4-FFF2-40B4-BE49-F238E27FC236}">
                <a16:creationId xmlns:a16="http://schemas.microsoft.com/office/drawing/2014/main" id="{F8B2A977-975E-475E-A73E-1505C0BB2EBA}"/>
              </a:ext>
            </a:extLst>
          </p:cNvPr>
          <p:cNvSpPr/>
          <p:nvPr/>
        </p:nvSpPr>
        <p:spPr>
          <a:xfrm>
            <a:off x="214848" y="1012055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0800" cmpd="dbl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0AE49B-FFE6-4C24-82E8-F46976B508F3}"/>
              </a:ext>
            </a:extLst>
          </p:cNvPr>
          <p:cNvSpPr/>
          <p:nvPr/>
        </p:nvSpPr>
        <p:spPr>
          <a:xfrm>
            <a:off x="6619090" y="835593"/>
            <a:ext cx="2133600" cy="126344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mpd="dbl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স্কটল্যান্ড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10">
            <a:extLst>
              <a:ext uri="{FF2B5EF4-FFF2-40B4-BE49-F238E27FC236}">
                <a16:creationId xmlns:a16="http://schemas.microsoft.com/office/drawing/2014/main" id="{F073E63D-0ECA-45E8-A84A-993A66907FD5}"/>
              </a:ext>
            </a:extLst>
          </p:cNvPr>
          <p:cNvSpPr/>
          <p:nvPr/>
        </p:nvSpPr>
        <p:spPr>
          <a:xfrm>
            <a:off x="214848" y="2610587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0800" cmpd="dbl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আবিষ্কার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A642BD-66FD-4AC9-8AF7-615E24313CB9}"/>
              </a:ext>
            </a:extLst>
          </p:cNvPr>
          <p:cNvSpPr/>
          <p:nvPr/>
        </p:nvSpPr>
        <p:spPr>
          <a:xfrm>
            <a:off x="6629400" y="2299301"/>
            <a:ext cx="2133600" cy="1263445"/>
          </a:xfrm>
          <a:prstGeom prst="rect">
            <a:avLst/>
          </a:prstGeom>
          <a:noFill/>
          <a:ln w="50800" cmpd="dbl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তড়িৎ-চুম্বকীয় বলের ধারণা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F33D5A-87F6-4ACB-BE50-7795876FAA03}"/>
              </a:ext>
            </a:extLst>
          </p:cNvPr>
          <p:cNvSpPr/>
          <p:nvPr/>
        </p:nvSpPr>
        <p:spPr>
          <a:xfrm>
            <a:off x="6629400" y="3683947"/>
            <a:ext cx="2133600" cy="121959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mpd="dbl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Bevel 15">
            <a:extLst>
              <a:ext uri="{FF2B5EF4-FFF2-40B4-BE49-F238E27FC236}">
                <a16:creationId xmlns:a16="http://schemas.microsoft.com/office/drawing/2014/main" id="{A34726EA-90CB-4561-B378-68D9A1BB2D37}"/>
              </a:ext>
            </a:extLst>
          </p:cNvPr>
          <p:cNvSpPr/>
          <p:nvPr/>
        </p:nvSpPr>
        <p:spPr>
          <a:xfrm>
            <a:off x="243090" y="4217739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0800" cmpd="dbl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B8C042-BB10-43C0-8928-DBAC8FB01DC8}"/>
              </a:ext>
            </a:extLst>
          </p:cNvPr>
          <p:cNvSpPr/>
          <p:nvPr/>
        </p:nvSpPr>
        <p:spPr>
          <a:xfrm>
            <a:off x="2357825" y="4217739"/>
            <a:ext cx="4085709" cy="6858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জীবনকালঃ ১৮৩১ - ১৮৭৯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evel 11">
            <a:extLst>
              <a:ext uri="{FF2B5EF4-FFF2-40B4-BE49-F238E27FC236}">
                <a16:creationId xmlns:a16="http://schemas.microsoft.com/office/drawing/2014/main" id="{1744A28F-483D-409E-8941-5CE8FC71BAA8}"/>
              </a:ext>
            </a:extLst>
          </p:cNvPr>
          <p:cNvSpPr/>
          <p:nvPr/>
        </p:nvSpPr>
        <p:spPr>
          <a:xfrm>
            <a:off x="243625" y="5511720"/>
            <a:ext cx="2011680" cy="685800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0800" cmpd="dbl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E81659-73CE-4F15-9039-B0F49545913F}"/>
              </a:ext>
            </a:extLst>
          </p:cNvPr>
          <p:cNvSpPr txBox="1"/>
          <p:nvPr/>
        </p:nvSpPr>
        <p:spPr>
          <a:xfrm>
            <a:off x="2341783" y="5103802"/>
            <a:ext cx="6421217" cy="15696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08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জেমস ক্লার্ক ম্যাক্সওয়েল তড়িৎ চৌম্বকীয় বলের ধারণা প্রকাশ করেন। যা বিনা তারে বার্তা প্রেরণের সম্ভাবনা সৃষ্টি করে।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46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1107</TotalTime>
  <Words>842</Words>
  <Application>Microsoft Office PowerPoint</Application>
  <PresentationFormat>On-screen Show (4:3)</PresentationFormat>
  <Paragraphs>198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Calibri</vt:lpstr>
      <vt:lpstr>Calibri Light</vt:lpstr>
      <vt:lpstr>Corbel</vt:lpstr>
      <vt:lpstr>Garamond</vt:lpstr>
      <vt:lpstr>Gill Sans MT</vt:lpstr>
      <vt:lpstr>Nikosh</vt:lpstr>
      <vt:lpstr>NikoshBAN</vt:lpstr>
      <vt:lpstr>SutonnyMJ</vt:lpstr>
      <vt:lpstr>Times New Roman</vt:lpstr>
      <vt:lpstr>Office Theme</vt:lpstr>
      <vt:lpstr>Organic</vt:lpstr>
      <vt:lpstr>Gallery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129</cp:revision>
  <dcterms:created xsi:type="dcterms:W3CDTF">2021-07-13T18:58:32Z</dcterms:created>
  <dcterms:modified xsi:type="dcterms:W3CDTF">2021-07-15T23:54:50Z</dcterms:modified>
</cp:coreProperties>
</file>