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87" r:id="rId2"/>
    <p:sldId id="408" r:id="rId3"/>
    <p:sldId id="414" r:id="rId4"/>
    <p:sldId id="421" r:id="rId5"/>
    <p:sldId id="260" r:id="rId6"/>
    <p:sldId id="409" r:id="rId7"/>
    <p:sldId id="322" r:id="rId8"/>
    <p:sldId id="413" r:id="rId9"/>
    <p:sldId id="423" r:id="rId10"/>
    <p:sldId id="327" r:id="rId11"/>
    <p:sldId id="288" r:id="rId12"/>
    <p:sldId id="424" r:id="rId13"/>
    <p:sldId id="416" r:id="rId14"/>
    <p:sldId id="417" r:id="rId15"/>
    <p:sldId id="418" r:id="rId16"/>
    <p:sldId id="419" r:id="rId17"/>
    <p:sldId id="415" r:id="rId18"/>
    <p:sldId id="420" r:id="rId19"/>
    <p:sldId id="346" r:id="rId20"/>
    <p:sldId id="3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764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8F123-A44D-4891-AEF4-6E61F686A6A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417EF-0B86-4505-9C62-1EE7B204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4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7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6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417EF-0B86-4505-9C62-1EE7B204A5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3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শুধু আবহ সৃষ্টির জন্য । </a:t>
            </a:r>
            <a:r>
              <a:rPr lang="bn-BD" dirty="0"/>
              <a:t>বাড়ির কাজ শিক্ষার্থীদের</a:t>
            </a:r>
            <a:r>
              <a:rPr lang="bn-BD" baseline="0" dirty="0"/>
              <a:t> খাতায় লেখে নেওয়া নি</a:t>
            </a:r>
            <a:r>
              <a:rPr lang="bn-IN" baseline="0" dirty="0"/>
              <a:t>শ্চি</a:t>
            </a:r>
            <a:r>
              <a:rPr lang="bn-BD" baseline="0" dirty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/>
              <a:t> </a:t>
            </a:r>
            <a:r>
              <a:rPr lang="bn-BD" baseline="0" dirty="0"/>
              <a:t>নেতার দ্বারা মূল্যায়ন করে নেওয়া যেতে পারে।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77B-8560-47E5-B53B-BAB9AFC53C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6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F6B5D-F4D3-42F0-8255-C35952E65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4A5A7-BC4F-4E2D-9E8A-2F9E42708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478EB-3625-4AB9-8CF0-4CE893DD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5C24-6308-4C9D-ABD0-787E9B41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DD461-F0C2-45DC-8013-A410A493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2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AF34-225A-45DD-8C15-23B2B05C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DC619-D096-4A9B-9DA2-957AADB2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900E3-0BAD-43B6-ABFD-EFF6C904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39F7-7522-44D7-8BBC-94596C71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09BD5-61C6-488C-820C-5FA00814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5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A1C052-68C7-4F61-B026-7AC4CD004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01DE1-4B7C-4BF6-B9BB-A78CCDD5B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C6492-19C8-4B2C-A80C-FC08E687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416D1-2B52-4064-B435-BBA5655C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DD473-01EB-4BDC-B97F-22B32712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3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56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4B87-5BA6-46D7-A9BD-24157414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86504-0F4B-4335-9566-3704AE71E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EB228-6B09-4928-AA96-C38ED1D9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E686E-092E-4A74-A761-8C629514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25948-C8C9-4E4D-8689-CB3DD16F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5AF4F-C32E-4ABF-9235-B2CA4423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A7B46-CDBB-4722-88D9-018392919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6B8F7-B19B-402B-8C45-A9EDCC5F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452E7-8BAE-4DB4-894B-3365120F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DC546-3AAE-4337-AC3A-1732B5AC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4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7EF1-A9E8-440B-AC98-A0C6B069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4B42-9E51-4155-A14A-69C3A0B99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15478-62A0-414D-9350-6E88024BB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03613-6CC5-4794-9132-6B814D99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D7DF1-6D51-464F-B34E-E9A54049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7D649-1FE7-40AD-84A1-F47558A4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43C9-FC30-4EF8-820C-07E95713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62453-8675-4D55-8BC3-803975125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EF1CF-3A6A-43A5-A3E5-D60030E0F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33A36-63BF-4405-953C-01F1D9BA9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E4322-3718-485A-AC69-A688AFECF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3F7F9-50D9-4F3B-9437-A1927F0E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F7488-1AE7-40D3-A0BC-079FA48B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B733A-C3AF-42E8-932E-AC5C82BC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EAE1-6840-46D1-AE0F-AB43E7C7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B660C-5AB0-4C3F-A241-48D15B3A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3AAB4-B4A2-4481-BB83-42C51658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2C5B-D336-45C0-B3F1-0BA719C9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4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F5F22-DADD-486B-A27C-F0D58FB7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A2344-AE66-4024-81EC-3D8AAEEA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2E899-C66B-48DE-94BC-11E84D28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C3F0-9AF0-4567-B9F8-8973530D4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2BD6-F582-4C12-B7DF-8AE14AB5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C4795-C25D-477C-B9F6-CFC5CC3C7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F17C7-05F1-4FA8-9934-5058AA2B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CAD26-5223-4551-9F6E-3605903E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EDAE9-930C-4311-B64E-4C6C613B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5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3042-B831-4D3C-A992-2D4A6C76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E9ACF-02BF-4FE3-A879-4EEBB2154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68C2D-1811-4BC0-BE07-3FBDCDBC6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018A1-FADE-47E1-893E-9879DD0F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6BD1E-7036-4E52-A3F7-24295F28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F5BC-7AAE-4AD7-B85B-6800E8C4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0F511-ED4A-44AE-BCD8-D386A514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C2FF4-839C-4C34-940A-0B4AE49E0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F808C-BE4F-4D06-98D7-8B51B963A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6026-3C29-4C25-823C-BFC632BA7A36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1015C-E41B-4617-A5B6-1195296FC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05A70-2B10-4F16-A016-88AF41996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3AE0B-BEA8-4738-9E31-BF8C41C5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esba1979@gmail.com" TargetMode="External"/><Relationship Id="rId5" Type="http://schemas.openxmlformats.org/officeDocument/2006/relationships/hyperlink" Target="http://www.facebook.com/mesba1979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9343" y="471695"/>
            <a:ext cx="7031948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7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37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বাংলার বিদ্রোহী: বঙ্গভঙ্গ...কি এবং কেনো ?">
            <a:extLst>
              <a:ext uri="{FF2B5EF4-FFF2-40B4-BE49-F238E27FC236}">
                <a16:creationId xmlns:a16="http://schemas.microsoft.com/office/drawing/2014/main" id="{154A8BA6-1D70-44CE-9C2F-D56D5845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864" y="1319037"/>
            <a:ext cx="6850741" cy="483244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33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1" y="4800600"/>
            <a:ext cx="8839200" cy="841750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5781" indent="-535781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প্রস্তাবের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63419" y="152401"/>
            <a:ext cx="4155970" cy="856321"/>
          </a:xfrm>
          <a:prstGeom prst="roundRect">
            <a:avLst>
              <a:gd name="adj" fmla="val 32124"/>
            </a:avLst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8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14F50-850C-40E5-BAB6-5D81826E8C0F}"/>
              </a:ext>
            </a:extLst>
          </p:cNvPr>
          <p:cNvSpPr txBox="1"/>
          <p:nvPr/>
        </p:nvSpPr>
        <p:spPr>
          <a:xfrm>
            <a:off x="381000" y="595378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www.facebook.com/mesba1979   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No: mesba1979@gmail.com</a:t>
            </a:r>
          </a:p>
        </p:txBody>
      </p:sp>
      <p:pic>
        <p:nvPicPr>
          <p:cNvPr id="6" name="Picture 2" descr="৬ দফা আন্দোলন: বাঙালির মুক্তির সনদ">
            <a:extLst>
              <a:ext uri="{FF2B5EF4-FFF2-40B4-BE49-F238E27FC236}">
                <a16:creationId xmlns:a16="http://schemas.microsoft.com/office/drawing/2014/main" id="{05682B0B-8694-4973-BE66-74C6EB7B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07" y="1313522"/>
            <a:ext cx="5785787" cy="32584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4046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7A96CA-0C1A-4C23-A3CE-A379B5EBEA25}"/>
              </a:ext>
            </a:extLst>
          </p:cNvPr>
          <p:cNvSpPr txBox="1"/>
          <p:nvPr/>
        </p:nvSpPr>
        <p:spPr>
          <a:xfrm>
            <a:off x="658763" y="1475540"/>
            <a:ext cx="1105637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১৯৪০ সালের ২৩ মার্চ লাহোরে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All India Muslim League -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ভবিষ্যৎ কর্মসূচি নির্ধারণে জন্য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অধিবেশন আহ্বান করা 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অধিবেশনের লাহোর প্রস্তাব গৃহীত 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লাহোর প্রস্তাবের মূল বৈশিষ্ট্য সমূহ তুলে ধরা হলো –</a:t>
            </a:r>
          </a:p>
          <a:p>
            <a:pPr algn="l">
              <a:lnSpc>
                <a:spcPct val="150000"/>
              </a:lnSpc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ভারতবর্ষকে বিভক্ত করে এর উত্তর-পশ্চিম ও পূর্ব অঞ্চলে মুসলমান সংখ্যাগরিষ্ঠ এলাকা গুলো নি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স্বাধীন রাষ্ট্রসমূহ গঠন করতে হবে।</a:t>
            </a:r>
          </a:p>
          <a:p>
            <a:pPr algn="l">
              <a:lnSpc>
                <a:spcPct val="150000"/>
              </a:lnSpc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উল্লিখিত স্বাধীন রাষ্ট্র সমূহের অধীন ইউনিট বা প্রদেশগুলো স্বা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ত্তশাসিত ও সার্বভৌম হবে।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DB9AA-02CF-43B7-B80B-67DF83B510A1}"/>
              </a:ext>
            </a:extLst>
          </p:cNvPr>
          <p:cNvSpPr txBox="1"/>
          <p:nvPr/>
        </p:nvSpPr>
        <p:spPr>
          <a:xfrm>
            <a:off x="2949676" y="543128"/>
            <a:ext cx="482763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লাহোর প্রস্তাবের বৈশিষ্ট্য</a:t>
            </a:r>
            <a:endParaRPr lang="as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04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BD786-A344-4D9F-8614-D582D449B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7" t="60165" r="19333" b="27777"/>
          <a:stretch/>
        </p:blipFill>
        <p:spPr>
          <a:xfrm>
            <a:off x="623326" y="2605553"/>
            <a:ext cx="11086893" cy="1750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62F2CA-5E44-40E4-BB64-E989E3BBB5F4}"/>
              </a:ext>
            </a:extLst>
          </p:cNvPr>
          <p:cNvSpPr txBox="1"/>
          <p:nvPr/>
        </p:nvSpPr>
        <p:spPr>
          <a:xfrm>
            <a:off x="762000" y="1854548"/>
            <a:ext cx="10668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ভারতের অন্যান্য হিন্দু অঞ্চলগুলোর সমন্ব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পৃথক হিন্দু রাষ্ট্র গঠিত হবে।</a:t>
            </a:r>
          </a:p>
          <a:p>
            <a:pPr algn="l">
              <a:lnSpc>
                <a:spcPct val="15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প্রতিরক্ষা, পরস্বরাষ্ট্র ও যোগাযোগ ইত্যাদি বিষ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ক্ষমতা সংশ্লিষ্ট অঙ্গরাজ্যগুলোর উপর ন্যস্ত থাকবে।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84BE8-25F4-4DB1-8FE6-9B8E5B729D61}"/>
              </a:ext>
            </a:extLst>
          </p:cNvPr>
          <p:cNvSpPr txBox="1"/>
          <p:nvPr/>
        </p:nvSpPr>
        <p:spPr>
          <a:xfrm>
            <a:off x="2949676" y="543128"/>
            <a:ext cx="482763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লাহোর প্রস্তাবের বৈশিষ্ট্য</a:t>
            </a:r>
            <a:endParaRPr lang="as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419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C482EC-7C8A-4049-B20A-2740EFF54445}"/>
              </a:ext>
            </a:extLst>
          </p:cNvPr>
          <p:cNvSpPr txBox="1"/>
          <p:nvPr/>
        </p:nvSpPr>
        <p:spPr>
          <a:xfrm>
            <a:off x="741680" y="255641"/>
            <a:ext cx="1098296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s-IN" sz="36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600" b="1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হোর</a:t>
            </a:r>
            <a:r>
              <a:rPr lang="as-IN" sz="36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প্রস্তাবের গুরুত্বঃ</a:t>
            </a:r>
            <a:endParaRPr lang="as-IN" sz="3600" b="0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১৯৪০ সালের </a:t>
            </a:r>
            <a:r>
              <a:rPr lang="as-IN" sz="3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000" b="1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হোর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প্রস্তাব পূর্ব</a:t>
            </a:r>
            <a:r>
              <a:rPr lang="en-US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জন্য একটি গুরুত্বপূর্ণ ঘটনা। এ প্রস্তাবের মাধ্যমে </a:t>
            </a:r>
            <a:r>
              <a:rPr lang="en-US" sz="30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ষিত</a:t>
            </a:r>
            <a:r>
              <a:rPr lang="en-US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উপেক্ষিত এক বৃহৎ জন</a:t>
            </a:r>
            <a:r>
              <a:rPr lang="en-US" sz="30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ষ্ঠীর স্বাধীনতার প্র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জনী</a:t>
            </a:r>
            <a:r>
              <a:rPr lang="en-US" sz="30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 স্পষ্টভাবে মানুষের সামনে উঠে আসে।</a:t>
            </a:r>
            <a:r>
              <a:rPr lang="en-US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মূলত লা</a:t>
            </a:r>
            <a:r>
              <a:rPr lang="en-US" sz="30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হোর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প্রস্তাবের পর থেকেই ভারভী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উপমহাদেশের পট</a:t>
            </a:r>
            <a:r>
              <a:rPr lang="en-US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শুরু হ</a:t>
            </a:r>
            <a:r>
              <a:rPr lang="en-US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নিচে লা</a:t>
            </a:r>
            <a:r>
              <a:rPr lang="en-US" sz="30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হোর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প্রস্তাবের গুরুত্ব আলা</a:t>
            </a:r>
            <a:r>
              <a:rPr lang="en-US" sz="30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চোনা</a:t>
            </a:r>
            <a:r>
              <a:rPr lang="as-IN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করা হ</a:t>
            </a:r>
            <a:r>
              <a:rPr lang="en-US" sz="30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000" b="0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12E51-3C81-480F-A78D-F99C284C6C08}"/>
              </a:ext>
            </a:extLst>
          </p:cNvPr>
          <p:cNvSpPr txBox="1"/>
          <p:nvPr/>
        </p:nvSpPr>
        <p:spPr>
          <a:xfrm>
            <a:off x="604520" y="777598"/>
            <a:ext cx="1098296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তত্বের সূচনা : 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ভারতী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উপমহাদেশে হিন্দুদের সংখ্যাগরিষ্ঠতার কারণে সংখ্যালঘু মুসলমানরা বিভিন্ন ক্ষেত্রে বৈষম্যের স্বীকার 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এ থেকে পরিত্রাণ পাও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য়ার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জন্য লা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প্রস্তাবে “ এক জাতি , এক রাষ্ট্র নীতির দাবি করা 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দবির মূল কথাই হ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লো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হিন্দুদের জন্য একটি রাষ্ট্র এবং মুসলমানদের জন্য আলাদা একটি স্বাধীন রাষ্ট্র প্রতিষ্টা করতে হবে। এ নীতির প্রেক্ষিতেই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হম্মদ আলী জিন্নাহ দ্বিজাতি তত্বের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ঘো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ষণা দেন।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0E252-511C-4DA8-809C-DBF80FE0C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3" y="3284920"/>
            <a:ext cx="5977110" cy="3344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453198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2F2CC-38BD-4147-9224-F81E9AF9CF16}"/>
              </a:ext>
            </a:extLst>
          </p:cNvPr>
          <p:cNvSpPr txBox="1"/>
          <p:nvPr/>
        </p:nvSpPr>
        <p:spPr>
          <a:xfrm>
            <a:off x="1016983" y="781665"/>
            <a:ext cx="106476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6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বাংলাদেশের রূপরেখাঃ</a:t>
            </a:r>
            <a:r>
              <a:rPr lang="as-IN" sz="3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প্রস্তাবের মূল বিষ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য়গুলো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পর্যা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চনা করলে দেখা যা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বাংলার বাঘ এ.কে. ফজলুল হক বাংলাদেশকে স্বাধীন করার পথ সুগম করতে চে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ছিলেন। লা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প্রস্তাব পাশ হলে বাংলাদেশের মানুষের মধ্য নতুন স্বপ্নের সৃষ্টি হ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যা ইংরেজদের শৃঙ্খল থেকে মুক্তি পা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আকাঙ্খা প্রকাশ পা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074" name="Picture 2" descr="৬ দফাতেই স্বাধীনতার রূপরেখা দিলেন বঙ্গবন্ধু">
            <a:extLst>
              <a:ext uri="{FF2B5EF4-FFF2-40B4-BE49-F238E27FC236}">
                <a16:creationId xmlns:a16="http://schemas.microsoft.com/office/drawing/2014/main" id="{68062823-3D91-4DA9-B4BE-A27E2822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41" y="3204154"/>
            <a:ext cx="5977223" cy="310815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994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046B57-A91B-447A-ADB6-F0FA57B4B0F0}"/>
              </a:ext>
            </a:extLst>
          </p:cNvPr>
          <p:cNvSpPr txBox="1"/>
          <p:nvPr/>
        </p:nvSpPr>
        <p:spPr>
          <a:xfrm>
            <a:off x="1074338" y="638750"/>
            <a:ext cx="1046873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36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 স্বতন্ত্র স্বীকৃতিঃ</a:t>
            </a:r>
            <a:r>
              <a:rPr lang="as-IN" sz="3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6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ইংরেজ আমল শুরু হও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পর থেকেই ভারতী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মুসলমানদের আধিপত্য হ্রাস পেতে থাকে। মুসলমানরা সংখ্যালঘুতে পরিণত হ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বাস করা শুরু করে ।</a:t>
            </a:r>
            <a:r>
              <a:rPr lang="en-US" sz="32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তাদের মধ্যে এই উপলদ্ধি হ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যে ভারত স্বাধীনতা অর্জন করলে মুসলমানরা হিন্দুদের তুলনা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পিছি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থাকবে । এই প্রেক্ষিতে লা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প্রস্তাব উত্থাপিত হলে মুসলমানদের মধ্যে স্বতন্ত্র জাতিসম্বর উপলব্ধি ঘটে । যা স্বাধীন পাকিস্তান সৃষ্টিতে গুরুত্বপূর্ণ ভূমিকা পালন করে ।</a:t>
            </a:r>
          </a:p>
        </p:txBody>
      </p:sp>
      <p:pic>
        <p:nvPicPr>
          <p:cNvPr id="4098" name="Picture 2" descr="লাহোর প্রস্তাব : ইতিহাস ও জানা-অজানা কথা | daily nayadiganta">
            <a:extLst>
              <a:ext uri="{FF2B5EF4-FFF2-40B4-BE49-F238E27FC236}">
                <a16:creationId xmlns:a16="http://schemas.microsoft.com/office/drawing/2014/main" id="{17BD3879-9394-4CFA-9FE2-3094C90B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71" y="3747293"/>
            <a:ext cx="4721481" cy="283288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7204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72DC5-C768-480D-B864-3D11D73F62BD}"/>
              </a:ext>
            </a:extLst>
          </p:cNvPr>
          <p:cNvSpPr txBox="1"/>
          <p:nvPr/>
        </p:nvSpPr>
        <p:spPr>
          <a:xfrm>
            <a:off x="934066" y="570393"/>
            <a:ext cx="105500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as-IN" sz="36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ভারত ও পাকিস্তানের সৃষ্টিঃ</a:t>
            </a:r>
            <a:endParaRPr lang="en-US" sz="3600" b="1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প্রস্তাবে ভারতী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উপমহাদেশকে ভেঙ্গে দুটি স্বাধীন রাষ্ট্র গঠনের প্রস্তাব দেও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এর প্রেক্ষিতে হিন্দু ও মুসলিম সংখ্যাগরিষ্ঠতার ভিত্তিতে ভারত ও পাকিস্তান রাষ্ট্রের সৃষ্টি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। মুসলমান অধ্যুষিত এলাকা নি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১৪ আগষ্ট পাকিস্তান এবং হিন্দু সংখ্যাগরিষ্ঠ এলাকা নিযে ১৫ আগষ্ট ভারত রাষ্ট্রের সৃষ্টি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D6988F-B8A0-4473-A056-58886C018E7F}"/>
              </a:ext>
            </a:extLst>
          </p:cNvPr>
          <p:cNvGrpSpPr/>
          <p:nvPr/>
        </p:nvGrpSpPr>
        <p:grpSpPr>
          <a:xfrm>
            <a:off x="2838066" y="3493852"/>
            <a:ext cx="6801006" cy="3077137"/>
            <a:chOff x="5256684" y="879835"/>
            <a:chExt cx="8275845" cy="44129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FB11EF-A288-41CE-9FDE-35D42F3DE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84" y="885825"/>
              <a:ext cx="4049149" cy="44069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69D74C-131F-4572-B740-F0E1EEC64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833" y="879835"/>
              <a:ext cx="4226696" cy="44129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710077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C2AE0D-8E8E-44D9-A04E-41B3AC941BCD}"/>
              </a:ext>
            </a:extLst>
          </p:cNvPr>
          <p:cNvSpPr txBox="1"/>
          <p:nvPr/>
        </p:nvSpPr>
        <p:spPr>
          <a:xfrm>
            <a:off x="1179869" y="878940"/>
            <a:ext cx="101567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  <a:r>
              <a:rPr lang="as-IN" sz="36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মুসলিম জাতি</a:t>
            </a:r>
            <a:r>
              <a:rPr lang="en-US" sz="36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তাবাদের উ</a:t>
            </a:r>
            <a:r>
              <a:rPr lang="en-US" sz="3600" b="1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ন্মে</a:t>
            </a:r>
            <a:r>
              <a:rPr lang="as-IN" sz="36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ষঃ</a:t>
            </a:r>
            <a:r>
              <a:rPr lang="as-IN" sz="3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6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প্রস্তাবের ভিত্তিতে ভারতী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উপমহাদেশে মুসলিম জাতী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তাবাদ তীব্র আকার ধারণ করে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ইংরেজদের বিরুদ্ধে আন্দোলনে এ মুসলিম জাতী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তাবাদ গুরুত্বপূর্ণ ভূমিকা পালন করে।</a:t>
            </a:r>
          </a:p>
        </p:txBody>
      </p:sp>
      <p:pic>
        <p:nvPicPr>
          <p:cNvPr id="2050" name="Picture 2" descr="Special report: The founding fathers 1947-1951 - Pakistan - DAWN.COM">
            <a:extLst>
              <a:ext uri="{FF2B5EF4-FFF2-40B4-BE49-F238E27FC236}">
                <a16:creationId xmlns:a16="http://schemas.microsoft.com/office/drawing/2014/main" id="{38F5FFBD-DE9D-4FA2-8BE6-1BB731C62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59" y="3325458"/>
            <a:ext cx="5525729" cy="30628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F614E7-99A7-4C3C-8C8B-665C92AA8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7" t="30681" r="6855" b="40359"/>
          <a:stretch/>
        </p:blipFill>
        <p:spPr>
          <a:xfrm>
            <a:off x="1179869" y="878940"/>
            <a:ext cx="10491018" cy="24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62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FA44F-C359-461C-BEDF-19F7EDB8B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4" t="21634" r="43700" b="16445"/>
          <a:stretch/>
        </p:blipFill>
        <p:spPr>
          <a:xfrm>
            <a:off x="1209367" y="1288025"/>
            <a:ext cx="8868697" cy="5589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6568AE-E102-4E7A-841E-159BB79A832D}"/>
              </a:ext>
            </a:extLst>
          </p:cNvPr>
          <p:cNvSpPr txBox="1"/>
          <p:nvPr/>
        </p:nvSpPr>
        <p:spPr>
          <a:xfrm flipH="1">
            <a:off x="8477288" y="1457846"/>
            <a:ext cx="222553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6586B-002E-4B70-9E37-8718C41E363A}"/>
              </a:ext>
            </a:extLst>
          </p:cNvPr>
          <p:cNvSpPr txBox="1"/>
          <p:nvPr/>
        </p:nvSpPr>
        <p:spPr>
          <a:xfrm flipH="1">
            <a:off x="8597035" y="3348231"/>
            <a:ext cx="222553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0D866-78E0-4C5B-BA40-9F1CBA52C65B}"/>
              </a:ext>
            </a:extLst>
          </p:cNvPr>
          <p:cNvSpPr txBox="1"/>
          <p:nvPr/>
        </p:nvSpPr>
        <p:spPr>
          <a:xfrm flipH="1">
            <a:off x="8618993" y="5573057"/>
            <a:ext cx="222553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0EA47-551D-4303-855E-108B1714FED4}"/>
              </a:ext>
            </a:extLst>
          </p:cNvPr>
          <p:cNvSpPr txBox="1"/>
          <p:nvPr/>
        </p:nvSpPr>
        <p:spPr>
          <a:xfrm>
            <a:off x="3864022" y="304800"/>
            <a:ext cx="299397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3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093012" y="369476"/>
            <a:ext cx="3297998" cy="6858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636DE-2EC5-41DB-B5A1-CEF753576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894" y="1371600"/>
            <a:ext cx="5348906" cy="3299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5240" y="4713982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 স্বাধীন করার পথ সুগম করতে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3DA80-A315-4B9A-BC6D-33DF000F10BA}"/>
              </a:ext>
            </a:extLst>
          </p:cNvPr>
          <p:cNvSpPr txBox="1"/>
          <p:nvPr/>
        </p:nvSpPr>
        <p:spPr>
          <a:xfrm>
            <a:off x="381000" y="595378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www.facebook.com/mesba1979    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No: mesba1979@gmail.com</a:t>
            </a:r>
          </a:p>
        </p:txBody>
      </p:sp>
    </p:spTree>
    <p:extLst>
      <p:ext uri="{BB962C8B-B14F-4D97-AF65-F5344CB8AC3E}">
        <p14:creationId xmlns:p14="http://schemas.microsoft.com/office/powerpoint/2010/main" val="2378773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433180" y="637676"/>
            <a:ext cx="2981183" cy="672917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500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125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125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691" y="687675"/>
            <a:ext cx="2309459" cy="25726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7189378" y="3609202"/>
            <a:ext cx="4350913" cy="2211377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শ্রেণি-দ্বাদশ</a:t>
            </a: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62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62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625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625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62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12" name="Plaque 11"/>
          <p:cNvSpPr/>
          <p:nvPr/>
        </p:nvSpPr>
        <p:spPr>
          <a:xfrm>
            <a:off x="582856" y="3555106"/>
            <a:ext cx="5005616" cy="226468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0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0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0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625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625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327999" y="735821"/>
            <a:ext cx="2309459" cy="2768104"/>
            <a:chOff x="8476797" y="1237219"/>
            <a:chExt cx="2463423" cy="29526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FB9C85-8E44-4099-B376-D2C6AA637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10" y="754065"/>
            <a:ext cx="2309459" cy="24338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20D464-E1E5-428E-8705-564DDD19D9D9}"/>
              </a:ext>
            </a:extLst>
          </p:cNvPr>
          <p:cNvSpPr txBox="1"/>
          <p:nvPr/>
        </p:nvSpPr>
        <p:spPr>
          <a:xfrm>
            <a:off x="727550" y="5847350"/>
            <a:ext cx="1081593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www.facebook.com/mesba1979</a:t>
            </a:r>
            <a:r>
              <a:rPr lang="en-US" sz="26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6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No: </a:t>
            </a:r>
            <a:r>
              <a:rPr lang="en-US" sz="26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mesba1979@gmail.com</a:t>
            </a:r>
            <a:r>
              <a:rPr lang="en-US" sz="26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220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879933" y="542470"/>
            <a:ext cx="4248745" cy="910071"/>
          </a:xfrm>
          <a:prstGeom prst="plaque">
            <a:avLst>
              <a:gd name="adj" fmla="val 2229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6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দক্ষিণ এশিয়ায় মুসলিম জাতীয়তাবাদ">
            <a:extLst>
              <a:ext uri="{FF2B5EF4-FFF2-40B4-BE49-F238E27FC236}">
                <a16:creationId xmlns:a16="http://schemas.microsoft.com/office/drawing/2014/main" id="{7CC94B92-0B91-4D10-89BB-04CACF2A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25" y="1760753"/>
            <a:ext cx="7330109" cy="469793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200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শিক্ষক বাতায়ন">
            <a:extLst>
              <a:ext uri="{FF2B5EF4-FFF2-40B4-BE49-F238E27FC236}">
                <a16:creationId xmlns:a16="http://schemas.microsoft.com/office/drawing/2014/main" id="{8373E550-DB45-4F2A-AC18-4AA9460C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52" y="1455174"/>
            <a:ext cx="3900805" cy="48773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4D4333-4768-4EC8-BA5F-B51BE32ECE10}"/>
              </a:ext>
            </a:extLst>
          </p:cNvPr>
          <p:cNvSpPr txBox="1"/>
          <p:nvPr/>
        </p:nvSpPr>
        <p:spPr>
          <a:xfrm>
            <a:off x="3087329" y="353961"/>
            <a:ext cx="4956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865F46D-E925-44DB-A331-86211AC41F0F}"/>
              </a:ext>
            </a:extLst>
          </p:cNvPr>
          <p:cNvSpPr/>
          <p:nvPr/>
        </p:nvSpPr>
        <p:spPr>
          <a:xfrm>
            <a:off x="678427" y="2576051"/>
            <a:ext cx="2728550" cy="1809136"/>
          </a:xfrm>
          <a:prstGeom prst="right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 বাংলা 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ফজলুল হক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06915-1B7F-4008-A0B6-C3D7CFC58BE9}"/>
              </a:ext>
            </a:extLst>
          </p:cNvPr>
          <p:cNvSpPr txBox="1"/>
          <p:nvPr/>
        </p:nvSpPr>
        <p:spPr>
          <a:xfrm>
            <a:off x="4384602" y="349289"/>
            <a:ext cx="279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876A1-ED54-4FB4-9AA6-371F46E36FD2}"/>
              </a:ext>
            </a:extLst>
          </p:cNvPr>
          <p:cNvSpPr txBox="1"/>
          <p:nvPr/>
        </p:nvSpPr>
        <p:spPr>
          <a:xfrm>
            <a:off x="3492933" y="353961"/>
            <a:ext cx="4145597" cy="70788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লাহোর প্রস্তাব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03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4" grpId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3544A-5F80-4066-BB13-8A3A076B3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265471"/>
            <a:ext cx="11248103" cy="6327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4A196-A5B8-4FF0-AAAC-BA25DD7B8ADF}"/>
              </a:ext>
            </a:extLst>
          </p:cNvPr>
          <p:cNvSpPr txBox="1"/>
          <p:nvPr/>
        </p:nvSpPr>
        <p:spPr>
          <a:xfrm>
            <a:off x="2034622" y="386735"/>
            <a:ext cx="505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3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51821" y="1951047"/>
            <a:ext cx="9409470" cy="2993923"/>
          </a:xfrm>
          <a:prstGeom prst="roundRect">
            <a:avLst>
              <a:gd name="adj" fmla="val 202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 প্রস্তাব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পারবে;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 প্রস্তাবের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পোটভূমি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পারবে;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 প্রস্তাবের বৈশিষ্ট্য ব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পারবে;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 প্রস্তাবের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51670" y="498987"/>
            <a:ext cx="323363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4350B-F460-4FD0-98DD-2EC4C1249995}"/>
              </a:ext>
            </a:extLst>
          </p:cNvPr>
          <p:cNvSpPr txBox="1"/>
          <p:nvPr/>
        </p:nvSpPr>
        <p:spPr>
          <a:xfrm>
            <a:off x="722010" y="1319527"/>
            <a:ext cx="107325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১৯৪০ সালের ২৩ মার্চ লাহোরে নিখিল ভারত মুসলিম লীগের বার্ষিক সম্মেলনে বাংলার কৃতি সন্তান শেরে বাংলা একে ফজলুল হক যে প্রস্তাব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করেন সে প্রস্তাব লাহোর প্রস্তাব নামে খ্যাত।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CF6F95-A85F-409D-8B6A-DAEDFFAC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74" y="3712258"/>
            <a:ext cx="5565056" cy="299841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804574-8E43-4866-AF33-4AE6D7312B67}"/>
              </a:ext>
            </a:extLst>
          </p:cNvPr>
          <p:cNvSpPr txBox="1"/>
          <p:nvPr/>
        </p:nvSpPr>
        <p:spPr>
          <a:xfrm>
            <a:off x="739547" y="1309695"/>
            <a:ext cx="1069749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লাহোর প্রস্তাবে বলা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ভৌগোলিক অবস্থান অনুযা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সন্নিহিত স্থানসমূহকে অঞ্চল হিসেবে চিহ্নিত করতে হবে। প্র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মতো সীমা পরিবর্তন করে যেসব স্থানে মুসলমানরা সংখ্যাগরিষ্ঠ সেসব অঞ্চলসমূহের স্বাধীন রাষ্ট্র প্রতিষ্ঠা করতে হবে।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এসব স্বাধীন রাষ্ট্রের অঙ্গরাজ্যগুলো হবে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শ্বায়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ত্তশাসিত সার্বভৌম।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প্রস্তাবের ভিত্তিতে ১৯৪৭ সালের ১৪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আগস্ট ভারত বিভক্ত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দুটি রাষ্ট্রের রূপান্তরিত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as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89965-577F-4F5B-9E31-0D8B435D8F73}"/>
              </a:ext>
            </a:extLst>
          </p:cNvPr>
          <p:cNvSpPr txBox="1"/>
          <p:nvPr/>
        </p:nvSpPr>
        <p:spPr>
          <a:xfrm>
            <a:off x="4768645" y="318989"/>
            <a:ext cx="308732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লাহোর প্রস্তাবঃ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32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47452" y="3359170"/>
            <a:ext cx="6993193" cy="733509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indent="-642938" algn="just"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লাহোর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প্রস্তাব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3735416" y="436950"/>
            <a:ext cx="4036985" cy="706050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4800" b="1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B7622-A143-42F8-8632-7F884A33327E}"/>
              </a:ext>
            </a:extLst>
          </p:cNvPr>
          <p:cNvSpPr txBox="1"/>
          <p:nvPr/>
        </p:nvSpPr>
        <p:spPr>
          <a:xfrm>
            <a:off x="381000" y="595378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www.facebook.com/mesba1979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No: mesba1979@gmail.com</a:t>
            </a:r>
          </a:p>
        </p:txBody>
      </p:sp>
    </p:spTree>
    <p:extLst>
      <p:ext uri="{BB962C8B-B14F-4D97-AF65-F5344CB8AC3E}">
        <p14:creationId xmlns:p14="http://schemas.microsoft.com/office/powerpoint/2010/main" val="26541224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3D03F0-7B69-4917-B145-ED323C5F3CB9}"/>
              </a:ext>
            </a:extLst>
          </p:cNvPr>
          <p:cNvGrpSpPr/>
          <p:nvPr/>
        </p:nvGrpSpPr>
        <p:grpSpPr>
          <a:xfrm>
            <a:off x="781248" y="378542"/>
            <a:ext cx="10643838" cy="3418117"/>
            <a:chOff x="918896" y="672103"/>
            <a:chExt cx="10781492" cy="27568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CD05D9-BFDA-41F0-95E0-9DE990CAA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516" t="13475" r="13871" b="54553"/>
            <a:stretch/>
          </p:blipFill>
          <p:spPr>
            <a:xfrm>
              <a:off x="918896" y="672103"/>
              <a:ext cx="10781492" cy="275689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7B54C5-94D8-42A4-930E-740F6D2800A7}"/>
                </a:ext>
              </a:extLst>
            </p:cNvPr>
            <p:cNvSpPr/>
            <p:nvPr/>
          </p:nvSpPr>
          <p:spPr>
            <a:xfrm>
              <a:off x="3765755" y="3057833"/>
              <a:ext cx="7865806" cy="341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9051EA7-33FF-4C0B-90A4-56306AC5F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16" y="4126976"/>
            <a:ext cx="4182190" cy="2352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987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8563D7-C5ED-42DA-9E8A-E8428FA778A6}"/>
              </a:ext>
            </a:extLst>
          </p:cNvPr>
          <p:cNvGrpSpPr/>
          <p:nvPr/>
        </p:nvGrpSpPr>
        <p:grpSpPr>
          <a:xfrm>
            <a:off x="705254" y="678426"/>
            <a:ext cx="10781492" cy="1882879"/>
            <a:chOff x="705254" y="2158180"/>
            <a:chExt cx="10781492" cy="12683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615CA82-0C85-4C8B-96E0-6BD434C22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323" t="40479" r="14064" b="44812"/>
            <a:stretch/>
          </p:blipFill>
          <p:spPr>
            <a:xfrm>
              <a:off x="705254" y="2158180"/>
              <a:ext cx="10781492" cy="126836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19E3B8-5AF0-4648-A192-61AA1F95A11C}"/>
                </a:ext>
              </a:extLst>
            </p:cNvPr>
            <p:cNvSpPr/>
            <p:nvPr/>
          </p:nvSpPr>
          <p:spPr>
            <a:xfrm>
              <a:off x="914400" y="2231923"/>
              <a:ext cx="2595715" cy="324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4A6DEFD-7835-435B-9F96-BFF50EF6E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6" t="54597" r="13871" b="22582"/>
          <a:stretch/>
        </p:blipFill>
        <p:spPr>
          <a:xfrm>
            <a:off x="705254" y="2340080"/>
            <a:ext cx="10660836" cy="2553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B64B4-5E74-4620-9283-BE7E7E74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01" y="4222959"/>
            <a:ext cx="4378621" cy="2462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693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880</Words>
  <Application>Microsoft Office PowerPoint</Application>
  <PresentationFormat>Widescreen</PresentationFormat>
  <Paragraphs>66</Paragraphs>
  <Slides>20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2021-07-11T14:27:15Z</dcterms:created>
  <dcterms:modified xsi:type="dcterms:W3CDTF">2021-07-16T02:21:52Z</dcterms:modified>
</cp:coreProperties>
</file>