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6" r:id="rId3"/>
    <p:sldId id="279" r:id="rId4"/>
    <p:sldId id="280" r:id="rId5"/>
    <p:sldId id="278" r:id="rId6"/>
    <p:sldId id="281" r:id="rId7"/>
    <p:sldId id="287" r:id="rId8"/>
    <p:sldId id="282" r:id="rId9"/>
    <p:sldId id="283" r:id="rId10"/>
    <p:sldId id="284" r:id="rId11"/>
    <p:sldId id="288" r:id="rId12"/>
    <p:sldId id="289" r:id="rId13"/>
    <p:sldId id="292" r:id="rId14"/>
    <p:sldId id="293" r:id="rId15"/>
    <p:sldId id="290" r:id="rId16"/>
    <p:sldId id="294" r:id="rId17"/>
    <p:sldId id="295" r:id="rId18"/>
  </p:sldIdLst>
  <p:sldSz cx="12801600" cy="7315200"/>
  <p:notesSz cx="6858000" cy="9144000"/>
  <p:defaultTextStyle>
    <a:defPPr>
      <a:defRPr lang="en-US"/>
    </a:defPPr>
    <a:lvl1pPr marL="0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11233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8321" autoAdjust="0"/>
  </p:normalViewPr>
  <p:slideViewPr>
    <p:cSldViewPr>
      <p:cViewPr>
        <p:scale>
          <a:sx n="60" d="100"/>
          <a:sy n="60" d="100"/>
        </p:scale>
        <p:origin x="-948" y="-186"/>
      </p:cViewPr>
      <p:guideLst>
        <p:guide orient="horz" pos="230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B0DDB-62C5-40F0-B0A5-99676E9909C6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D8E4C-D52E-43D7-8883-33A06FF44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1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1292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732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47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346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16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233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850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46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08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700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316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9336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633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0463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5"/>
            <a:ext cx="5656263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70" indent="0">
              <a:buNone/>
              <a:defRPr sz="2500" b="1"/>
            </a:lvl2pPr>
            <a:lvl3pPr marL="1123340" indent="0">
              <a:buNone/>
              <a:defRPr sz="2200" b="1"/>
            </a:lvl3pPr>
            <a:lvl4pPr marL="1685011" indent="0">
              <a:buNone/>
              <a:defRPr sz="2000" b="1"/>
            </a:lvl4pPr>
            <a:lvl5pPr marL="2246681" indent="0">
              <a:buNone/>
              <a:defRPr sz="2000" b="1"/>
            </a:lvl5pPr>
            <a:lvl6pPr marL="2808351" indent="0">
              <a:buNone/>
              <a:defRPr sz="2000" b="1"/>
            </a:lvl6pPr>
            <a:lvl7pPr marL="3370021" indent="0">
              <a:buNone/>
              <a:defRPr sz="2000" b="1"/>
            </a:lvl7pPr>
            <a:lvl8pPr marL="3931691" indent="0">
              <a:buNone/>
              <a:defRPr sz="2000" b="1"/>
            </a:lvl8pPr>
            <a:lvl9pPr marL="449336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8"/>
            <a:ext cx="5656263" cy="42147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5" y="1637455"/>
            <a:ext cx="5658486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70" indent="0">
              <a:buNone/>
              <a:defRPr sz="2500" b="1"/>
            </a:lvl2pPr>
            <a:lvl3pPr marL="1123340" indent="0">
              <a:buNone/>
              <a:defRPr sz="2200" b="1"/>
            </a:lvl3pPr>
            <a:lvl4pPr marL="1685011" indent="0">
              <a:buNone/>
              <a:defRPr sz="2000" b="1"/>
            </a:lvl4pPr>
            <a:lvl5pPr marL="2246681" indent="0">
              <a:buNone/>
              <a:defRPr sz="2000" b="1"/>
            </a:lvl5pPr>
            <a:lvl6pPr marL="2808351" indent="0">
              <a:buNone/>
              <a:defRPr sz="2000" b="1"/>
            </a:lvl6pPr>
            <a:lvl7pPr marL="3370021" indent="0">
              <a:buNone/>
              <a:defRPr sz="2000" b="1"/>
            </a:lvl7pPr>
            <a:lvl8pPr marL="3931691" indent="0">
              <a:buNone/>
              <a:defRPr sz="2000" b="1"/>
            </a:lvl8pPr>
            <a:lvl9pPr marL="449336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2319868"/>
            <a:ext cx="5658486" cy="421470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18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660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558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4" y="291253"/>
            <a:ext cx="4211638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291255"/>
            <a:ext cx="7156450" cy="6243321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4" y="1530775"/>
            <a:ext cx="4211638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61670" indent="0">
              <a:buNone/>
              <a:defRPr sz="1500"/>
            </a:lvl2pPr>
            <a:lvl3pPr marL="1123340" indent="0">
              <a:buNone/>
              <a:defRPr sz="1200"/>
            </a:lvl3pPr>
            <a:lvl4pPr marL="1685011" indent="0">
              <a:buNone/>
              <a:defRPr sz="1100"/>
            </a:lvl4pPr>
            <a:lvl5pPr marL="2246681" indent="0">
              <a:buNone/>
              <a:defRPr sz="1100"/>
            </a:lvl5pPr>
            <a:lvl6pPr marL="2808351" indent="0">
              <a:buNone/>
              <a:defRPr sz="1100"/>
            </a:lvl6pPr>
            <a:lvl7pPr marL="3370021" indent="0">
              <a:buNone/>
              <a:defRPr sz="1100"/>
            </a:lvl7pPr>
            <a:lvl8pPr marL="3931691" indent="0">
              <a:buNone/>
              <a:defRPr sz="1100"/>
            </a:lvl8pPr>
            <a:lvl9pPr marL="44933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409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900"/>
            </a:lvl1pPr>
            <a:lvl2pPr marL="561670" indent="0">
              <a:buNone/>
              <a:defRPr sz="3400"/>
            </a:lvl2pPr>
            <a:lvl3pPr marL="1123340" indent="0">
              <a:buNone/>
              <a:defRPr sz="2900"/>
            </a:lvl3pPr>
            <a:lvl4pPr marL="1685011" indent="0">
              <a:buNone/>
              <a:defRPr sz="2500"/>
            </a:lvl4pPr>
            <a:lvl5pPr marL="2246681" indent="0">
              <a:buNone/>
              <a:defRPr sz="2500"/>
            </a:lvl5pPr>
            <a:lvl6pPr marL="2808351" indent="0">
              <a:buNone/>
              <a:defRPr sz="2500"/>
            </a:lvl6pPr>
            <a:lvl7pPr marL="3370021" indent="0">
              <a:buNone/>
              <a:defRPr sz="2500"/>
            </a:lvl7pPr>
            <a:lvl8pPr marL="3931691" indent="0">
              <a:buNone/>
              <a:defRPr sz="2500"/>
            </a:lvl8pPr>
            <a:lvl9pPr marL="4493362" indent="0">
              <a:buNone/>
              <a:defRPr sz="2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2"/>
            <a:ext cx="768096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61670" indent="0">
              <a:buNone/>
              <a:defRPr sz="1500"/>
            </a:lvl2pPr>
            <a:lvl3pPr marL="1123340" indent="0">
              <a:buNone/>
              <a:defRPr sz="1200"/>
            </a:lvl3pPr>
            <a:lvl4pPr marL="1685011" indent="0">
              <a:buNone/>
              <a:defRPr sz="1100"/>
            </a:lvl4pPr>
            <a:lvl5pPr marL="2246681" indent="0">
              <a:buNone/>
              <a:defRPr sz="1100"/>
            </a:lvl5pPr>
            <a:lvl6pPr marL="2808351" indent="0">
              <a:buNone/>
              <a:defRPr sz="1100"/>
            </a:lvl6pPr>
            <a:lvl7pPr marL="3370021" indent="0">
              <a:buNone/>
              <a:defRPr sz="1100"/>
            </a:lvl7pPr>
            <a:lvl8pPr marL="3931691" indent="0">
              <a:buNone/>
              <a:defRPr sz="1100"/>
            </a:lvl8pPr>
            <a:lvl9pPr marL="44933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78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12334" tIns="56167" rIns="112334" bIns="561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7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0DD6E-2AD2-4ABD-8401-E65D545EF6ED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7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7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C275-5724-461D-AEB5-BB0EF77A80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3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112334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53" indent="-421253" algn="l" defTabSz="112334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12714" indent="-351044" algn="l" defTabSz="11233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17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846" indent="-280835" algn="l" defTabSz="112334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516" indent="-280835" algn="l" defTabSz="1123340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18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856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527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197" indent="-280835" algn="l" defTabSz="112334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7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35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69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362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11125200" cy="579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358427">
            <a:off x="2362200" y="1981200"/>
            <a:ext cx="746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this</a:t>
            </a:r>
          </a:p>
          <a:p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298111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1066800"/>
            <a:ext cx="9601200" cy="990600"/>
          </a:xfrm>
          <a:prstGeom prst="roundRect">
            <a:avLst>
              <a:gd name="adj" fmla="val 4531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 the text carefully in 5 </a:t>
            </a:r>
            <a:r>
              <a:rPr lang="en-US" sz="3200" dirty="0" smtClean="0"/>
              <a:t>minutes</a:t>
            </a:r>
            <a:r>
              <a:rPr lang="bn-BD" sz="3200" dirty="0" smtClean="0"/>
              <a:t> to your text book</a:t>
            </a:r>
            <a:r>
              <a:rPr lang="bn-BD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10210800" cy="3886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6417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33400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30721" r="50000" b="14136"/>
          <a:stretch/>
        </p:blipFill>
        <p:spPr bwMode="auto">
          <a:xfrm>
            <a:off x="914400" y="3352800"/>
            <a:ext cx="1752600" cy="2286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2971800" y="2362200"/>
            <a:ext cx="6523266" cy="559707"/>
          </a:xfrm>
          <a:prstGeom prst="rect">
            <a:avLst/>
          </a:prstGeom>
          <a:noFill/>
        </p:spPr>
        <p:txBody>
          <a:bodyPr wrap="none" lIns="112334" tIns="56167" rIns="112334" bIns="56167" rtlCol="0">
            <a:spAutoFit/>
          </a:bodyPr>
          <a:lstStyle/>
          <a:p>
            <a:r>
              <a:rPr lang="en-US" sz="2900" b="1" dirty="0"/>
              <a:t>The dove lifted her head slowly and said,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3276600"/>
            <a:ext cx="6400800" cy="2575644"/>
          </a:xfrm>
          <a:prstGeom prst="rect">
            <a:avLst/>
          </a:prstGeom>
          <a:noFill/>
        </p:spPr>
        <p:txBody>
          <a:bodyPr wrap="square" lIns="112334" tIns="56167" rIns="112334" bIns="56167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“Master owl, thank you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very much for the shelter you have given me, thank you for the food you have offered me . I will remain ever grateful for this.”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838200"/>
            <a:ext cx="8077200" cy="1344537"/>
          </a:xfrm>
          <a:prstGeom prst="rect">
            <a:avLst/>
          </a:prstGeom>
          <a:noFill/>
        </p:spPr>
        <p:txBody>
          <a:bodyPr wrap="square" lIns="112334" tIns="56167" rIns="112334" bIns="56167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Group  Work: </a:t>
            </a:r>
            <a:r>
              <a:rPr lang="en-US" sz="4000" dirty="0"/>
              <a:t>look at the picture and describe the situation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4" t="10785" r="13650" b="44450"/>
          <a:stretch/>
        </p:blipFill>
        <p:spPr bwMode="auto">
          <a:xfrm>
            <a:off x="9525000" y="3657600"/>
            <a:ext cx="2244879" cy="201521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48821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6786" y="15766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066800"/>
            <a:ext cx="937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As the owl eagerly wanted to hear some admiring utterance from the dove, in this situation, the truthful dove raising its head slowly,</a:t>
            </a:r>
          </a:p>
          <a:p>
            <a:r>
              <a:rPr lang="en-US" sz="4400" b="1" dirty="0"/>
              <a:t> expressed its gratitude to the owl because it had given it the shelter and food at the time of danger</a:t>
            </a:r>
            <a:r>
              <a:rPr lang="en-US" sz="3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05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6786" y="15766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838200"/>
            <a:ext cx="6553200" cy="213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002060"/>
                </a:solidFill>
              </a:rPr>
              <a:t>Individual  Work: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Answer the following questions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3124200"/>
            <a:ext cx="9144000" cy="3200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1.What does the word ‘insincere’ mean in the story?</a:t>
            </a:r>
          </a:p>
          <a:p>
            <a:r>
              <a:rPr lang="en-US" sz="3200" dirty="0"/>
              <a:t>2.Why  did the dove think that the bat is insincere?</a:t>
            </a:r>
          </a:p>
          <a:p>
            <a:r>
              <a:rPr lang="en-US" sz="3200" dirty="0"/>
              <a:t>3.What made the owl impatient?</a:t>
            </a:r>
          </a:p>
          <a:p>
            <a:r>
              <a:rPr lang="en-US" sz="3200" dirty="0"/>
              <a:t>4.Why was the dove ashamed of her friend?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838200"/>
            <a:ext cx="183489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6786" y="15766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10896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2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6786" y="15766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990600"/>
            <a:ext cx="6705600" cy="21336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True/false. If false give the correct information.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3429000"/>
            <a:ext cx="10972800" cy="2971800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2714" indent="-912714"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The bat was very sincere when he praised the owl.</a:t>
            </a:r>
          </a:p>
          <a:p>
            <a:pPr marL="912714" indent="-912714"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The owl wanted to hear some good things about himself.</a:t>
            </a:r>
          </a:p>
          <a:p>
            <a:pPr marL="912714" indent="-912714">
              <a:buAutoNum type="arabicPeriod"/>
            </a:pPr>
            <a:r>
              <a:rPr lang="en-US" sz="3600" b="1" dirty="0">
                <a:solidFill>
                  <a:schemeClr val="bg1"/>
                </a:solidFill>
              </a:rPr>
              <a:t>The dove was very harsh to the owl.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990600" y="838200"/>
            <a:ext cx="3048000" cy="2209800"/>
          </a:xfrm>
          <a:prstGeom prst="wedgeRoundRectCallout">
            <a:avLst>
              <a:gd name="adj1" fmla="val 74156"/>
              <a:gd name="adj2" fmla="val 33147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tx1"/>
                </a:solidFill>
                <a:latin typeface="Elephant" pitchFamily="18" charset="0"/>
              </a:rPr>
              <a:t>Evaluation</a:t>
            </a:r>
            <a:endParaRPr lang="en-US" sz="36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6786" y="15766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133600" y="838200"/>
            <a:ext cx="7696200" cy="2514600"/>
          </a:xfrm>
          <a:prstGeom prst="triangle">
            <a:avLst>
              <a:gd name="adj" fmla="val 497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962400" y="3352800"/>
            <a:ext cx="4343400" cy="24384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rite  a paragraph about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truthfulness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0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36786" y="15766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389840" y="9438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3922469" y="936274"/>
            <a:ext cx="933666" cy="1026543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5072328" y="943808"/>
            <a:ext cx="990600" cy="1089141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6291527" y="943808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7431486" y="944191"/>
            <a:ext cx="994184" cy="1093082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917412" y="1201751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059415" y="2649552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165183" y="3685644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518888" y="4565924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880498" y="2742215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364159" y="3607710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617245" y="4044441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401455" y="3879528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063072" y="2865045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522010" y="2854809"/>
            <a:ext cx="990600" cy="1089141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904683" y="4588075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057937" y="3310422"/>
            <a:ext cx="990600" cy="978167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8161113" y="1975665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869960" y="4254842"/>
            <a:ext cx="990600" cy="108914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818606" y="1770856"/>
            <a:ext cx="374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9488608" y="3336372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9409885" y="2159911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971484" y="1795969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531096" y="5182351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114004" y="5416636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4902698" y="5393888"/>
            <a:ext cx="990600" cy="1089141"/>
          </a:xfrm>
          <a:prstGeom prst="rect">
            <a:avLst/>
          </a:prstGeom>
        </p:spPr>
      </p:pic>
      <p:pic>
        <p:nvPicPr>
          <p:cNvPr id="32" name="Picture 3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720124" y="5327926"/>
            <a:ext cx="990600" cy="1089141"/>
          </a:xfrm>
          <a:prstGeom prst="rect">
            <a:avLst/>
          </a:prstGeom>
        </p:spPr>
      </p:pic>
      <p:pic>
        <p:nvPicPr>
          <p:cNvPr id="33" name="Picture 3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455666" y="5343849"/>
            <a:ext cx="990600" cy="1089141"/>
          </a:xfrm>
          <a:prstGeom prst="rect">
            <a:avLst/>
          </a:prstGeom>
        </p:spPr>
      </p:pic>
      <p:pic>
        <p:nvPicPr>
          <p:cNvPr id="34" name="Picture 3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9549759" y="4691031"/>
            <a:ext cx="990600" cy="10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02677" y="838200"/>
            <a:ext cx="10996246" cy="5638800"/>
            <a:chOff x="902677" y="838200"/>
            <a:chExt cx="10996246" cy="5638800"/>
          </a:xfrm>
        </p:grpSpPr>
        <p:grpSp>
          <p:nvGrpSpPr>
            <p:cNvPr id="19" name="Group 18"/>
            <p:cNvGrpSpPr/>
            <p:nvPr/>
          </p:nvGrpSpPr>
          <p:grpSpPr>
            <a:xfrm>
              <a:off x="902677" y="838200"/>
              <a:ext cx="10996246" cy="5638800"/>
              <a:chOff x="902677" y="838200"/>
              <a:chExt cx="10996246" cy="56388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56" t="2458" r="35910" b="2652"/>
              <a:stretch/>
            </p:blipFill>
            <p:spPr>
              <a:xfrm>
                <a:off x="7139354" y="1752600"/>
                <a:ext cx="656492" cy="4724400"/>
              </a:xfrm>
              <a:prstGeom prst="rect">
                <a:avLst/>
              </a:prstGeom>
              <a:solidFill>
                <a:srgbClr val="00B0F0"/>
              </a:solidFill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4800600" y="838200"/>
                <a:ext cx="4982483" cy="868910"/>
              </a:xfrm>
              <a:prstGeom prst="roundRect">
                <a:avLst>
                  <a:gd name="adj" fmla="val 25758"/>
                </a:avLst>
              </a:prstGeom>
              <a:solidFill>
                <a:srgbClr val="00B050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INTRODUCTION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877908" y="4114800"/>
                <a:ext cx="4021015" cy="191637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Class: Eight</a:t>
                </a:r>
              </a:p>
              <a:p>
                <a:pPr algn="ctr"/>
                <a:r>
                  <a:rPr lang="en-US" sz="24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Sub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4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English</a:t>
                </a:r>
                <a:endParaRPr lang="bn-BD" sz="2400" b="1" i="1" dirty="0" smtClean="0">
                  <a:solidFill>
                    <a:schemeClr val="tx1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First-paper</a:t>
                </a:r>
              </a:p>
              <a:p>
                <a:pPr algn="ctr"/>
                <a:r>
                  <a:rPr lang="en-US" sz="24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Unit-5..Lesson-6</a:t>
                </a:r>
                <a:endParaRPr lang="en-US" sz="2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19139" y="1828800"/>
                <a:ext cx="1774394" cy="1989302"/>
              </a:xfrm>
              <a:prstGeom prst="rect">
                <a:avLst/>
              </a:prstGeom>
            </p:spPr>
          </p:pic>
          <p:sp>
            <p:nvSpPr>
              <p:cNvPr id="12" name="Round Single Corner Rectangle 11"/>
              <p:cNvSpPr/>
              <p:nvPr/>
            </p:nvSpPr>
            <p:spPr>
              <a:xfrm>
                <a:off x="902677" y="3810000"/>
                <a:ext cx="6072554" cy="2590800"/>
              </a:xfrm>
              <a:prstGeom prst="round1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MD.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Habibur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Rahman</a:t>
                </a:r>
                <a:endParaRPr lang="en-US" sz="32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Assistant teacher</a:t>
                </a:r>
              </a:p>
              <a:p>
                <a:pPr algn="ctr"/>
                <a:r>
                  <a:rPr lang="en-US" sz="32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Tilsindur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akhil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adrasah</a:t>
                </a:r>
              </a:p>
              <a:p>
                <a:pPr algn="ctr"/>
                <a:r>
                  <a:rPr lang="en-US" sz="2800" b="1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Barhatta-Netrakona</a:t>
                </a:r>
                <a:endParaRPr lang="en-US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habib523277@gmail.com</a:t>
                </a:r>
                <a:endParaRPr lang="en-US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838200"/>
              <a:ext cx="2971800" cy="2819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33811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81200" y="838200"/>
            <a:ext cx="9220200" cy="838200"/>
          </a:xfrm>
          <a:prstGeom prst="wedgeRoundRectCallout">
            <a:avLst>
              <a:gd name="adj1" fmla="val -3221"/>
              <a:gd name="adj2" fmla="val 90714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AT THE PICTURES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3528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86200"/>
            <a:ext cx="3352800" cy="154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35814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581400" cy="1858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981200"/>
            <a:ext cx="3352800" cy="17144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33800"/>
            <a:ext cx="3276600" cy="1752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90600" y="5791200"/>
            <a:ext cx="10896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You said the pictures matched any text in your textbook</a:t>
            </a:r>
          </a:p>
        </p:txBody>
      </p:sp>
    </p:spTree>
    <p:extLst>
      <p:ext uri="{BB962C8B-B14F-4D97-AF65-F5344CB8AC3E}">
        <p14:creationId xmlns:p14="http://schemas.microsoft.com/office/powerpoint/2010/main" val="2414403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914400"/>
            <a:ext cx="8420669" cy="1173708"/>
          </a:xfrm>
          <a:prstGeom prst="wedgeRoundRectCallout">
            <a:avLst>
              <a:gd name="adj1" fmla="val 34757"/>
              <a:gd name="adj2" fmla="val 88448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Today’s topic is</a:t>
            </a:r>
            <a:endParaRPr lang="en-US" sz="4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419600" y="2667000"/>
            <a:ext cx="6629400" cy="3505200"/>
          </a:xfrm>
          <a:prstGeom prst="flowChartAlternateProcess">
            <a:avLst/>
          </a:prstGeo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truthful dove (2</a:t>
            </a:r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)</a:t>
            </a:r>
            <a:endParaRPr lang="bn-BD" sz="4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bn-BD" sz="48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Unit-5-Lesson-6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14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10896600" cy="3505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By the end of the lesson the learners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will be able </a:t>
            </a:r>
            <a:r>
              <a:rPr lang="en-US" sz="3600" dirty="0" smtClean="0">
                <a:solidFill>
                  <a:srgbClr val="002060"/>
                </a:solidFill>
              </a:rPr>
              <a:t>to……..</a:t>
            </a:r>
            <a:endParaRPr lang="en-US" sz="3600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talk </a:t>
            </a:r>
            <a:r>
              <a:rPr lang="en-US" sz="3600" dirty="0">
                <a:solidFill>
                  <a:srgbClr val="002060"/>
                </a:solidFill>
              </a:rPr>
              <a:t>about  pictures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describe </a:t>
            </a:r>
            <a:r>
              <a:rPr lang="en-US" sz="3600" dirty="0">
                <a:solidFill>
                  <a:srgbClr val="002060"/>
                </a:solidFill>
              </a:rPr>
              <a:t>a situation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ask and answer questions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say/write the statements true or false</a:t>
            </a:r>
          </a:p>
        </p:txBody>
      </p:sp>
      <p:sp>
        <p:nvSpPr>
          <p:cNvPr id="7" name="Down Ribbon 6"/>
          <p:cNvSpPr/>
          <p:nvPr/>
        </p:nvSpPr>
        <p:spPr>
          <a:xfrm>
            <a:off x="1143000" y="990600"/>
            <a:ext cx="10744200" cy="1600200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917979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95800" y="838200"/>
            <a:ext cx="4267200" cy="990600"/>
          </a:xfrm>
          <a:prstGeom prst="roundRect">
            <a:avLst>
              <a:gd name="adj" fmla="val 31445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Times New Roman" pitchFamily="18" charset="0"/>
              </a:rPr>
              <a:t>Key words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133600"/>
            <a:ext cx="2971800" cy="1371600"/>
          </a:xfrm>
          <a:prstGeom prst="roundRect">
            <a:avLst>
              <a:gd name="adj" fmla="val 33908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Wondering(</a:t>
            </a:r>
            <a:r>
              <a:rPr lang="en-US" sz="2800" b="1" dirty="0" err="1"/>
              <a:t>adj</a:t>
            </a:r>
            <a:r>
              <a:rPr lang="en-US" sz="2800" b="1" dirty="0"/>
              <a:t>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677400" y="2133600"/>
            <a:ext cx="2286000" cy="1219200"/>
          </a:xfrm>
          <a:prstGeom prst="roundRect">
            <a:avLst>
              <a:gd name="adj" fmla="val 41236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surprising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57400"/>
            <a:ext cx="5457825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066800" y="5029200"/>
            <a:ext cx="10744200" cy="1219200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The two birds are talking to each other in surprise</a:t>
            </a:r>
          </a:p>
        </p:txBody>
      </p:sp>
    </p:spTree>
    <p:extLst>
      <p:ext uri="{BB962C8B-B14F-4D97-AF65-F5344CB8AC3E}">
        <p14:creationId xmlns:p14="http://schemas.microsoft.com/office/powerpoint/2010/main" val="1789479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457200" y="457200"/>
            <a:ext cx="11887200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28600" y="304800"/>
            <a:ext cx="12344400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1524000"/>
            <a:ext cx="3429000" cy="1752600"/>
          </a:xfrm>
          <a:prstGeom prst="roundRect">
            <a:avLst>
              <a:gd name="adj" fmla="val 2116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</a:rPr>
              <a:t>Insincere (</a:t>
            </a:r>
            <a:r>
              <a:rPr lang="en-US" sz="4000" b="1" dirty="0" err="1">
                <a:solidFill>
                  <a:schemeClr val="tx1"/>
                </a:solidFill>
              </a:rPr>
              <a:t>adj</a:t>
            </a:r>
            <a:r>
              <a:rPr lang="en-US" sz="4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01200" y="1524000"/>
            <a:ext cx="2286000" cy="1524000"/>
          </a:xfrm>
          <a:prstGeom prst="roundRect">
            <a:avLst>
              <a:gd name="adj" fmla="val 23908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untruthful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495800" cy="274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295400" y="4572000"/>
            <a:ext cx="9906000" cy="1371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</a:t>
            </a:r>
            <a:r>
              <a:rPr lang="bn-BD" sz="5400" b="1" dirty="0" smtClean="0">
                <a:solidFill>
                  <a:schemeClr val="tx1"/>
                </a:solidFill>
              </a:rPr>
              <a:t>at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tx1"/>
                </a:solidFill>
              </a:rPr>
              <a:t>is a liar and oppressive bird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56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685800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81000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600200"/>
            <a:ext cx="2667000" cy="1219200"/>
          </a:xfrm>
          <a:prstGeom prst="roundRect">
            <a:avLst>
              <a:gd name="adj" fmla="val 39943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/>
              <a:t>Speech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4953000"/>
            <a:ext cx="2819400" cy="1219200"/>
          </a:xfrm>
          <a:prstGeom prst="roundRect">
            <a:avLst>
              <a:gd name="adj" fmla="val 3994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Praise(verb)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91600" y="1219200"/>
            <a:ext cx="2895600" cy="1600200"/>
          </a:xfrm>
          <a:prstGeom prst="roundRect">
            <a:avLst>
              <a:gd name="adj" fmla="val 27505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dialogue</a:t>
            </a:r>
            <a:endParaRPr lang="en-US" sz="4800" dirty="0"/>
          </a:p>
        </p:txBody>
      </p:sp>
      <p:sp>
        <p:nvSpPr>
          <p:cNvPr id="8" name="Rounded Rectangle 7"/>
          <p:cNvSpPr/>
          <p:nvPr/>
        </p:nvSpPr>
        <p:spPr>
          <a:xfrm>
            <a:off x="9601200" y="4495800"/>
            <a:ext cx="2362200" cy="1447800"/>
          </a:xfrm>
          <a:prstGeom prst="roundRect">
            <a:avLst>
              <a:gd name="adj" fmla="val 24289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admire</a:t>
            </a:r>
            <a:endParaRPr lang="en-US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62400"/>
            <a:ext cx="5105400" cy="2362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 r="17343"/>
          <a:stretch/>
        </p:blipFill>
        <p:spPr bwMode="auto">
          <a:xfrm rot="16200000">
            <a:off x="5104666" y="-304066"/>
            <a:ext cx="2516070" cy="495300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64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801599" cy="7315200"/>
          </a:xfrm>
          <a:prstGeom prst="frame">
            <a:avLst>
              <a:gd name="adj1" fmla="val 280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74431" y="533400"/>
            <a:ext cx="11652738" cy="6248400"/>
          </a:xfrm>
          <a:prstGeom prst="frame">
            <a:avLst>
              <a:gd name="adj1" fmla="val 2802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8246" y="304800"/>
            <a:ext cx="12145108" cy="6705600"/>
          </a:xfrm>
          <a:prstGeom prst="frame">
            <a:avLst>
              <a:gd name="adj1" fmla="val 2802"/>
            </a:avLst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990600"/>
            <a:ext cx="102108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1879" indent="-631879">
              <a:buAutoNum type="alphaUcPeriod"/>
            </a:pPr>
            <a:r>
              <a:rPr lang="en-US" sz="4400" b="1" dirty="0">
                <a:solidFill>
                  <a:schemeClr val="tx1"/>
                </a:solidFill>
              </a:rPr>
              <a:t>Pair Work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b="1" dirty="0">
                <a:solidFill>
                  <a:schemeClr val="tx1"/>
                </a:solidFill>
              </a:rPr>
              <a:t>Look at the picture and talk about it </a:t>
            </a:r>
            <a:r>
              <a:rPr lang="bn-BD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0" r="17343"/>
          <a:stretch/>
        </p:blipFill>
        <p:spPr bwMode="auto">
          <a:xfrm rot="16200000">
            <a:off x="4686301" y="-114301"/>
            <a:ext cx="2057400" cy="670560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4495800"/>
            <a:ext cx="9753600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1.</a:t>
            </a: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are the names of the three </a:t>
            </a:r>
            <a:r>
              <a:rPr lang="en-US" sz="3600" dirty="0" smtClean="0">
                <a:solidFill>
                  <a:schemeClr val="tx1"/>
                </a:solidFill>
              </a:rPr>
              <a:t>pictures</a:t>
            </a:r>
            <a:r>
              <a:rPr lang="bn-BD" sz="3600" dirty="0" smtClean="0">
                <a:solidFill>
                  <a:schemeClr val="tx1"/>
                </a:solidFill>
              </a:rPr>
              <a:t>?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bn-BD" sz="3600" dirty="0" smtClean="0">
                <a:solidFill>
                  <a:schemeClr val="tx1"/>
                </a:solidFill>
              </a:rPr>
              <a:t>2.</a:t>
            </a: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kind of bird is </a:t>
            </a:r>
            <a:r>
              <a:rPr lang="en-US" sz="3600" dirty="0" err="1" smtClean="0">
                <a:solidFill>
                  <a:schemeClr val="tx1"/>
                </a:solidFill>
              </a:rPr>
              <a:t>Badur</a:t>
            </a:r>
            <a:r>
              <a:rPr lang="bn-BD" sz="3600" dirty="0" smtClean="0">
                <a:solidFill>
                  <a:schemeClr val="tx1"/>
                </a:solidFill>
              </a:rPr>
              <a:t>?</a:t>
            </a:r>
          </a:p>
          <a:p>
            <a:r>
              <a:rPr lang="bn-BD" sz="3600" dirty="0" smtClean="0">
                <a:solidFill>
                  <a:schemeClr val="tx1"/>
                </a:solidFill>
              </a:rPr>
              <a:t>3.</a:t>
            </a:r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kind of bird is </a:t>
            </a:r>
            <a:r>
              <a:rPr lang="en-US" sz="3600" dirty="0" err="1">
                <a:solidFill>
                  <a:schemeClr val="tx1"/>
                </a:solidFill>
              </a:rPr>
              <a:t>Gugu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101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370</Words>
  <Application>Microsoft Office PowerPoint</Application>
  <PresentationFormat>Custom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179</cp:revision>
  <dcterms:created xsi:type="dcterms:W3CDTF">2014-11-01T19:34:55Z</dcterms:created>
  <dcterms:modified xsi:type="dcterms:W3CDTF">2021-07-15T18:00:15Z</dcterms:modified>
</cp:coreProperties>
</file>