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6"/>
  </p:notesMasterIdLst>
  <p:sldIdLst>
    <p:sldId id="368" r:id="rId2"/>
    <p:sldId id="324" r:id="rId3"/>
    <p:sldId id="437" r:id="rId4"/>
    <p:sldId id="438" r:id="rId5"/>
    <p:sldId id="439" r:id="rId6"/>
    <p:sldId id="405" r:id="rId7"/>
    <p:sldId id="440" r:id="rId8"/>
    <p:sldId id="401" r:id="rId9"/>
    <p:sldId id="441" r:id="rId10"/>
    <p:sldId id="442" r:id="rId11"/>
    <p:sldId id="443" r:id="rId12"/>
    <p:sldId id="445" r:id="rId13"/>
    <p:sldId id="444" r:id="rId14"/>
    <p:sldId id="4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94660"/>
  </p:normalViewPr>
  <p:slideViewPr>
    <p:cSldViewPr snapToGrid="0">
      <p:cViewPr varScale="1">
        <p:scale>
          <a:sx n="68" d="100"/>
          <a:sy n="68" d="100"/>
        </p:scale>
        <p:origin x="7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notesMaster" Target="notesMasters/notesMaster1.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4T09:26:31.980"/>
    </inkml:context>
    <inkml:brush xml:id="br0">
      <inkml:brushProperty name="width" value="0.05" units="cm"/>
      <inkml:brushProperty name="height" value="0.05" units="cm"/>
    </inkml:brush>
  </inkml:definitions>
  <inkml:trace contextRef="#ctx0" brushRef="#br0">0 0,'0'0,"0"0,0 0,0 0,0 0,0 0,0 0,0 0,0 0,0 0,0 0,0 0,0 0,0 0,0 0,0 0,0 0,0 0,0 0,0 0,0 0,0 0,0 0,0 0,0 0,0 0,0 0,0 0,0 0,0 0,0 0,0 0,0 0,0 0,0 0,0 0,34 0,-34 0,0 0,0 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4T09:27:02.836"/>
    </inkml:context>
    <inkml:brush xml:id="br0">
      <inkml:brushProperty name="width" value="0.05" units="cm"/>
      <inkml:brushProperty name="height" value="0.05" units="cm"/>
    </inkml:brush>
  </inkml:definitions>
  <inkml:trace contextRef="#ctx0" brushRef="#br0">1 1,'0'0,"0"0,0 0,0 0,0 0,0 0,0 0,0 0,0 0,0 0,0 0,0 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4T09:27:06.106"/>
    </inkml:context>
    <inkml:brush xml:id="br0">
      <inkml:brushProperty name="width" value="0.05" units="cm"/>
      <inkml:brushProperty name="height" value="0.05" units="cm"/>
    </inkml:brush>
  </inkml:definitions>
  <inkml:trace contextRef="#ctx0" brushRef="#br0">1 0,'0'0,"0"0,0 0,0 0,0 0,0 0,0 0,0 0,0 0,0 0,0 0,0 0,0 0,0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4T09:27:08.115"/>
    </inkml:context>
    <inkml:brush xml:id="br0">
      <inkml:brushProperty name="width" value="0.05" units="cm"/>
      <inkml:brushProperty name="height" value="0.05" units="cm"/>
    </inkml:brush>
  </inkml:definitions>
  <inkml:trace contextRef="#ctx0" brushRef="#br0">1 0,'0'0,"0"0,0 0,0 0,0 0,0 0,0 0,0 0,0 0,0 0,0 0,0 0,0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4T09:27:08.559"/>
    </inkml:context>
    <inkml:brush xml:id="br0">
      <inkml:brushProperty name="width" value="0.05" units="cm"/>
      <inkml:brushProperty name="height" value="0.05" units="cm"/>
    </inkml:brush>
  </inkml:definitions>
  <inkml:trace contextRef="#ctx0" brushRef="#br0">0 1,'0'0,"0"0,0 0,0 0,0 0,0 0,0 0,0 0,0 0,0 0,0 0,0 0,0 0,0 0,0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4T09:27:08.723"/>
    </inkml:context>
    <inkml:brush xml:id="br0">
      <inkml:brushProperty name="width" value="0.05" units="cm"/>
      <inkml:brushProperty name="height" value="0.05" units="cm"/>
    </inkml:brush>
  </inkml:definitions>
  <inkml:trace contextRef="#ctx0" brushRef="#br0">1 1,'0'0,"0"0,0 0,0 0,0 0,0 0,0 0,0 0,0 0,0 0,0 0,0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4T09:27:09.143"/>
    </inkml:context>
    <inkml:brush xml:id="br0">
      <inkml:brushProperty name="width" value="0.05" units="cm"/>
      <inkml:brushProperty name="height" value="0.05" units="cm"/>
    </inkml:brush>
  </inkml:definitions>
  <inkml:trace contextRef="#ctx0" brushRef="#br0">0 1,'0'0,"0"0,0 0,0 0,0 0,0 0,0 0,0 0,0 0,0 0,0 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1C3C87-427F-4F4D-A9C8-398076149CE9}" type="datetimeFigureOut">
              <a:rPr lang="en-GB" smtClean="0"/>
              <a:t>04/07/2021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E7864-A672-4D5E-BA22-2E4FE2865171}" type="slidenum">
              <a:rPr lang="en-GB" smtClean="0"/>
              <a:t>‹#›</a:t>
            </a:fld>
            <a:endParaRPr lang="en-GB"/>
          </a:p>
        </p:txBody>
      </p:sp>
    </p:spTree>
    <p:extLst>
      <p:ext uri="{BB962C8B-B14F-4D97-AF65-F5344CB8AC3E}">
        <p14:creationId xmlns:p14="http://schemas.microsoft.com/office/powerpoint/2010/main" val="1571533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GB"/>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7/4/2021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6921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794785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40336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68194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193357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GB"/>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23059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64895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14958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34207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7/4/2021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3176635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74169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4820358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05681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40252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014644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GB"/>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12027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GB"/>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392836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4.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7/4/2021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5179191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8" Type="http://schemas.openxmlformats.org/officeDocument/2006/relationships/customXml" Target="../ink/ink5.xml" /><Relationship Id="rId3" Type="http://schemas.openxmlformats.org/officeDocument/2006/relationships/image" Target="../media/image40.png" /><Relationship Id="rId7" Type="http://schemas.openxmlformats.org/officeDocument/2006/relationships/customXml" Target="../ink/ink4.xml" /><Relationship Id="rId2" Type="http://schemas.openxmlformats.org/officeDocument/2006/relationships/customXml" Target="../ink/ink1.xml" /><Relationship Id="rId1" Type="http://schemas.openxmlformats.org/officeDocument/2006/relationships/slideLayout" Target="../slideLayouts/slideLayout7.xml" /><Relationship Id="rId6" Type="http://schemas.openxmlformats.org/officeDocument/2006/relationships/customXml" Target="../ink/ink3.xml" /><Relationship Id="rId5" Type="http://schemas.openxmlformats.org/officeDocument/2006/relationships/image" Target="../media/image50.png" /><Relationship Id="rId10" Type="http://schemas.openxmlformats.org/officeDocument/2006/relationships/customXml" Target="../ink/ink7.xml" /><Relationship Id="rId4" Type="http://schemas.openxmlformats.org/officeDocument/2006/relationships/customXml" Target="../ink/ink2.xml" /><Relationship Id="rId9" Type="http://schemas.openxmlformats.org/officeDocument/2006/relationships/customXml" Target="../ink/ink6.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BE9FC75-72AB-994E-8745-04A721CCFB15}"/>
              </a:ext>
            </a:extLst>
          </p:cNvPr>
          <p:cNvSpPr txBox="1"/>
          <p:nvPr/>
        </p:nvSpPr>
        <p:spPr>
          <a:xfrm>
            <a:off x="5184074" y="2512126"/>
            <a:ext cx="1828800" cy="1828800"/>
          </a:xfrm>
          <a:prstGeom prst="rect">
            <a:avLst/>
          </a:prstGeom>
          <a:noFill/>
        </p:spPr>
        <p:txBody>
          <a:bodyPr wrap="square" rtlCol="0">
            <a:spAutoFit/>
          </a:bodyPr>
          <a:lstStyle/>
          <a:p>
            <a:pPr algn="l"/>
            <a:endParaRPr lang="en-US"/>
          </a:p>
        </p:txBody>
      </p:sp>
      <p:sp>
        <p:nvSpPr>
          <p:cNvPr id="8" name="TextBox 7">
            <a:extLst>
              <a:ext uri="{FF2B5EF4-FFF2-40B4-BE49-F238E27FC236}">
                <a16:creationId xmlns:a16="http://schemas.microsoft.com/office/drawing/2014/main" id="{9F4F2A99-639A-D748-8D27-E1822883C5E7}"/>
              </a:ext>
            </a:extLst>
          </p:cNvPr>
          <p:cNvSpPr txBox="1"/>
          <p:nvPr/>
        </p:nvSpPr>
        <p:spPr>
          <a:xfrm rot="10800000" flipV="1">
            <a:off x="3228605" y="946632"/>
            <a:ext cx="4502726" cy="369332"/>
          </a:xfrm>
          <a:prstGeom prst="rect">
            <a:avLst/>
          </a:prstGeom>
          <a:noFill/>
        </p:spPr>
        <p:txBody>
          <a:bodyPr wrap="square" rtlCol="0">
            <a:spAutoFit/>
          </a:bodyPr>
          <a:lstStyle/>
          <a:p>
            <a:pPr algn="ctr"/>
            <a:r>
              <a:rPr lang="en-GB"/>
              <a:t> </a:t>
            </a:r>
            <a:endParaRPr lang="en-US"/>
          </a:p>
        </p:txBody>
      </p:sp>
      <p:sp>
        <p:nvSpPr>
          <p:cNvPr id="2" name="TextBox 1">
            <a:extLst>
              <a:ext uri="{FF2B5EF4-FFF2-40B4-BE49-F238E27FC236}">
                <a16:creationId xmlns:a16="http://schemas.microsoft.com/office/drawing/2014/main" id="{0BA9EE5A-2BA8-2D4B-861D-44CDE893052D}"/>
              </a:ext>
            </a:extLst>
          </p:cNvPr>
          <p:cNvSpPr txBox="1"/>
          <p:nvPr/>
        </p:nvSpPr>
        <p:spPr>
          <a:xfrm rot="10800000" flipV="1">
            <a:off x="2585355" y="878911"/>
            <a:ext cx="7248897" cy="1446550"/>
          </a:xfrm>
          <a:prstGeom prst="rect">
            <a:avLst/>
          </a:prstGeom>
          <a:solidFill>
            <a:schemeClr val="bg1"/>
          </a:solidFill>
        </p:spPr>
        <p:txBody>
          <a:bodyPr wrap="square" rtlCol="0">
            <a:spAutoFit/>
          </a:bodyPr>
          <a:lstStyle/>
          <a:p>
            <a:pPr algn="ctr"/>
            <a:r>
              <a:rPr lang="en-GB" sz="8800" b="1" dirty="0">
                <a:solidFill>
                  <a:srgbClr val="00B050"/>
                </a:solidFill>
                <a:latin typeface="NikoshBAN" pitchFamily="2" charset="0"/>
              </a:rPr>
              <a:t>স্বাগতম</a:t>
            </a:r>
            <a:r>
              <a:rPr lang="en-GB" b="1" dirty="0">
                <a:solidFill>
                  <a:srgbClr val="00B050"/>
                </a:solidFill>
                <a:latin typeface="NikoshBAN" pitchFamily="2" charset="0"/>
              </a:rPr>
              <a:t> </a:t>
            </a:r>
            <a:endParaRPr lang="en-US"/>
          </a:p>
        </p:txBody>
      </p:sp>
      <p:pic>
        <p:nvPicPr>
          <p:cNvPr id="3" name="Picture 4">
            <a:extLst>
              <a:ext uri="{FF2B5EF4-FFF2-40B4-BE49-F238E27FC236}">
                <a16:creationId xmlns:a16="http://schemas.microsoft.com/office/drawing/2014/main" id="{04271B0B-B666-A443-A154-DDE00F57CE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5355" y="2393184"/>
            <a:ext cx="7073797" cy="386610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DB6345-4559-C44A-9C67-2178DE05BCEB}"/>
              </a:ext>
            </a:extLst>
          </p:cNvPr>
          <p:cNvSpPr txBox="1"/>
          <p:nvPr/>
        </p:nvSpPr>
        <p:spPr>
          <a:xfrm>
            <a:off x="1051461" y="717468"/>
            <a:ext cx="10625941" cy="5016758"/>
          </a:xfrm>
          <a:prstGeom prst="rect">
            <a:avLst/>
          </a:prstGeom>
          <a:noFill/>
        </p:spPr>
        <p:txBody>
          <a:bodyPr wrap="square">
            <a:spAutoFit/>
          </a:bodyPr>
          <a:lstStyle/>
          <a:p>
            <a:r>
              <a:rPr lang="en-GB" sz="4000" b="1" dirty="0">
                <a:solidFill>
                  <a:srgbClr val="002060"/>
                </a:solidFill>
                <a:latin typeface="NikoshBAN" pitchFamily="2" charset="0"/>
              </a:rPr>
              <a:t>বায়ু পরিবেশের একটি উপাদান। উদ্ভিদ ও প্রাণীর বেঁচে থাকার জন্য বায়ুর প্রয়োজন। বায়ু আমরা দেখতে পাইনা কিন্তু বায়ু ফুলানো ব্যাগ </a:t>
            </a:r>
            <a:r>
              <a:rPr lang="en-GB" sz="4000" b="1" dirty="0">
                <a:solidFill>
                  <a:srgbClr val="FF0000"/>
                </a:solidFill>
                <a:latin typeface="NikoshBAN" pitchFamily="2" charset="0"/>
              </a:rPr>
              <a:t>ছুড়াছুড়ি</a:t>
            </a:r>
            <a:r>
              <a:rPr lang="en-GB" sz="4000" b="1" dirty="0">
                <a:solidFill>
                  <a:srgbClr val="002060"/>
                </a:solidFill>
                <a:latin typeface="NikoshBAN" pitchFamily="2" charset="0"/>
              </a:rPr>
              <a:t> করে,</a:t>
            </a:r>
            <a:r>
              <a:rPr lang="en-GB" sz="4000" b="1" dirty="0">
                <a:solidFill>
                  <a:srgbClr val="7030A0"/>
                </a:solidFill>
                <a:latin typeface="NikoshBAN" pitchFamily="2" charset="0"/>
              </a:rPr>
              <a:t>চাপ</a:t>
            </a:r>
            <a:r>
              <a:rPr lang="en-GB" sz="4000" b="1" dirty="0">
                <a:solidFill>
                  <a:srgbClr val="002060"/>
                </a:solidFill>
                <a:latin typeface="NikoshBAN" pitchFamily="2" charset="0"/>
              </a:rPr>
              <a:t> দিয়ে এবং </a:t>
            </a:r>
            <a:r>
              <a:rPr lang="en-GB" sz="4000" b="1" dirty="0">
                <a:solidFill>
                  <a:srgbClr val="00B0F0"/>
                </a:solidFill>
                <a:latin typeface="NikoshBAN" pitchFamily="2" charset="0"/>
              </a:rPr>
              <a:t>নেড়ে</a:t>
            </a:r>
            <a:r>
              <a:rPr lang="en-GB" sz="4000" b="1" dirty="0">
                <a:solidFill>
                  <a:srgbClr val="002060"/>
                </a:solidFill>
                <a:latin typeface="NikoshBAN" pitchFamily="2" charset="0"/>
              </a:rPr>
              <a:t> বায়ু যে আছে তা অনুভব করতে পারি।পানির ভিতর বায়ু পূর্ণ ব্যাগের মুখ খুলে দিলে বায়ুর </a:t>
            </a:r>
            <a:r>
              <a:rPr lang="en-GB" sz="4000" b="1" dirty="0">
                <a:solidFill>
                  <a:srgbClr val="C00000"/>
                </a:solidFill>
                <a:latin typeface="NikoshBAN" pitchFamily="2" charset="0"/>
              </a:rPr>
              <a:t>বুদবুদ</a:t>
            </a:r>
            <a:r>
              <a:rPr lang="en-GB" sz="4000" b="1" dirty="0">
                <a:solidFill>
                  <a:srgbClr val="002060"/>
                </a:solidFill>
                <a:latin typeface="NikoshBAN" pitchFamily="2" charset="0"/>
              </a:rPr>
              <a:t> উপরে উঠে আছে।পাখা </a:t>
            </a:r>
            <a:r>
              <a:rPr lang="en-GB" sz="4000" b="1" dirty="0">
                <a:solidFill>
                  <a:srgbClr val="00B050"/>
                </a:solidFill>
                <a:latin typeface="NikoshBAN" pitchFamily="2" charset="0"/>
              </a:rPr>
              <a:t>নাড়ালেও</a:t>
            </a:r>
            <a:r>
              <a:rPr lang="en-GB" sz="4000" b="1" dirty="0">
                <a:solidFill>
                  <a:srgbClr val="002060"/>
                </a:solidFill>
                <a:latin typeface="NikoshBAN" pitchFamily="2" charset="0"/>
              </a:rPr>
              <a:t> আমরা বায়ুর উপস্থিতি বুঝতে পারি</a:t>
            </a:r>
            <a:endParaRPr lang="en-US" sz="4000"/>
          </a:p>
        </p:txBody>
      </p:sp>
    </p:spTree>
    <p:extLst>
      <p:ext uri="{BB962C8B-B14F-4D97-AF65-F5344CB8AC3E}">
        <p14:creationId xmlns:p14="http://schemas.microsoft.com/office/powerpoint/2010/main" val="7273664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092079-06E2-3840-BAA4-B83E3BAD05A6}"/>
              </a:ext>
            </a:extLst>
          </p:cNvPr>
          <p:cNvSpPr txBox="1"/>
          <p:nvPr/>
        </p:nvSpPr>
        <p:spPr>
          <a:xfrm>
            <a:off x="1199902" y="1596633"/>
            <a:ext cx="10440390" cy="769441"/>
          </a:xfrm>
          <a:prstGeom prst="rect">
            <a:avLst/>
          </a:prstGeom>
          <a:noFill/>
        </p:spPr>
        <p:txBody>
          <a:bodyPr wrap="square">
            <a:spAutoFit/>
          </a:bodyPr>
          <a:lstStyle/>
          <a:p>
            <a:r>
              <a:rPr lang="en-GB" sz="4400" b="1" dirty="0">
                <a:solidFill>
                  <a:srgbClr val="002060"/>
                </a:solidFill>
                <a:latin typeface="NikoshBAN" pitchFamily="2" charset="0"/>
              </a:rPr>
              <a:t>পৃষ্ঠা নম্বর </a:t>
            </a:r>
            <a:r>
              <a:rPr lang="en-GB" sz="4400" b="1" dirty="0">
                <a:solidFill>
                  <a:srgbClr val="FF0000"/>
                </a:solidFill>
                <a:latin typeface="NikoshBAN" pitchFamily="2" charset="0"/>
              </a:rPr>
              <a:t>৩৬</a:t>
            </a:r>
            <a:r>
              <a:rPr lang="en-GB" sz="4400" b="1" dirty="0">
                <a:solidFill>
                  <a:srgbClr val="002060"/>
                </a:solidFill>
                <a:latin typeface="NikoshBAN" pitchFamily="2" charset="0"/>
              </a:rPr>
              <a:t> ও </a:t>
            </a:r>
            <a:r>
              <a:rPr lang="en-GB" sz="4400" b="1" dirty="0">
                <a:solidFill>
                  <a:srgbClr val="FF0000"/>
                </a:solidFill>
                <a:latin typeface="NikoshBAN" pitchFamily="2" charset="0"/>
              </a:rPr>
              <a:t>৩৭</a:t>
            </a:r>
            <a:r>
              <a:rPr lang="en-GB" sz="4400" b="1" dirty="0">
                <a:solidFill>
                  <a:srgbClr val="002060"/>
                </a:solidFill>
                <a:latin typeface="NikoshBAN" pitchFamily="2" charset="0"/>
              </a:rPr>
              <a:t> খুলে সবাই সরবে পড়</a:t>
            </a:r>
            <a:endParaRPr lang="en-US" sz="4400"/>
          </a:p>
        </p:txBody>
      </p:sp>
    </p:spTree>
    <p:extLst>
      <p:ext uri="{BB962C8B-B14F-4D97-AF65-F5344CB8AC3E}">
        <p14:creationId xmlns:p14="http://schemas.microsoft.com/office/powerpoint/2010/main" val="37336200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8E9FAA-9035-D448-AD75-3704B4BE034A}"/>
              </a:ext>
            </a:extLst>
          </p:cNvPr>
          <p:cNvSpPr txBox="1"/>
          <p:nvPr/>
        </p:nvSpPr>
        <p:spPr>
          <a:xfrm>
            <a:off x="951758" y="701162"/>
            <a:ext cx="10972304" cy="707886"/>
          </a:xfrm>
          <a:prstGeom prst="rect">
            <a:avLst/>
          </a:prstGeom>
          <a:noFill/>
        </p:spPr>
        <p:txBody>
          <a:bodyPr wrap="square" rtlCol="0">
            <a:spAutoFit/>
          </a:bodyPr>
          <a:lstStyle/>
          <a:p>
            <a:r>
              <a:rPr lang="en-GB" sz="4000" b="1" dirty="0">
                <a:solidFill>
                  <a:srgbClr val="7030A0"/>
                </a:solidFill>
                <a:latin typeface="NikoshBAN" pitchFamily="2" charset="0"/>
              </a:rPr>
              <a:t>১।বায়ুর উপস্তিতির দুটি উদাহরণ দাও।</a:t>
            </a:r>
          </a:p>
        </p:txBody>
      </p:sp>
      <p:sp>
        <p:nvSpPr>
          <p:cNvPr id="5" name="TextBox 4">
            <a:extLst>
              <a:ext uri="{FF2B5EF4-FFF2-40B4-BE49-F238E27FC236}">
                <a16:creationId xmlns:a16="http://schemas.microsoft.com/office/drawing/2014/main" id="{6A3DBE72-30FC-C54B-8508-B5B81FFAA07B}"/>
              </a:ext>
            </a:extLst>
          </p:cNvPr>
          <p:cNvSpPr txBox="1"/>
          <p:nvPr/>
        </p:nvSpPr>
        <p:spPr>
          <a:xfrm>
            <a:off x="1071502" y="1944548"/>
            <a:ext cx="10972304" cy="707886"/>
          </a:xfrm>
          <a:prstGeom prst="rect">
            <a:avLst/>
          </a:prstGeom>
          <a:noFill/>
        </p:spPr>
        <p:txBody>
          <a:bodyPr wrap="square" rtlCol="0">
            <a:spAutoFit/>
          </a:bodyPr>
          <a:lstStyle/>
          <a:p>
            <a:r>
              <a:rPr lang="en-GB" sz="4000" b="1" dirty="0">
                <a:solidFill>
                  <a:srgbClr val="00B050"/>
                </a:solidFill>
                <a:latin typeface="NikoshBAN" pitchFamily="2" charset="0"/>
              </a:rPr>
              <a:t>২।বায়ু কিসের একটি উপাদান? </a:t>
            </a:r>
          </a:p>
        </p:txBody>
      </p:sp>
      <p:sp>
        <p:nvSpPr>
          <p:cNvPr id="7" name="TextBox 6">
            <a:extLst>
              <a:ext uri="{FF2B5EF4-FFF2-40B4-BE49-F238E27FC236}">
                <a16:creationId xmlns:a16="http://schemas.microsoft.com/office/drawing/2014/main" id="{192F923D-A2A6-C248-9A2D-2B1657139CE7}"/>
              </a:ext>
            </a:extLst>
          </p:cNvPr>
          <p:cNvSpPr txBox="1"/>
          <p:nvPr/>
        </p:nvSpPr>
        <p:spPr>
          <a:xfrm>
            <a:off x="951758" y="3333773"/>
            <a:ext cx="10972304" cy="1323439"/>
          </a:xfrm>
          <a:prstGeom prst="rect">
            <a:avLst/>
          </a:prstGeom>
          <a:noFill/>
        </p:spPr>
        <p:txBody>
          <a:bodyPr wrap="square" rtlCol="0">
            <a:spAutoFit/>
          </a:bodyPr>
          <a:lstStyle/>
          <a:p>
            <a:r>
              <a:rPr lang="en-GB" sz="4000" b="1" dirty="0">
                <a:solidFill>
                  <a:srgbClr val="0070C0"/>
                </a:solidFill>
                <a:latin typeface="NikoshBAN" pitchFamily="2" charset="0"/>
              </a:rPr>
              <a:t>৩।বায়ু ব্যাগ থেকে আমার কীভাবে বায়ুর উপস্থিত বুঝতে পারি?</a:t>
            </a:r>
          </a:p>
        </p:txBody>
      </p:sp>
    </p:spTree>
    <p:extLst>
      <p:ext uri="{BB962C8B-B14F-4D97-AF65-F5344CB8AC3E}">
        <p14:creationId xmlns:p14="http://schemas.microsoft.com/office/powerpoint/2010/main" val="19336944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7"/>
                                        </p:tgtEl>
                                        <p:attrNameLst>
                                          <p:attrName>ppt_y</p:attrName>
                                        </p:attrNameLst>
                                      </p:cBhvr>
                                      <p:tavLst>
                                        <p:tav tm="0">
                                          <p:val>
                                            <p:strVal val="#ppt_y"/>
                                          </p:val>
                                        </p:tav>
                                        <p:tav tm="100000">
                                          <p:val>
                                            <p:strVal val="#ppt_y"/>
                                          </p:val>
                                        </p:tav>
                                      </p:tavLst>
                                    </p:anim>
                                    <p:anim calcmode="lin" valueType="num">
                                      <p:cBhvr>
                                        <p:cTn id="2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382652-999E-D84D-A06D-B8D2A8C33C48}"/>
              </a:ext>
            </a:extLst>
          </p:cNvPr>
          <p:cNvSpPr txBox="1"/>
          <p:nvPr/>
        </p:nvSpPr>
        <p:spPr>
          <a:xfrm rot="10800000" flipV="1">
            <a:off x="3467348" y="1279063"/>
            <a:ext cx="5257304" cy="769441"/>
          </a:xfrm>
          <a:prstGeom prst="rect">
            <a:avLst/>
          </a:prstGeom>
          <a:noFill/>
        </p:spPr>
        <p:txBody>
          <a:bodyPr wrap="square" rtlCol="0" anchor="ctr">
            <a:spAutoFit/>
          </a:bodyPr>
          <a:lstStyle/>
          <a:p>
            <a:pPr algn="ctr"/>
            <a:r>
              <a:rPr lang="en-GB" sz="4400" b="1" dirty="0">
                <a:solidFill>
                  <a:srgbClr val="FF0000"/>
                </a:solidFill>
                <a:latin typeface="NikoshBAN" pitchFamily="2" charset="0"/>
              </a:rPr>
              <a:t>বাড়ির কাজ</a:t>
            </a:r>
            <a:endParaRPr lang="en-US">
              <a:solidFill>
                <a:srgbClr val="FF0000"/>
              </a:solidFill>
            </a:endParaRPr>
          </a:p>
        </p:txBody>
      </p:sp>
      <p:sp>
        <p:nvSpPr>
          <p:cNvPr id="6" name="TextBox 5">
            <a:extLst>
              <a:ext uri="{FF2B5EF4-FFF2-40B4-BE49-F238E27FC236}">
                <a16:creationId xmlns:a16="http://schemas.microsoft.com/office/drawing/2014/main" id="{B81FE8A2-6CB5-FB4D-ACA9-30F3F36D19B4}"/>
              </a:ext>
            </a:extLst>
          </p:cNvPr>
          <p:cNvSpPr txBox="1"/>
          <p:nvPr/>
        </p:nvSpPr>
        <p:spPr>
          <a:xfrm>
            <a:off x="1125682" y="2705725"/>
            <a:ext cx="9685812" cy="1446550"/>
          </a:xfrm>
          <a:prstGeom prst="rect">
            <a:avLst/>
          </a:prstGeom>
          <a:noFill/>
        </p:spPr>
        <p:txBody>
          <a:bodyPr wrap="square" rtlCol="0" anchor="ctr">
            <a:spAutoFit/>
          </a:bodyPr>
          <a:lstStyle/>
          <a:p>
            <a:pPr algn="ctr"/>
            <a:r>
              <a:rPr lang="en-GB" sz="4400" b="1" dirty="0">
                <a:solidFill>
                  <a:srgbClr val="92D050"/>
                </a:solidFill>
                <a:latin typeface="NikoshBAN" pitchFamily="2" charset="0"/>
              </a:rPr>
              <a:t>বায়ুর উপস্থিতি আর কী কী প্রমান আছে বলে তুমি মনে কর?</a:t>
            </a:r>
            <a:endParaRPr lang="en-US">
              <a:solidFill>
                <a:srgbClr val="92D050"/>
              </a:solidFill>
            </a:endParaRPr>
          </a:p>
        </p:txBody>
      </p:sp>
    </p:spTree>
    <p:extLst>
      <p:ext uri="{BB962C8B-B14F-4D97-AF65-F5344CB8AC3E}">
        <p14:creationId xmlns:p14="http://schemas.microsoft.com/office/powerpoint/2010/main" val="35901190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anim calcmode="lin" valueType="num">
                                      <p:cBhvr>
                                        <p:cTn id="1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B9B9D4-89D5-5947-9C68-C4632F1371AA}"/>
              </a:ext>
            </a:extLst>
          </p:cNvPr>
          <p:cNvSpPr txBox="1"/>
          <p:nvPr/>
        </p:nvSpPr>
        <p:spPr>
          <a:xfrm>
            <a:off x="3170958" y="5360329"/>
            <a:ext cx="5850083" cy="830997"/>
          </a:xfrm>
          <a:prstGeom prst="rect">
            <a:avLst/>
          </a:prstGeom>
          <a:noFill/>
        </p:spPr>
        <p:txBody>
          <a:bodyPr wrap="square" rtlCol="0">
            <a:spAutoFit/>
          </a:bodyPr>
          <a:lstStyle/>
          <a:p>
            <a:pPr algn="ctr"/>
            <a:r>
              <a:rPr lang="en-GB" sz="4800" b="1" dirty="0">
                <a:solidFill>
                  <a:srgbClr val="7030A0"/>
                </a:solidFill>
                <a:latin typeface="NikoshBAN" pitchFamily="2" charset="0"/>
              </a:rPr>
              <a:t>সবাইকে ধন্যবাদ</a:t>
            </a:r>
            <a:r>
              <a:rPr lang="en-GB" b="1" dirty="0">
                <a:solidFill>
                  <a:srgbClr val="7030A0"/>
                </a:solidFill>
                <a:latin typeface="NikoshBAN" pitchFamily="2" charset="0"/>
              </a:rPr>
              <a:t> </a:t>
            </a:r>
            <a:endParaRPr lang="en-US">
              <a:solidFill>
                <a:srgbClr val="7030A0"/>
              </a:solidFill>
            </a:endParaRPr>
          </a:p>
        </p:txBody>
      </p:sp>
      <p:pic>
        <p:nvPicPr>
          <p:cNvPr id="4" name="Picture 4">
            <a:extLst>
              <a:ext uri="{FF2B5EF4-FFF2-40B4-BE49-F238E27FC236}">
                <a16:creationId xmlns:a16="http://schemas.microsoft.com/office/drawing/2014/main" id="{7A782B75-4CC9-1F41-A076-D9CF827F5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5482" y="666674"/>
            <a:ext cx="7761036" cy="4372050"/>
          </a:xfrm>
          <a:prstGeom prst="rect">
            <a:avLst/>
          </a:prstGeom>
        </p:spPr>
      </p:pic>
    </p:spTree>
    <p:extLst>
      <p:ext uri="{BB962C8B-B14F-4D97-AF65-F5344CB8AC3E}">
        <p14:creationId xmlns:p14="http://schemas.microsoft.com/office/powerpoint/2010/main" val="12341797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set>
                                      <p:cBhvr>
                                        <p:cTn id="12" dur="455" fill="hold">
                                          <p:stCondLst>
                                            <p:cond delay="0"/>
                                          </p:stCondLst>
                                        </p:cTn>
                                        <p:tgtEl>
                                          <p:spTgt spid="2"/>
                                        </p:tgtEl>
                                        <p:attrNameLst>
                                          <p:attrName>style.rotation</p:attrName>
                                        </p:attrNameLst>
                                      </p:cBhvr>
                                      <p:to>
                                        <p:strVal val="-45.0"/>
                                      </p:to>
                                    </p:set>
                                    <p:anim calcmode="lin" valueType="num">
                                      <p:cBhvr>
                                        <p:cTn id="13"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8810" y="1876575"/>
            <a:ext cx="9601196" cy="3318936"/>
          </a:xfrm>
        </p:spPr>
        <p:txBody>
          <a:bodyPr/>
          <a:lstStyle/>
          <a:p>
            <a:pPr algn="ctr">
              <a:buNone/>
            </a:pPr>
            <a:r>
              <a:rPr lang="en-GB" sz="4000" b="1" u="sng" dirty="0">
                <a:solidFill>
                  <a:srgbClr val="002060"/>
                </a:solidFill>
                <a:latin typeface="NikoshBAN" pitchFamily="2" charset="0"/>
                <a:cs typeface="SutonnyMJ" pitchFamily="2" charset="0"/>
              </a:rPr>
              <a:t>শিক্ষক পরিচিতি </a:t>
            </a:r>
          </a:p>
          <a:p>
            <a:pPr algn="ctr">
              <a:buNone/>
            </a:pPr>
            <a:r>
              <a:rPr lang="en-GB" sz="4000" b="1" dirty="0">
                <a:solidFill>
                  <a:srgbClr val="00B0F0"/>
                </a:solidFill>
                <a:latin typeface="NikoshBAN" pitchFamily="2" charset="0"/>
                <a:cs typeface="SutonnyMJ" pitchFamily="2" charset="0"/>
              </a:rPr>
              <a:t>মোঃশাখাওয়াৎ হোসেন</a:t>
            </a:r>
          </a:p>
          <a:p>
            <a:pPr algn="ctr">
              <a:buNone/>
            </a:pPr>
            <a:r>
              <a:rPr lang="en-GB" sz="4000" b="1" dirty="0">
                <a:solidFill>
                  <a:srgbClr val="00B0F0"/>
                </a:solidFill>
                <a:latin typeface="NikoshBAN" pitchFamily="2" charset="0"/>
                <a:cs typeface="SutonnyMJ" pitchFamily="2" charset="0"/>
              </a:rPr>
              <a:t>সহকারী শিক্ষক</a:t>
            </a:r>
          </a:p>
          <a:p>
            <a:pPr algn="ctr">
              <a:buNone/>
            </a:pPr>
            <a:r>
              <a:rPr lang="en-GB" sz="4000" b="1" dirty="0">
                <a:solidFill>
                  <a:srgbClr val="00B050"/>
                </a:solidFill>
                <a:latin typeface="NikoshBAN" pitchFamily="2" charset="0"/>
                <a:cs typeface="SutonnyMJ" pitchFamily="2" charset="0"/>
              </a:rPr>
              <a:t>বড়্গাংনী সরকারি প্রাথমিক বিদ্যালয় </a:t>
            </a:r>
          </a:p>
          <a:p>
            <a:pPr algn="ctr">
              <a:buNone/>
            </a:pPr>
            <a:r>
              <a:rPr lang="en-GB" sz="4000" b="1" dirty="0">
                <a:solidFill>
                  <a:srgbClr val="00B050"/>
                </a:solidFill>
                <a:latin typeface="NikoshBAN" pitchFamily="2" charset="0"/>
                <a:cs typeface="SutonnyMJ" pitchFamily="2" charset="0"/>
              </a:rPr>
              <a:t>আলমডাঙ্গা,চুয়াডাঙ্গা। </a:t>
            </a:r>
            <a:endParaRPr lang="en-GB" sz="4000" dirty="0">
              <a:solidFill>
                <a:srgbClr val="00B050"/>
              </a:solidFill>
              <a:latin typeface="SutonnyMJ" pitchFamily="2" charset="0"/>
              <a:cs typeface="SutonnyMJ"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2" end="2"/>
                                            </p:txEl>
                                          </p:spTgt>
                                        </p:tgtEl>
                                        <p:attrNameLst>
                                          <p:attrName>ppt_w</p:attrName>
                                        </p:attrNameLst>
                                      </p:cBhvr>
                                    </p:anim>
                                    <p:anim by="(#ppt_w*0.50)" calcmode="lin" valueType="num">
                                      <p:cBhvr>
                                        <p:cTn id="24" dur="500" decel="50000" autoRev="1" fill="hold">
                                          <p:stCondLst>
                                            <p:cond delay="0"/>
                                          </p:stCondLst>
                                        </p:cTn>
                                        <p:tgtEl>
                                          <p:spTgt spid="3">
                                            <p:txEl>
                                              <p:pRg st="2" end="2"/>
                                            </p:txEl>
                                          </p:spTgt>
                                        </p:tgtEl>
                                        <p:attrNameLst>
                                          <p:attrName>ppt_x</p:attrName>
                                        </p:attrNameLst>
                                      </p:cBhvr>
                                    </p:anim>
                                    <p:anim from="(-#ppt_h/2)" to="(#ppt_y)" calcmode="lin" valueType="num">
                                      <p:cBhvr>
                                        <p:cTn id="25" dur="1000" fill="hold">
                                          <p:stCondLst>
                                            <p:cond delay="0"/>
                                          </p:stCondLst>
                                        </p:cTn>
                                        <p:tgtEl>
                                          <p:spTgt spid="3">
                                            <p:txEl>
                                              <p:pRg st="2" end="2"/>
                                            </p:txEl>
                                          </p:spTgt>
                                        </p:tgtEl>
                                        <p:attrNameLst>
                                          <p:attrName>ppt_y</p:attrName>
                                        </p:attrNameLst>
                                      </p:cBhvr>
                                    </p:anim>
                                    <p:animRot by="21600000">
                                      <p:cBhvr>
                                        <p:cTn id="26" dur="1000" fill="hold">
                                          <p:stCondLst>
                                            <p:cond delay="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3" end="3"/>
                                            </p:txEl>
                                          </p:spTgt>
                                        </p:tgtEl>
                                        <p:attrNameLst>
                                          <p:attrName>ppt_w</p:attrName>
                                        </p:attrNameLst>
                                      </p:cBhvr>
                                    </p:anim>
                                    <p:anim by="(#ppt_w*0.50)" calcmode="lin" valueType="num">
                                      <p:cBhvr>
                                        <p:cTn id="32" dur="500" decel="50000" autoRev="1" fill="hold">
                                          <p:stCondLst>
                                            <p:cond delay="0"/>
                                          </p:stCondLst>
                                        </p:cTn>
                                        <p:tgtEl>
                                          <p:spTgt spid="3">
                                            <p:txEl>
                                              <p:pRg st="3" end="3"/>
                                            </p:txEl>
                                          </p:spTgt>
                                        </p:tgtEl>
                                        <p:attrNameLst>
                                          <p:attrName>ppt_x</p:attrName>
                                        </p:attrNameLst>
                                      </p:cBhvr>
                                    </p:anim>
                                    <p:anim from="(-#ppt_h/2)" to="(#ppt_y)" calcmode="lin" valueType="num">
                                      <p:cBhvr>
                                        <p:cTn id="33" dur="1000" fill="hold">
                                          <p:stCondLst>
                                            <p:cond delay="0"/>
                                          </p:stCondLst>
                                        </p:cTn>
                                        <p:tgtEl>
                                          <p:spTgt spid="3">
                                            <p:txEl>
                                              <p:pRg st="3" end="3"/>
                                            </p:txEl>
                                          </p:spTgt>
                                        </p:tgtEl>
                                        <p:attrNameLst>
                                          <p:attrName>ppt_y</p:attrName>
                                        </p:attrNameLst>
                                      </p:cBhvr>
                                    </p:anim>
                                    <p:animRot by="21600000">
                                      <p:cBhvr>
                                        <p:cTn id="34" dur="1000" fill="hold">
                                          <p:stCondLst>
                                            <p:cond delay="0"/>
                                          </p:stCondLst>
                                        </p:cTn>
                                        <p:tgtEl>
                                          <p:spTgt spid="3">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by="(-#ppt_w*2)" calcmode="lin" valueType="num">
                                      <p:cBhvr rctx="PPT">
                                        <p:cTn id="39" dur="500" autoRev="1" fill="hold">
                                          <p:stCondLst>
                                            <p:cond delay="0"/>
                                          </p:stCondLst>
                                        </p:cTn>
                                        <p:tgtEl>
                                          <p:spTgt spid="3">
                                            <p:txEl>
                                              <p:pRg st="4" end="4"/>
                                            </p:txEl>
                                          </p:spTgt>
                                        </p:tgtEl>
                                        <p:attrNameLst>
                                          <p:attrName>ppt_w</p:attrName>
                                        </p:attrNameLst>
                                      </p:cBhvr>
                                    </p:anim>
                                    <p:anim by="(#ppt_w*0.50)" calcmode="lin" valueType="num">
                                      <p:cBhvr>
                                        <p:cTn id="40" dur="500" decel="50000" autoRev="1" fill="hold">
                                          <p:stCondLst>
                                            <p:cond delay="0"/>
                                          </p:stCondLst>
                                        </p:cTn>
                                        <p:tgtEl>
                                          <p:spTgt spid="3">
                                            <p:txEl>
                                              <p:pRg st="4" end="4"/>
                                            </p:txEl>
                                          </p:spTgt>
                                        </p:tgtEl>
                                        <p:attrNameLst>
                                          <p:attrName>ppt_x</p:attrName>
                                        </p:attrNameLst>
                                      </p:cBhvr>
                                    </p:anim>
                                    <p:anim from="(-#ppt_h/2)" to="(#ppt_y)" calcmode="lin" valueType="num">
                                      <p:cBhvr>
                                        <p:cTn id="41" dur="1000" fill="hold">
                                          <p:stCondLst>
                                            <p:cond delay="0"/>
                                          </p:stCondLst>
                                        </p:cTn>
                                        <p:tgtEl>
                                          <p:spTgt spid="3">
                                            <p:txEl>
                                              <p:pRg st="4" end="4"/>
                                            </p:txEl>
                                          </p:spTgt>
                                        </p:tgtEl>
                                        <p:attrNameLst>
                                          <p:attrName>ppt_y</p:attrName>
                                        </p:attrNameLst>
                                      </p:cBhvr>
                                    </p:anim>
                                    <p:animRot by="21600000">
                                      <p:cBhvr>
                                        <p:cTn id="42" dur="1000" fill="hold">
                                          <p:stCondLst>
                                            <p:cond delay="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a:xfrm>
            <a:off x="585107" y="576448"/>
            <a:ext cx="11021786" cy="57051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rgbClr val="7030A0"/>
                </a:solidFill>
                <a:latin typeface="NikoshBAN" pitchFamily="2" charset="0"/>
                <a:cs typeface="NikoshBAN" pitchFamily="2" charset="0"/>
              </a:rPr>
              <a:t>পাঠ পরিচিতি </a:t>
            </a:r>
          </a:p>
          <a:p>
            <a:r>
              <a:rPr lang="en-GB" sz="3600" b="1" dirty="0">
                <a:solidFill>
                  <a:srgbClr val="7030A0"/>
                </a:solidFill>
                <a:latin typeface="NikoshBAN" pitchFamily="2" charset="0"/>
                <a:cs typeface="NikoshBAN" pitchFamily="2" charset="0"/>
              </a:rPr>
              <a:t>শ্রেনিঃতৃতীয় </a:t>
            </a:r>
          </a:p>
          <a:p>
            <a:r>
              <a:rPr lang="en-GB" sz="3600" b="1" dirty="0">
                <a:solidFill>
                  <a:srgbClr val="7030A0"/>
                </a:solidFill>
                <a:latin typeface="NikoshBAN" pitchFamily="2" charset="0"/>
                <a:cs typeface="NikoshBAN" pitchFamily="2" charset="0"/>
              </a:rPr>
              <a:t>বিষয়ঃবিজ্ঞান</a:t>
            </a:r>
          </a:p>
          <a:p>
            <a:r>
              <a:rPr lang="en-GB" sz="3600" b="1" dirty="0">
                <a:solidFill>
                  <a:srgbClr val="7030A0"/>
                </a:solidFill>
                <a:latin typeface="NikoshBAN" pitchFamily="2" charset="0"/>
                <a:cs typeface="NikoshBAN" pitchFamily="2" charset="0"/>
              </a:rPr>
              <a:t>অধ্যায়ঃ৬</a:t>
            </a:r>
          </a:p>
          <a:p>
            <a:r>
              <a:rPr lang="en-GB" sz="3600" b="1" dirty="0">
                <a:solidFill>
                  <a:srgbClr val="7030A0"/>
                </a:solidFill>
                <a:latin typeface="NikoshBAN" pitchFamily="2" charset="0"/>
                <a:cs typeface="NikoshBAN" pitchFamily="2" charset="0"/>
              </a:rPr>
              <a:t>পাঠ শিরোনামঃবায়ু </a:t>
            </a:r>
          </a:p>
          <a:p>
            <a:r>
              <a:rPr lang="en-GB" sz="3600" b="1" dirty="0">
                <a:solidFill>
                  <a:srgbClr val="7030A0"/>
                </a:solidFill>
                <a:latin typeface="NikoshBAN" pitchFamily="2" charset="0"/>
                <a:cs typeface="NikoshBAN" pitchFamily="2" charset="0"/>
              </a:rPr>
              <a:t>পাঠ্যাংশঃআমাদের চারপাশে বায়ু  (পাঠ-১)</a:t>
            </a:r>
          </a:p>
          <a:p>
            <a:r>
              <a:rPr lang="en-GB" sz="3600" b="1" dirty="0">
                <a:solidFill>
                  <a:srgbClr val="7030A0"/>
                </a:solidFill>
                <a:latin typeface="NikoshBAN" pitchFamily="2" charset="0"/>
                <a:cs typeface="NikoshBAN" pitchFamily="2" charset="0"/>
              </a:rPr>
              <a:t>(বায়ু পরিবেশের একটি উপাদান ……..সহপাঠীদের সাথে আলোচনা কর।)</a:t>
            </a:r>
          </a:p>
          <a:p>
            <a:r>
              <a:rPr lang="en-US" sz="3600" b="1" dirty="0" err="1">
                <a:solidFill>
                  <a:srgbClr val="7030A0"/>
                </a:solidFill>
                <a:latin typeface="NikoshBAN" pitchFamily="2" charset="0"/>
                <a:cs typeface="NikoshBAN" pitchFamily="2" charset="0"/>
              </a:rPr>
              <a:t>সময়ঃ</a:t>
            </a:r>
            <a:r>
              <a:rPr lang="en-US" sz="3600" b="1" dirty="0">
                <a:solidFill>
                  <a:srgbClr val="7030A0"/>
                </a:solidFill>
                <a:latin typeface="NikoshBAN" pitchFamily="2" charset="0"/>
                <a:cs typeface="NikoshBAN" pitchFamily="2" charset="0"/>
              </a:rPr>
              <a:t> </a:t>
            </a:r>
            <a:r>
              <a:rPr lang="bn-BD" sz="3600" b="1" dirty="0">
                <a:solidFill>
                  <a:srgbClr val="7030A0"/>
                </a:solidFill>
                <a:latin typeface="NikoshBAN" pitchFamily="2" charset="0"/>
                <a:cs typeface="NikoshBAN" pitchFamily="2" charset="0"/>
              </a:rPr>
              <a:t>৪</a:t>
            </a:r>
            <a:r>
              <a:rPr lang="en-US" sz="3600" b="1" dirty="0">
                <a:solidFill>
                  <a:srgbClr val="7030A0"/>
                </a:solidFill>
                <a:latin typeface="NikoshBAN" pitchFamily="2" charset="0"/>
                <a:cs typeface="NikoshBAN" pitchFamily="2" charset="0"/>
              </a:rPr>
              <a:t>০ </a:t>
            </a:r>
            <a:r>
              <a:rPr lang="en-US" sz="3600" b="1" dirty="0" err="1">
                <a:solidFill>
                  <a:srgbClr val="7030A0"/>
                </a:solidFill>
                <a:latin typeface="NikoshBAN" pitchFamily="2" charset="0"/>
                <a:cs typeface="NikoshBAN" pitchFamily="2" charset="0"/>
              </a:rPr>
              <a:t>মিনিট</a:t>
            </a:r>
            <a:endParaRPr lang="en-US" sz="3600" b="1" dirty="0">
              <a:solidFill>
                <a:srgbClr val="7030A0"/>
              </a:solidFill>
              <a:latin typeface="NikoshBAN" pitchFamily="2" charset="0"/>
              <a:cs typeface="NikoshBAN" pitchFamily="2" charset="0"/>
            </a:endParaRPr>
          </a:p>
          <a:p>
            <a:pPr algn="ctr"/>
            <a:endParaRPr lang="en-US" sz="44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6623439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217447-E3DE-7F49-BE5B-DCAD819CFD35}"/>
              </a:ext>
            </a:extLst>
          </p:cNvPr>
          <p:cNvSpPr txBox="1"/>
          <p:nvPr/>
        </p:nvSpPr>
        <p:spPr>
          <a:xfrm>
            <a:off x="5184074" y="2512126"/>
            <a:ext cx="1828800" cy="1828800"/>
          </a:xfrm>
          <a:prstGeom prst="rect">
            <a:avLst/>
          </a:prstGeom>
          <a:noFill/>
        </p:spPr>
        <p:txBody>
          <a:bodyPr wrap="square" rtlCol="0">
            <a:spAutoFit/>
          </a:bodyPr>
          <a:lstStyle/>
          <a:p>
            <a:pPr algn="l"/>
            <a:endParaRPr lang="en-US"/>
          </a:p>
        </p:txBody>
      </p:sp>
      <p:sp>
        <p:nvSpPr>
          <p:cNvPr id="3" name="TextBox 2">
            <a:extLst>
              <a:ext uri="{FF2B5EF4-FFF2-40B4-BE49-F238E27FC236}">
                <a16:creationId xmlns:a16="http://schemas.microsoft.com/office/drawing/2014/main" id="{116AE570-710B-F64A-89EC-6FE0F99402DB}"/>
              </a:ext>
            </a:extLst>
          </p:cNvPr>
          <p:cNvSpPr txBox="1"/>
          <p:nvPr/>
        </p:nvSpPr>
        <p:spPr>
          <a:xfrm>
            <a:off x="1005693" y="2401934"/>
            <a:ext cx="10972304" cy="1938992"/>
          </a:xfrm>
          <a:prstGeom prst="rect">
            <a:avLst/>
          </a:prstGeom>
          <a:noFill/>
        </p:spPr>
        <p:txBody>
          <a:bodyPr wrap="square" rtlCol="0">
            <a:spAutoFit/>
          </a:bodyPr>
          <a:lstStyle/>
          <a:p>
            <a:pPr algn="l"/>
            <a:r>
              <a:rPr lang="en-GB" sz="4000" b="1" u="sng" dirty="0">
                <a:solidFill>
                  <a:srgbClr val="FF0000"/>
                </a:solidFill>
                <a:latin typeface="NikoshBAN" pitchFamily="2" charset="0"/>
              </a:rPr>
              <a:t>শিখনফল</a:t>
            </a:r>
          </a:p>
          <a:p>
            <a:pPr algn="l"/>
            <a:r>
              <a:rPr lang="en-GB" sz="4000" b="1" dirty="0">
                <a:solidFill>
                  <a:srgbClr val="00B0F0"/>
                </a:solidFill>
                <a:latin typeface="NikoshBAN" pitchFamily="2" charset="0"/>
              </a:rPr>
              <a:t>৫.১.১ উদাহরণ দিয়ে বায়ুর উপস্থিতি বোঝাতে পারবে।</a:t>
            </a:r>
          </a:p>
        </p:txBody>
      </p:sp>
    </p:spTree>
    <p:extLst>
      <p:ext uri="{BB962C8B-B14F-4D97-AF65-F5344CB8AC3E}">
        <p14:creationId xmlns:p14="http://schemas.microsoft.com/office/powerpoint/2010/main" val="29934211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84204E-BF4B-E64A-A0E0-3485B257DB2E}"/>
              </a:ext>
            </a:extLst>
          </p:cNvPr>
          <p:cNvSpPr txBox="1"/>
          <p:nvPr/>
        </p:nvSpPr>
        <p:spPr>
          <a:xfrm>
            <a:off x="609848" y="1720437"/>
            <a:ext cx="10972304" cy="707886"/>
          </a:xfrm>
          <a:prstGeom prst="rect">
            <a:avLst/>
          </a:prstGeom>
          <a:noFill/>
        </p:spPr>
        <p:txBody>
          <a:bodyPr wrap="square" rtlCol="0">
            <a:spAutoFit/>
          </a:bodyPr>
          <a:lstStyle/>
          <a:p>
            <a:pPr algn="l"/>
            <a:r>
              <a:rPr lang="en-GB" sz="4000" b="1" dirty="0">
                <a:solidFill>
                  <a:srgbClr val="00B050"/>
                </a:solidFill>
                <a:latin typeface="NikoshBAN" pitchFamily="2" charset="0"/>
              </a:rPr>
              <a:t>১।গাছের পাতা কেন নড়ে?</a:t>
            </a:r>
          </a:p>
        </p:txBody>
      </p:sp>
      <p:sp>
        <p:nvSpPr>
          <p:cNvPr id="2" name="TextBox 1">
            <a:extLst>
              <a:ext uri="{FF2B5EF4-FFF2-40B4-BE49-F238E27FC236}">
                <a16:creationId xmlns:a16="http://schemas.microsoft.com/office/drawing/2014/main" id="{E9732E81-F4F4-D74D-ADE4-239D929DAB68}"/>
              </a:ext>
            </a:extLst>
          </p:cNvPr>
          <p:cNvSpPr txBox="1"/>
          <p:nvPr/>
        </p:nvSpPr>
        <p:spPr>
          <a:xfrm>
            <a:off x="609848" y="2634523"/>
            <a:ext cx="10972304" cy="707886"/>
          </a:xfrm>
          <a:prstGeom prst="rect">
            <a:avLst/>
          </a:prstGeom>
          <a:noFill/>
        </p:spPr>
        <p:txBody>
          <a:bodyPr wrap="square" rtlCol="0">
            <a:spAutoFit/>
          </a:bodyPr>
          <a:lstStyle/>
          <a:p>
            <a:pPr algn="l"/>
            <a:r>
              <a:rPr lang="en-GB" sz="4000" b="1" dirty="0">
                <a:solidFill>
                  <a:srgbClr val="7030A0"/>
                </a:solidFill>
                <a:latin typeface="NikoshBAN" pitchFamily="2" charset="0"/>
              </a:rPr>
              <a:t>২।হাত পাখা নাড়ালে ঠান্ডা লাগে কেন?</a:t>
            </a:r>
          </a:p>
        </p:txBody>
      </p:sp>
    </p:spTree>
    <p:extLst>
      <p:ext uri="{BB962C8B-B14F-4D97-AF65-F5344CB8AC3E}">
        <p14:creationId xmlns:p14="http://schemas.microsoft.com/office/powerpoint/2010/main" val="18375912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by="(-#ppt_w*2)" calcmode="lin" valueType="num">
                                      <p:cBhvr rctx="PPT">
                                        <p:cTn id="15" dur="500" autoRev="1" fill="hold">
                                          <p:stCondLst>
                                            <p:cond delay="0"/>
                                          </p:stCondLst>
                                        </p:cTn>
                                        <p:tgtEl>
                                          <p:spTgt spid="2"/>
                                        </p:tgtEl>
                                        <p:attrNameLst>
                                          <p:attrName>ppt_w</p:attrName>
                                        </p:attrNameLst>
                                      </p:cBhvr>
                                    </p:anim>
                                    <p:anim by="(#ppt_w*0.50)" calcmode="lin" valueType="num">
                                      <p:cBhvr>
                                        <p:cTn id="16" dur="500" decel="50000" autoRev="1" fill="hold">
                                          <p:stCondLst>
                                            <p:cond delay="0"/>
                                          </p:stCondLst>
                                        </p:cTn>
                                        <p:tgtEl>
                                          <p:spTgt spid="2"/>
                                        </p:tgtEl>
                                        <p:attrNameLst>
                                          <p:attrName>ppt_x</p:attrName>
                                        </p:attrNameLst>
                                      </p:cBhvr>
                                    </p:anim>
                                    <p:anim from="(-#ppt_h/2)" to="(#ppt_y)" calcmode="lin" valueType="num">
                                      <p:cBhvr>
                                        <p:cTn id="17" dur="1000" fill="hold">
                                          <p:stCondLst>
                                            <p:cond delay="0"/>
                                          </p:stCondLst>
                                        </p:cTn>
                                        <p:tgtEl>
                                          <p:spTgt spid="2"/>
                                        </p:tgtEl>
                                        <p:attrNameLst>
                                          <p:attrName>ppt_y</p:attrName>
                                        </p:attrNameLst>
                                      </p:cBhvr>
                                    </p:anim>
                                    <p:animRot by="21600000">
                                      <p:cBhvr>
                                        <p:cTn id="18"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F570C3-23B2-BA4A-99E2-9B595A3ED97A}"/>
              </a:ext>
            </a:extLst>
          </p:cNvPr>
          <p:cNvSpPr txBox="1"/>
          <p:nvPr/>
        </p:nvSpPr>
        <p:spPr>
          <a:xfrm>
            <a:off x="5184074" y="2512126"/>
            <a:ext cx="1828800" cy="1828800"/>
          </a:xfrm>
          <a:prstGeom prst="rect">
            <a:avLst/>
          </a:prstGeom>
          <a:noFill/>
        </p:spPr>
        <p:txBody>
          <a:bodyPr wrap="square" rtlCol="0">
            <a:spAutoFit/>
          </a:bodyPr>
          <a:lstStyle/>
          <a:p>
            <a:pPr algn="l"/>
            <a:endParaRPr lang="en-US"/>
          </a:p>
        </p:txBody>
      </p:sp>
      <p:sp>
        <p:nvSpPr>
          <p:cNvPr id="2" name="TextBox 1">
            <a:extLst>
              <a:ext uri="{FF2B5EF4-FFF2-40B4-BE49-F238E27FC236}">
                <a16:creationId xmlns:a16="http://schemas.microsoft.com/office/drawing/2014/main" id="{7AC63D84-B1EF-9542-9432-8CFBD3FE75CB}"/>
              </a:ext>
            </a:extLst>
          </p:cNvPr>
          <p:cNvSpPr txBox="1"/>
          <p:nvPr/>
        </p:nvSpPr>
        <p:spPr>
          <a:xfrm>
            <a:off x="2091541" y="2301834"/>
            <a:ext cx="7421089" cy="2308324"/>
          </a:xfrm>
          <a:prstGeom prst="rect">
            <a:avLst/>
          </a:prstGeom>
          <a:noFill/>
        </p:spPr>
        <p:txBody>
          <a:bodyPr wrap="square" rtlCol="0">
            <a:spAutoFit/>
          </a:bodyPr>
          <a:lstStyle/>
          <a:p>
            <a:pPr algn="ctr"/>
            <a:r>
              <a:rPr lang="en-GB" sz="4800" b="1" dirty="0">
                <a:solidFill>
                  <a:srgbClr val="FF0000"/>
                </a:solidFill>
                <a:latin typeface="NikoshBAN" pitchFamily="2" charset="0"/>
              </a:rPr>
              <a:t>আজকের পাঠ</a:t>
            </a:r>
          </a:p>
          <a:p>
            <a:pPr algn="ctr"/>
            <a:endParaRPr lang="en-GB" sz="4800" b="1" u="sng" dirty="0">
              <a:latin typeface="NikoshBAN" pitchFamily="2" charset="0"/>
            </a:endParaRPr>
          </a:p>
          <a:p>
            <a:pPr algn="ctr"/>
            <a:r>
              <a:rPr lang="en-GB" sz="4800" b="1" u="sng" dirty="0">
                <a:solidFill>
                  <a:srgbClr val="00B050"/>
                </a:solidFill>
                <a:latin typeface="NikoshBAN" pitchFamily="2" charset="0"/>
              </a:rPr>
              <a:t>আমাদের চারপাশে বায়ু </a:t>
            </a:r>
          </a:p>
        </p:txBody>
      </p:sp>
    </p:spTree>
    <p:extLst>
      <p:ext uri="{BB962C8B-B14F-4D97-AF65-F5344CB8AC3E}">
        <p14:creationId xmlns:p14="http://schemas.microsoft.com/office/powerpoint/2010/main" val="41892767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5B2FBE-88D1-0145-9441-179F9A940AA7}"/>
              </a:ext>
            </a:extLst>
          </p:cNvPr>
          <p:cNvSpPr txBox="1"/>
          <p:nvPr/>
        </p:nvSpPr>
        <p:spPr>
          <a:xfrm>
            <a:off x="609848" y="1720437"/>
            <a:ext cx="10972304" cy="1323439"/>
          </a:xfrm>
          <a:prstGeom prst="rect">
            <a:avLst/>
          </a:prstGeom>
          <a:noFill/>
        </p:spPr>
        <p:txBody>
          <a:bodyPr wrap="square" rtlCol="0">
            <a:spAutoFit/>
          </a:bodyPr>
          <a:lstStyle/>
          <a:p>
            <a:pPr algn="l"/>
            <a:r>
              <a:rPr lang="en-GB" sz="4000" b="1" dirty="0">
                <a:solidFill>
                  <a:srgbClr val="002060"/>
                </a:solidFill>
                <a:latin typeface="NikoshBAN" pitchFamily="2" charset="0"/>
              </a:rPr>
              <a:t>নীচের উপকরণ গুলো ব্যাবহার করে আমরা বায়ুর উপস্থিতির পরীক্ষা করতে পারি। </a:t>
            </a:r>
          </a:p>
        </p:txBody>
      </p:sp>
      <p:sp>
        <p:nvSpPr>
          <p:cNvPr id="5" name="TextBox 4">
            <a:extLst>
              <a:ext uri="{FF2B5EF4-FFF2-40B4-BE49-F238E27FC236}">
                <a16:creationId xmlns:a16="http://schemas.microsoft.com/office/drawing/2014/main" id="{BBAE6848-C08F-4443-B266-99C6D2C66D3F}"/>
              </a:ext>
            </a:extLst>
          </p:cNvPr>
          <p:cNvSpPr txBox="1"/>
          <p:nvPr/>
        </p:nvSpPr>
        <p:spPr>
          <a:xfrm>
            <a:off x="749878" y="472848"/>
            <a:ext cx="10972304" cy="1323439"/>
          </a:xfrm>
          <a:prstGeom prst="rect">
            <a:avLst/>
          </a:prstGeom>
          <a:noFill/>
        </p:spPr>
        <p:txBody>
          <a:bodyPr wrap="square" rtlCol="0">
            <a:spAutoFit/>
          </a:bodyPr>
          <a:lstStyle/>
          <a:p>
            <a:r>
              <a:rPr lang="en-GB" sz="4000" b="1" dirty="0">
                <a:solidFill>
                  <a:srgbClr val="FF0000"/>
                </a:solidFill>
                <a:latin typeface="NikoshBAN" pitchFamily="2" charset="0"/>
              </a:rPr>
              <a:t>আমরা কীভাবে আমাদের চারপাশে বায়ুর উপস্থিতি বুঝতে পারব?</a:t>
            </a:r>
            <a:endParaRPr lang="en-GB" sz="4000" b="1" dirty="0">
              <a:solidFill>
                <a:srgbClr val="002060"/>
              </a:solidFill>
              <a:latin typeface="NikoshBAN" pitchFamily="2" charset="0"/>
            </a:endParaRPr>
          </a:p>
        </p:txBody>
      </p:sp>
      <p:pic>
        <p:nvPicPr>
          <p:cNvPr id="6" name="Picture 6">
            <a:extLst>
              <a:ext uri="{FF2B5EF4-FFF2-40B4-BE49-F238E27FC236}">
                <a16:creationId xmlns:a16="http://schemas.microsoft.com/office/drawing/2014/main" id="{FDFDECDC-B24B-9244-869E-32548108B4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878" y="2845370"/>
            <a:ext cx="3991841" cy="3341859"/>
          </a:xfrm>
          <a:prstGeom prst="rect">
            <a:avLst/>
          </a:prstGeom>
        </p:spPr>
      </p:pic>
      <p:pic>
        <p:nvPicPr>
          <p:cNvPr id="7" name="Picture 7">
            <a:extLst>
              <a:ext uri="{FF2B5EF4-FFF2-40B4-BE49-F238E27FC236}">
                <a16:creationId xmlns:a16="http://schemas.microsoft.com/office/drawing/2014/main" id="{C6DAD19F-6BB9-2A46-B903-C4E7BA7957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9877" y="3043293"/>
            <a:ext cx="4392275" cy="3341859"/>
          </a:xfrm>
          <a:prstGeom prst="rect">
            <a:avLst/>
          </a:prstGeom>
        </p:spPr>
      </p:pic>
      <p:sp>
        <p:nvSpPr>
          <p:cNvPr id="9" name="TextBox 8">
            <a:extLst>
              <a:ext uri="{FF2B5EF4-FFF2-40B4-BE49-F238E27FC236}">
                <a16:creationId xmlns:a16="http://schemas.microsoft.com/office/drawing/2014/main" id="{0BFB9D91-ED1B-764F-8D69-4CFC533C8040}"/>
              </a:ext>
            </a:extLst>
          </p:cNvPr>
          <p:cNvSpPr txBox="1"/>
          <p:nvPr/>
        </p:nvSpPr>
        <p:spPr>
          <a:xfrm>
            <a:off x="411926" y="6353366"/>
            <a:ext cx="4444231" cy="707886"/>
          </a:xfrm>
          <a:prstGeom prst="rect">
            <a:avLst/>
          </a:prstGeom>
          <a:solidFill>
            <a:schemeClr val="tx1"/>
          </a:solidFill>
        </p:spPr>
        <p:txBody>
          <a:bodyPr wrap="square" rtlCol="0">
            <a:spAutoFit/>
          </a:bodyPr>
          <a:lstStyle/>
          <a:p>
            <a:pPr algn="l"/>
            <a:r>
              <a:rPr lang="en-GB" sz="4000" b="1" dirty="0">
                <a:solidFill>
                  <a:srgbClr val="FFFF00"/>
                </a:solidFill>
                <a:latin typeface="NikoshBAN" pitchFamily="2" charset="0"/>
              </a:rPr>
              <a:t>বায়ু ভর্তি পলি ব্যাগ</a:t>
            </a:r>
          </a:p>
        </p:txBody>
      </p:sp>
      <p:sp>
        <p:nvSpPr>
          <p:cNvPr id="11" name="TextBox 10">
            <a:extLst>
              <a:ext uri="{FF2B5EF4-FFF2-40B4-BE49-F238E27FC236}">
                <a16:creationId xmlns:a16="http://schemas.microsoft.com/office/drawing/2014/main" id="{65BE1888-0823-6342-B4B8-F5BA4CD7755E}"/>
              </a:ext>
            </a:extLst>
          </p:cNvPr>
          <p:cNvSpPr txBox="1"/>
          <p:nvPr/>
        </p:nvSpPr>
        <p:spPr>
          <a:xfrm>
            <a:off x="7646333" y="6150114"/>
            <a:ext cx="3622855" cy="707886"/>
          </a:xfrm>
          <a:prstGeom prst="rect">
            <a:avLst/>
          </a:prstGeom>
          <a:solidFill>
            <a:schemeClr val="tx1"/>
          </a:solidFill>
        </p:spPr>
        <p:txBody>
          <a:bodyPr wrap="square" rtlCol="0">
            <a:spAutoFit/>
          </a:bodyPr>
          <a:lstStyle/>
          <a:p>
            <a:pPr algn="l"/>
            <a:r>
              <a:rPr lang="en-GB" sz="4000" b="1" dirty="0">
                <a:solidFill>
                  <a:srgbClr val="FFFF00"/>
                </a:solidFill>
                <a:latin typeface="NikoshBAN" pitchFamily="2" charset="0"/>
              </a:rPr>
              <a:t>পানি পূর্ণ বালতি</a:t>
            </a:r>
          </a:p>
        </p:txBody>
      </p:sp>
    </p:spTree>
    <p:extLst>
      <p:ext uri="{BB962C8B-B14F-4D97-AF65-F5344CB8AC3E}">
        <p14:creationId xmlns:p14="http://schemas.microsoft.com/office/powerpoint/2010/main" val="29806772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9"/>
                                        </p:tgtEl>
                                        <p:attrNameLst>
                                          <p:attrName>style.visibility</p:attrName>
                                        </p:attrNameLst>
                                      </p:cBhvr>
                                      <p:to>
                                        <p:strVal val="visible"/>
                                      </p:to>
                                    </p:set>
                                    <p:anim by="(-#ppt_w*2)" calcmode="lin" valueType="num">
                                      <p:cBhvr rctx="PPT">
                                        <p:cTn id="30" dur="500" autoRev="1" fill="hold">
                                          <p:stCondLst>
                                            <p:cond delay="0"/>
                                          </p:stCondLst>
                                        </p:cTn>
                                        <p:tgtEl>
                                          <p:spTgt spid="9"/>
                                        </p:tgtEl>
                                        <p:attrNameLst>
                                          <p:attrName>ppt_w</p:attrName>
                                        </p:attrNameLst>
                                      </p:cBhvr>
                                    </p:anim>
                                    <p:anim by="(#ppt_w*0.50)" calcmode="lin" valueType="num">
                                      <p:cBhvr>
                                        <p:cTn id="31" dur="500" decel="50000" autoRev="1" fill="hold">
                                          <p:stCondLst>
                                            <p:cond delay="0"/>
                                          </p:stCondLst>
                                        </p:cTn>
                                        <p:tgtEl>
                                          <p:spTgt spid="9"/>
                                        </p:tgtEl>
                                        <p:attrNameLst>
                                          <p:attrName>ppt_x</p:attrName>
                                        </p:attrNameLst>
                                      </p:cBhvr>
                                    </p:anim>
                                    <p:anim from="(-#ppt_h/2)" to="(#ppt_y)" calcmode="lin" valueType="num">
                                      <p:cBhvr>
                                        <p:cTn id="32" dur="1000" fill="hold">
                                          <p:stCondLst>
                                            <p:cond delay="0"/>
                                          </p:stCondLst>
                                        </p:cTn>
                                        <p:tgtEl>
                                          <p:spTgt spid="9"/>
                                        </p:tgtEl>
                                        <p:attrNameLst>
                                          <p:attrName>ppt_y</p:attrName>
                                        </p:attrNameLst>
                                      </p:cBhvr>
                                    </p:anim>
                                    <p:animRot by="21600000">
                                      <p:cBhvr>
                                        <p:cTn id="33" dur="1000" fill="hold">
                                          <p:stCondLst>
                                            <p:cond delay="0"/>
                                          </p:stCondLst>
                                        </p:cTn>
                                        <p:tgtEl>
                                          <p:spTgt spid="9"/>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randombar(horizont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6" presetClass="entr" presetSubtype="0" fill="hold" grpId="0" nodeType="clickEffect">
                                  <p:stCondLst>
                                    <p:cond delay="0"/>
                                  </p:stCondLst>
                                  <p:iterate type="lt">
                                    <p:tmPct val="10000"/>
                                  </p:iterate>
                                  <p:childTnLst>
                                    <p:set>
                                      <p:cBhvr>
                                        <p:cTn id="42" dur="1" fill="hold">
                                          <p:stCondLst>
                                            <p:cond delay="0"/>
                                          </p:stCondLst>
                                        </p:cTn>
                                        <p:tgtEl>
                                          <p:spTgt spid="11"/>
                                        </p:tgtEl>
                                        <p:attrNameLst>
                                          <p:attrName>style.visibility</p:attrName>
                                        </p:attrNameLst>
                                      </p:cBhvr>
                                      <p:to>
                                        <p:strVal val="visible"/>
                                      </p:to>
                                    </p:set>
                                    <p:anim by="(-#ppt_w*2)" calcmode="lin" valueType="num">
                                      <p:cBhvr rctx="PPT">
                                        <p:cTn id="43" dur="500" autoRev="1" fill="hold">
                                          <p:stCondLst>
                                            <p:cond delay="0"/>
                                          </p:stCondLst>
                                        </p:cTn>
                                        <p:tgtEl>
                                          <p:spTgt spid="11"/>
                                        </p:tgtEl>
                                        <p:attrNameLst>
                                          <p:attrName>ppt_w</p:attrName>
                                        </p:attrNameLst>
                                      </p:cBhvr>
                                    </p:anim>
                                    <p:anim by="(#ppt_w*0.50)" calcmode="lin" valueType="num">
                                      <p:cBhvr>
                                        <p:cTn id="44" dur="500" decel="50000" autoRev="1" fill="hold">
                                          <p:stCondLst>
                                            <p:cond delay="0"/>
                                          </p:stCondLst>
                                        </p:cTn>
                                        <p:tgtEl>
                                          <p:spTgt spid="11"/>
                                        </p:tgtEl>
                                        <p:attrNameLst>
                                          <p:attrName>ppt_x</p:attrName>
                                        </p:attrNameLst>
                                      </p:cBhvr>
                                    </p:anim>
                                    <p:anim from="(-#ppt_h/2)" to="(#ppt_y)" calcmode="lin" valueType="num">
                                      <p:cBhvr>
                                        <p:cTn id="45" dur="1000" fill="hold">
                                          <p:stCondLst>
                                            <p:cond delay="0"/>
                                          </p:stCondLst>
                                        </p:cTn>
                                        <p:tgtEl>
                                          <p:spTgt spid="11"/>
                                        </p:tgtEl>
                                        <p:attrNameLst>
                                          <p:attrName>ppt_y</p:attrName>
                                        </p:attrNameLst>
                                      </p:cBhvr>
                                    </p:anim>
                                    <p:animRot by="21600000">
                                      <p:cBhvr>
                                        <p:cTn id="46"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43FD52-2E3F-EB41-98A6-3BF61870C688}"/>
              </a:ext>
            </a:extLst>
          </p:cNvPr>
          <p:cNvSpPr txBox="1"/>
          <p:nvPr/>
        </p:nvSpPr>
        <p:spPr>
          <a:xfrm>
            <a:off x="5184074" y="2512126"/>
            <a:ext cx="1828800" cy="1828800"/>
          </a:xfrm>
          <a:prstGeom prst="rect">
            <a:avLst/>
          </a:prstGeom>
          <a:noFill/>
        </p:spPr>
        <p:txBody>
          <a:bodyPr wrap="square" rtlCol="0">
            <a:spAutoFit/>
          </a:bodyPr>
          <a:lstStyle/>
          <a:p>
            <a:pPr algn="l"/>
            <a:endParaRPr lang="en-US"/>
          </a:p>
        </p:txBody>
      </p:sp>
      <p:sp>
        <p:nvSpPr>
          <p:cNvPr id="3" name="TextBox 2">
            <a:extLst>
              <a:ext uri="{FF2B5EF4-FFF2-40B4-BE49-F238E27FC236}">
                <a16:creationId xmlns:a16="http://schemas.microsoft.com/office/drawing/2014/main" id="{C97AD0A6-BD43-4946-A73E-23753F1D7163}"/>
              </a:ext>
            </a:extLst>
          </p:cNvPr>
          <p:cNvSpPr txBox="1"/>
          <p:nvPr/>
        </p:nvSpPr>
        <p:spPr>
          <a:xfrm>
            <a:off x="677883" y="942469"/>
            <a:ext cx="10836233" cy="1323439"/>
          </a:xfrm>
          <a:prstGeom prst="rect">
            <a:avLst/>
          </a:prstGeom>
          <a:solidFill>
            <a:srgbClr val="0070C0"/>
          </a:solidFill>
          <a:ln>
            <a:solidFill>
              <a:srgbClr val="FF0000"/>
            </a:solidFill>
          </a:ln>
        </p:spPr>
        <p:txBody>
          <a:bodyPr wrap="square" rtlCol="0">
            <a:spAutoFit/>
          </a:bodyPr>
          <a:lstStyle/>
          <a:p>
            <a:r>
              <a:rPr lang="en-GB" sz="4000" b="1" dirty="0">
                <a:solidFill>
                  <a:srgbClr val="00B050"/>
                </a:solidFill>
                <a:latin typeface="NikoshBAN" pitchFamily="2" charset="0"/>
              </a:rPr>
              <a:t>কত গুলো দলে ভাগ হয়ে নির্দেশনা অনুযায়ী নীচের কাজগুলো কর।</a:t>
            </a:r>
          </a:p>
        </p:txBody>
      </p:sp>
      <p:sp>
        <p:nvSpPr>
          <p:cNvPr id="7" name="TextBox 6">
            <a:extLst>
              <a:ext uri="{FF2B5EF4-FFF2-40B4-BE49-F238E27FC236}">
                <a16:creationId xmlns:a16="http://schemas.microsoft.com/office/drawing/2014/main" id="{1026CE17-6D7A-E042-A521-4F18FB991803}"/>
              </a:ext>
            </a:extLst>
          </p:cNvPr>
          <p:cNvSpPr txBox="1"/>
          <p:nvPr/>
        </p:nvSpPr>
        <p:spPr>
          <a:xfrm>
            <a:off x="705095" y="2389017"/>
            <a:ext cx="10836233" cy="2295954"/>
          </a:xfrm>
          <a:prstGeom prst="rect">
            <a:avLst/>
          </a:prstGeom>
          <a:solidFill>
            <a:schemeClr val="accent6">
              <a:lumMod val="40000"/>
              <a:lumOff val="60000"/>
            </a:schemeClr>
          </a:solidFill>
          <a:ln>
            <a:solidFill>
              <a:schemeClr val="accent4"/>
            </a:solidFill>
          </a:ln>
        </p:spPr>
        <p:txBody>
          <a:bodyPr wrap="square" rtlCol="0">
            <a:spAutoFit/>
          </a:bodyPr>
          <a:lstStyle/>
          <a:p>
            <a:r>
              <a:rPr lang="en-GB" sz="3600" b="1" dirty="0">
                <a:solidFill>
                  <a:srgbClr val="00B0F0"/>
                </a:solidFill>
                <a:latin typeface="NikoshBAN" pitchFamily="2" charset="0"/>
              </a:rPr>
              <a:t>প্রতিদল একটি পলিথিন ব্যাগে বায়ু পূর্ণ করে তার মুখ সুতা দিয়ে বাধ।এরপর তার উপর হালকা করে চাপ দাও, উপরে ছুড়ে দাও,আঘাত কর এবং নাড়া চাড়া কর।এভাবে তোমার হাতে বা শরীরে কেমন অনুভব কর তা বর্ননা কর।</a:t>
            </a:r>
          </a:p>
        </p:txBody>
      </p:sp>
      <p:sp>
        <p:nvSpPr>
          <p:cNvPr id="9" name="TextBox 8">
            <a:extLst>
              <a:ext uri="{FF2B5EF4-FFF2-40B4-BE49-F238E27FC236}">
                <a16:creationId xmlns:a16="http://schemas.microsoft.com/office/drawing/2014/main" id="{9BCB876D-C0D4-ED4B-A1BB-F7582398EF4E}"/>
              </a:ext>
            </a:extLst>
          </p:cNvPr>
          <p:cNvSpPr txBox="1"/>
          <p:nvPr/>
        </p:nvSpPr>
        <p:spPr>
          <a:xfrm>
            <a:off x="705096" y="4808080"/>
            <a:ext cx="10836232" cy="1200329"/>
          </a:xfrm>
          <a:prstGeom prst="rect">
            <a:avLst/>
          </a:prstGeom>
          <a:solidFill>
            <a:srgbClr val="00B0F0"/>
          </a:solidFill>
        </p:spPr>
        <p:txBody>
          <a:bodyPr wrap="square" rtlCol="0">
            <a:spAutoFit/>
          </a:bodyPr>
          <a:lstStyle/>
          <a:p>
            <a:r>
              <a:rPr lang="en-GB" sz="3600" b="1" dirty="0">
                <a:solidFill>
                  <a:srgbClr val="FFFF00"/>
                </a:solidFill>
                <a:latin typeface="NikoshBAN" pitchFamily="2" charset="0"/>
              </a:rPr>
              <a:t>এবার বায়ু ভর্তি ব্যাগটি বালতির পানিতে ডুবিয়ে ব্যাগের মুখের সুতা খুলে দাও।তুমি যা দেখছ বর্ননা কর।</a:t>
            </a:r>
          </a:p>
        </p:txBody>
      </p:sp>
    </p:spTree>
    <p:extLst>
      <p:ext uri="{BB962C8B-B14F-4D97-AF65-F5344CB8AC3E}">
        <p14:creationId xmlns:p14="http://schemas.microsoft.com/office/powerpoint/2010/main" val="10541746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anim calcmode="lin" valueType="num">
                                      <p:cBhvr>
                                        <p:cTn id="1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9"/>
                                        </p:tgtEl>
                                        <p:attrNameLst>
                                          <p:attrName>ppt_y</p:attrName>
                                        </p:attrNameLst>
                                      </p:cBhvr>
                                      <p:tavLst>
                                        <p:tav tm="0">
                                          <p:val>
                                            <p:strVal val="#ppt_y"/>
                                          </p:val>
                                        </p:tav>
                                        <p:tav tm="100000">
                                          <p:val>
                                            <p:strVal val="#ppt_y"/>
                                          </p:val>
                                        </p:tav>
                                      </p:tavLst>
                                    </p:anim>
                                    <p:anim calcmode="lin" valueType="num">
                                      <p:cBhvr>
                                        <p:cTn id="2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941F08-3202-4147-9DE1-F41C72383E4E}"/>
              </a:ext>
            </a:extLst>
          </p:cNvPr>
          <p:cNvSpPr txBox="1"/>
          <p:nvPr/>
        </p:nvSpPr>
        <p:spPr>
          <a:xfrm>
            <a:off x="832510" y="807909"/>
            <a:ext cx="10972304" cy="1938992"/>
          </a:xfrm>
          <a:prstGeom prst="rect">
            <a:avLst/>
          </a:prstGeom>
          <a:noFill/>
        </p:spPr>
        <p:txBody>
          <a:bodyPr wrap="square" rtlCol="0">
            <a:spAutoFit/>
          </a:bodyPr>
          <a:lstStyle/>
          <a:p>
            <a:pPr algn="l"/>
            <a:r>
              <a:rPr lang="en-GB" sz="4000" b="1" dirty="0">
                <a:solidFill>
                  <a:srgbClr val="002060"/>
                </a:solidFill>
                <a:latin typeface="NikoshBAN" pitchFamily="2" charset="0"/>
              </a:rPr>
              <a:t>নীচের ছকের মত একটি করে ছক সবাই নিজের খাতায় এঁকে আলোচনা  শেষে প্রতিটি দল তা পূরণ করে শ্রেণিতে উপস্থাপন কর।</a:t>
            </a:r>
          </a:p>
        </p:txBody>
      </p:sp>
      <p:graphicFrame>
        <p:nvGraphicFramePr>
          <p:cNvPr id="4" name="Table 4">
            <a:extLst>
              <a:ext uri="{FF2B5EF4-FFF2-40B4-BE49-F238E27FC236}">
                <a16:creationId xmlns:a16="http://schemas.microsoft.com/office/drawing/2014/main" id="{AA270BAF-10FC-F548-BE07-05CBF0936570}"/>
              </a:ext>
            </a:extLst>
          </p:cNvPr>
          <p:cNvGraphicFramePr>
            <a:graphicFrameLocks noGrp="1"/>
          </p:cNvGraphicFramePr>
          <p:nvPr>
            <p:extLst>
              <p:ext uri="{D42A27DB-BD31-4B8C-83A1-F6EECF244321}">
                <p14:modId xmlns:p14="http://schemas.microsoft.com/office/powerpoint/2010/main" val="3774077475"/>
              </p:ext>
            </p:extLst>
          </p:nvPr>
        </p:nvGraphicFramePr>
        <p:xfrm>
          <a:off x="894361" y="2637008"/>
          <a:ext cx="10479974" cy="3592880"/>
        </p:xfrm>
        <a:graphic>
          <a:graphicData uri="http://schemas.openxmlformats.org/drawingml/2006/table">
            <a:tbl>
              <a:tblPr firstRow="1" firstCol="1">
                <a:tableStyleId>{5940675A-B579-460E-94D1-54222C63F5DA}</a:tableStyleId>
              </a:tblPr>
              <a:tblGrid>
                <a:gridCol w="5239987">
                  <a:extLst>
                    <a:ext uri="{9D8B030D-6E8A-4147-A177-3AD203B41FA5}">
                      <a16:colId xmlns:a16="http://schemas.microsoft.com/office/drawing/2014/main" val="1074539581"/>
                    </a:ext>
                  </a:extLst>
                </a:gridCol>
                <a:gridCol w="5239987">
                  <a:extLst>
                    <a:ext uri="{9D8B030D-6E8A-4147-A177-3AD203B41FA5}">
                      <a16:colId xmlns:a16="http://schemas.microsoft.com/office/drawing/2014/main" val="1396623851"/>
                    </a:ext>
                  </a:extLst>
                </a:gridCol>
              </a:tblGrid>
              <a:tr h="927760">
                <a:tc>
                  <a:txBody>
                    <a:bodyPr/>
                    <a:lstStyle/>
                    <a:p>
                      <a:pPr algn="ctr"/>
                      <a:r>
                        <a:rPr lang="en-GB" sz="3600" b="1" dirty="0">
                          <a:solidFill>
                            <a:srgbClr val="002060"/>
                          </a:solidFill>
                          <a:latin typeface="NikoshBAN" pitchFamily="2" charset="0"/>
                        </a:rPr>
                        <a:t>ক্রমিক নং</a:t>
                      </a:r>
                      <a:endParaRPr lang="en-US" sz="3600"/>
                    </a:p>
                  </a:txBody>
                  <a:tcPr/>
                </a:tc>
                <a:tc>
                  <a:txBody>
                    <a:bodyPr/>
                    <a:lstStyle/>
                    <a:p>
                      <a:r>
                        <a:rPr lang="en-GB" sz="3600" b="1" dirty="0">
                          <a:solidFill>
                            <a:srgbClr val="002060"/>
                          </a:solidFill>
                          <a:latin typeface="NikoshBAN" pitchFamily="2" charset="0"/>
                        </a:rPr>
                        <a:t>আমরা কখন কীভাবে চারপাশের বায়ুর উপস্থিতি বুঝতে পারব?</a:t>
                      </a:r>
                      <a:endParaRPr lang="en-US" sz="3600"/>
                    </a:p>
                  </a:txBody>
                  <a:tcPr/>
                </a:tc>
                <a:extLst>
                  <a:ext uri="{0D108BD9-81ED-4DB2-BD59-A6C34878D82A}">
                    <a16:rowId xmlns:a16="http://schemas.microsoft.com/office/drawing/2014/main" val="2961871802"/>
                  </a:ext>
                </a:extLst>
              </a:tr>
              <a:tr h="927760">
                <a:tc>
                  <a:txBody>
                    <a:bodyPr/>
                    <a:lstStyle/>
                    <a:p>
                      <a:r>
                        <a:rPr lang="en-GB" sz="3600" b="1" dirty="0">
                          <a:solidFill>
                            <a:srgbClr val="002060"/>
                          </a:solidFill>
                          <a:latin typeface="NikoshBAN" pitchFamily="2" charset="0"/>
                        </a:rPr>
                        <a:t>১।</a:t>
                      </a:r>
                      <a:endParaRPr lang="en-US" sz="3600"/>
                    </a:p>
                  </a:txBody>
                  <a:tcPr/>
                </a:tc>
                <a:tc>
                  <a:txBody>
                    <a:bodyPr/>
                    <a:lstStyle/>
                    <a:p>
                      <a:endParaRPr lang="en-US"/>
                    </a:p>
                  </a:txBody>
                  <a:tcPr/>
                </a:tc>
                <a:extLst>
                  <a:ext uri="{0D108BD9-81ED-4DB2-BD59-A6C34878D82A}">
                    <a16:rowId xmlns:a16="http://schemas.microsoft.com/office/drawing/2014/main" val="3049089552"/>
                  </a:ext>
                </a:extLst>
              </a:tr>
              <a:tr h="927760">
                <a:tc>
                  <a:txBody>
                    <a:bodyPr/>
                    <a:lstStyle/>
                    <a:p>
                      <a:r>
                        <a:rPr lang="en-GB" sz="3600" b="1" dirty="0">
                          <a:solidFill>
                            <a:srgbClr val="002060"/>
                          </a:solidFill>
                          <a:latin typeface="NikoshBAN" pitchFamily="2" charset="0"/>
                        </a:rPr>
                        <a:t>২।</a:t>
                      </a:r>
                      <a:endParaRPr lang="en-US" sz="3600"/>
                    </a:p>
                  </a:txBody>
                  <a:tcPr/>
                </a:tc>
                <a:tc>
                  <a:txBody>
                    <a:bodyPr/>
                    <a:lstStyle/>
                    <a:p>
                      <a:endParaRPr lang="en-US"/>
                    </a:p>
                  </a:txBody>
                  <a:tcPr/>
                </a:tc>
                <a:extLst>
                  <a:ext uri="{0D108BD9-81ED-4DB2-BD59-A6C34878D82A}">
                    <a16:rowId xmlns:a16="http://schemas.microsoft.com/office/drawing/2014/main" val="2513841731"/>
                  </a:ext>
                </a:extLst>
              </a:tr>
            </a:tbl>
          </a:graphicData>
        </a:graphic>
      </p:graphicFrame>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2D4AAF28-E3AC-AF42-81AF-7F9AF1513EED}"/>
                  </a:ext>
                </a:extLst>
              </p14:cNvPr>
              <p14:cNvContentPartPr/>
              <p14:nvPr/>
            </p14:nvContentPartPr>
            <p14:xfrm>
              <a:off x="2399764" y="3562513"/>
              <a:ext cx="12600" cy="360"/>
            </p14:xfrm>
          </p:contentPart>
        </mc:Choice>
        <mc:Fallback xmlns="">
          <p:pic>
            <p:nvPicPr>
              <p:cNvPr id="10" name="Ink 9">
                <a:extLst>
                  <a:ext uri="{FF2B5EF4-FFF2-40B4-BE49-F238E27FC236}">
                    <a16:creationId xmlns:a16="http://schemas.microsoft.com/office/drawing/2014/main" id="{2D4AAF28-E3AC-AF42-81AF-7F9AF1513EED}"/>
                  </a:ext>
                </a:extLst>
              </p:cNvPr>
              <p:cNvPicPr/>
              <p:nvPr/>
            </p:nvPicPr>
            <p:blipFill>
              <a:blip r:embed="rId3"/>
              <a:stretch>
                <a:fillRect/>
              </a:stretch>
            </p:blipFill>
            <p:spPr>
              <a:xfrm>
                <a:off x="2390764" y="3553513"/>
                <a:ext cx="30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5" name="Ink 14">
                <a:extLst>
                  <a:ext uri="{FF2B5EF4-FFF2-40B4-BE49-F238E27FC236}">
                    <a16:creationId xmlns:a16="http://schemas.microsoft.com/office/drawing/2014/main" id="{6E495FF3-B5FD-B540-9DB3-B4E107ECACAD}"/>
                  </a:ext>
                </a:extLst>
              </p14:cNvPr>
              <p14:cNvContentPartPr/>
              <p14:nvPr/>
            </p14:nvContentPartPr>
            <p14:xfrm>
              <a:off x="4440604" y="3784993"/>
              <a:ext cx="360" cy="360"/>
            </p14:xfrm>
          </p:contentPart>
        </mc:Choice>
        <mc:Fallback xmlns="">
          <p:pic>
            <p:nvPicPr>
              <p:cNvPr id="15" name="Ink 14">
                <a:extLst>
                  <a:ext uri="{FF2B5EF4-FFF2-40B4-BE49-F238E27FC236}">
                    <a16:creationId xmlns:a16="http://schemas.microsoft.com/office/drawing/2014/main" id="{6E495FF3-B5FD-B540-9DB3-B4E107ECACAD}"/>
                  </a:ext>
                </a:extLst>
              </p:cNvPr>
              <p:cNvPicPr/>
              <p:nvPr/>
            </p:nvPicPr>
            <p:blipFill>
              <a:blip r:embed="rId5"/>
              <a:stretch>
                <a:fillRect/>
              </a:stretch>
            </p:blipFill>
            <p:spPr>
              <a:xfrm>
                <a:off x="4431964" y="377635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Ink 15">
                <a:extLst>
                  <a:ext uri="{FF2B5EF4-FFF2-40B4-BE49-F238E27FC236}">
                    <a16:creationId xmlns:a16="http://schemas.microsoft.com/office/drawing/2014/main" id="{670DC7F7-8E80-3446-8B8A-0595898A80C2}"/>
                  </a:ext>
                </a:extLst>
              </p14:cNvPr>
              <p14:cNvContentPartPr/>
              <p14:nvPr/>
            </p14:nvContentPartPr>
            <p14:xfrm>
              <a:off x="6122884" y="4292336"/>
              <a:ext cx="360" cy="360"/>
            </p14:xfrm>
          </p:contentPart>
        </mc:Choice>
        <mc:Fallback xmlns="">
          <p:pic>
            <p:nvPicPr>
              <p:cNvPr id="16" name="Ink 15">
                <a:extLst>
                  <a:ext uri="{FF2B5EF4-FFF2-40B4-BE49-F238E27FC236}">
                    <a16:creationId xmlns:a16="http://schemas.microsoft.com/office/drawing/2014/main" id="{670DC7F7-8E80-3446-8B8A-0595898A80C2}"/>
                  </a:ext>
                </a:extLst>
              </p:cNvPr>
              <p:cNvPicPr/>
              <p:nvPr/>
            </p:nvPicPr>
            <p:blipFill>
              <a:blip r:embed="rId5"/>
              <a:stretch>
                <a:fillRect/>
              </a:stretch>
            </p:blipFill>
            <p:spPr>
              <a:xfrm>
                <a:off x="6114244" y="428333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6590914A-9BC5-BF4D-9B75-9AFDC8A7B140}"/>
                  </a:ext>
                </a:extLst>
              </p14:cNvPr>
              <p14:cNvContentPartPr/>
              <p14:nvPr/>
            </p14:nvContentPartPr>
            <p14:xfrm>
              <a:off x="6494044" y="5071633"/>
              <a:ext cx="360" cy="360"/>
            </p14:xfrm>
          </p:contentPart>
        </mc:Choice>
        <mc:Fallback xmlns="">
          <p:pic>
            <p:nvPicPr>
              <p:cNvPr id="17" name="Ink 16">
                <a:extLst>
                  <a:ext uri="{FF2B5EF4-FFF2-40B4-BE49-F238E27FC236}">
                    <a16:creationId xmlns:a16="http://schemas.microsoft.com/office/drawing/2014/main" id="{6590914A-9BC5-BF4D-9B75-9AFDC8A7B140}"/>
                  </a:ext>
                </a:extLst>
              </p:cNvPr>
              <p:cNvPicPr/>
              <p:nvPr/>
            </p:nvPicPr>
            <p:blipFill>
              <a:blip r:embed="rId5"/>
              <a:stretch>
                <a:fillRect/>
              </a:stretch>
            </p:blipFill>
            <p:spPr>
              <a:xfrm>
                <a:off x="6485404" y="506263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7EF81DFD-91A7-4049-8CB5-99990BF5229A}"/>
                  </a:ext>
                </a:extLst>
              </p14:cNvPr>
              <p14:cNvContentPartPr/>
              <p14:nvPr/>
            </p14:nvContentPartPr>
            <p14:xfrm>
              <a:off x="6927124" y="4984873"/>
              <a:ext cx="360" cy="360"/>
            </p14:xfrm>
          </p:contentPart>
        </mc:Choice>
        <mc:Fallback xmlns="">
          <p:pic>
            <p:nvPicPr>
              <p:cNvPr id="18" name="Ink 17">
                <a:extLst>
                  <a:ext uri="{FF2B5EF4-FFF2-40B4-BE49-F238E27FC236}">
                    <a16:creationId xmlns:a16="http://schemas.microsoft.com/office/drawing/2014/main" id="{7EF81DFD-91A7-4049-8CB5-99990BF5229A}"/>
                  </a:ext>
                </a:extLst>
              </p:cNvPr>
              <p:cNvPicPr/>
              <p:nvPr/>
            </p:nvPicPr>
            <p:blipFill>
              <a:blip r:embed="rId5"/>
              <a:stretch>
                <a:fillRect/>
              </a:stretch>
            </p:blipFill>
            <p:spPr>
              <a:xfrm>
                <a:off x="6918124" y="497623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6FD02C85-4408-8E4E-ACEA-A840991AB20E}"/>
                  </a:ext>
                </a:extLst>
              </p14:cNvPr>
              <p14:cNvContentPartPr/>
              <p14:nvPr/>
            </p14:nvContentPartPr>
            <p14:xfrm>
              <a:off x="7211524" y="2424193"/>
              <a:ext cx="360" cy="360"/>
            </p14:xfrm>
          </p:contentPart>
        </mc:Choice>
        <mc:Fallback xmlns="">
          <p:pic>
            <p:nvPicPr>
              <p:cNvPr id="19" name="Ink 18">
                <a:extLst>
                  <a:ext uri="{FF2B5EF4-FFF2-40B4-BE49-F238E27FC236}">
                    <a16:creationId xmlns:a16="http://schemas.microsoft.com/office/drawing/2014/main" id="{6FD02C85-4408-8E4E-ACEA-A840991AB20E}"/>
                  </a:ext>
                </a:extLst>
              </p:cNvPr>
              <p:cNvPicPr/>
              <p:nvPr/>
            </p:nvPicPr>
            <p:blipFill>
              <a:blip r:embed="rId5"/>
              <a:stretch>
                <a:fillRect/>
              </a:stretch>
            </p:blipFill>
            <p:spPr>
              <a:xfrm>
                <a:off x="7202884" y="241555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Ink 19">
                <a:extLst>
                  <a:ext uri="{FF2B5EF4-FFF2-40B4-BE49-F238E27FC236}">
                    <a16:creationId xmlns:a16="http://schemas.microsoft.com/office/drawing/2014/main" id="{5AD3D150-0A65-A945-8595-CF91E236A5B5}"/>
                  </a:ext>
                </a:extLst>
              </p14:cNvPr>
              <p14:cNvContentPartPr/>
              <p14:nvPr/>
            </p14:nvContentPartPr>
            <p14:xfrm>
              <a:off x="7607524" y="2114953"/>
              <a:ext cx="360" cy="360"/>
            </p14:xfrm>
          </p:contentPart>
        </mc:Choice>
        <mc:Fallback xmlns="">
          <p:pic>
            <p:nvPicPr>
              <p:cNvPr id="20" name="Ink 19">
                <a:extLst>
                  <a:ext uri="{FF2B5EF4-FFF2-40B4-BE49-F238E27FC236}">
                    <a16:creationId xmlns:a16="http://schemas.microsoft.com/office/drawing/2014/main" id="{5AD3D150-0A65-A945-8595-CF91E236A5B5}"/>
                  </a:ext>
                </a:extLst>
              </p:cNvPr>
              <p:cNvPicPr/>
              <p:nvPr/>
            </p:nvPicPr>
            <p:blipFill>
              <a:blip r:embed="rId5"/>
              <a:stretch>
                <a:fillRect/>
              </a:stretch>
            </p:blipFill>
            <p:spPr>
              <a:xfrm>
                <a:off x="7598524" y="2106313"/>
                <a:ext cx="18000" cy="18000"/>
              </a:xfrm>
              <a:prstGeom prst="rect">
                <a:avLst/>
              </a:prstGeom>
            </p:spPr>
          </p:pic>
        </mc:Fallback>
      </mc:AlternateContent>
    </p:spTree>
    <p:extLst>
      <p:ext uri="{BB962C8B-B14F-4D97-AF65-F5344CB8AC3E}">
        <p14:creationId xmlns:p14="http://schemas.microsoft.com/office/powerpoint/2010/main" val="191106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583</Words>
  <Application>Microsoft Office PowerPoint</Application>
  <PresentationFormat>Widescreen</PresentationFormat>
  <Paragraphs>137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Nur Uddin</dc:creator>
  <cp:lastModifiedBy>MD.SHAKHAWAT HOSSAIN</cp:lastModifiedBy>
  <cp:revision>108</cp:revision>
  <dcterms:created xsi:type="dcterms:W3CDTF">2020-05-04T11:26:11Z</dcterms:created>
  <dcterms:modified xsi:type="dcterms:W3CDTF">2021-07-04T04:36:45Z</dcterms:modified>
</cp:coreProperties>
</file>