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6" r:id="rId5"/>
    <p:sldId id="256" r:id="rId6"/>
    <p:sldId id="267" r:id="rId7"/>
    <p:sldId id="257" r:id="rId8"/>
    <p:sldId id="263" r:id="rId9"/>
    <p:sldId id="264" r:id="rId10"/>
    <p:sldId id="265" r:id="rId11"/>
    <p:sldId id="262" r:id="rId12"/>
    <p:sldId id="26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57350"/>
            <a:ext cx="8127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8000">
                <a:solidFill>
                  <a:srgbClr val="00B050"/>
                </a:solidFill>
              </a:rPr>
              <a:t>শু</a:t>
            </a:r>
            <a:r>
              <a:rPr lang="as-IN" sz="8000">
                <a:solidFill>
                  <a:srgbClr val="FF0000"/>
                </a:solidFill>
              </a:rPr>
              <a:t>ভা</a:t>
            </a:r>
            <a:r>
              <a:rPr lang="as-IN" sz="8000"/>
              <a:t>গ</a:t>
            </a:r>
            <a:r>
              <a:rPr lang="as-IN" sz="8000">
                <a:solidFill>
                  <a:srgbClr val="FF0000"/>
                </a:solidFill>
              </a:rPr>
              <a:t>ম</a:t>
            </a:r>
            <a:r>
              <a:rPr lang="as-IN" sz="8000">
                <a:solidFill>
                  <a:srgbClr val="00B050"/>
                </a:solidFill>
              </a:rPr>
              <a:t>ন</a:t>
            </a:r>
            <a:endParaRPr lang="en-US" sz="8000" dirty="0">
              <a:solidFill>
                <a:srgbClr val="00B050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9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327253"/>
            <a:ext cx="5072222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2000">
                <a:latin typeface="NikoshBAN" pitchFamily="2" charset="0"/>
                <a:cs typeface="NikoshBAN" pitchFamily="2" charset="0"/>
              </a:rPr>
              <a:t>২) বহুমাত্রিক অ্যারে (</a:t>
            </a:r>
            <a:r>
              <a:rPr lang="en-US" sz="2000">
                <a:latin typeface="NikoshBAN" pitchFamily="2" charset="0"/>
                <a:cs typeface="NikoshBAN" pitchFamily="2" charset="0"/>
              </a:rPr>
              <a:t>Multi Dimensional Array)</a:t>
            </a:r>
          </a:p>
        </p:txBody>
      </p:sp>
      <p:sp>
        <p:nvSpPr>
          <p:cNvPr id="3" name="Rectangle 2"/>
          <p:cNvSpPr/>
          <p:nvPr/>
        </p:nvSpPr>
        <p:spPr>
          <a:xfrm>
            <a:off x="974011" y="1509920"/>
            <a:ext cx="6934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SG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ত্রিমাত্রিক </a:t>
            </a:r>
            <a:r>
              <a:rPr lang="as-IN">
                <a:latin typeface="NikoshBAN" pitchFamily="2" charset="0"/>
                <a:cs typeface="NikoshBAN" pitchFamily="2" charset="0"/>
              </a:rPr>
              <a:t>অ্যারে:</a:t>
            </a:r>
            <a:r>
              <a:rPr lang="en-SG">
                <a:latin typeface="NikoshBAN" pitchFamily="2" charset="0"/>
                <a:cs typeface="NikoshBAN" pitchFamily="2" charset="0"/>
              </a:rPr>
              <a:t> </a:t>
            </a:r>
            <a:r>
              <a:rPr lang="as-IN">
                <a:latin typeface="NikoshBAN" pitchFamily="2" charset="0"/>
                <a:cs typeface="NikoshBAN" pitchFamily="2" charset="0"/>
              </a:rPr>
              <a:t>মূলত ত্রিমাত্রিক অ্যারে হলো অ্যারের অ্যারে।</a:t>
            </a:r>
            <a:r>
              <a:rPr lang="en-SG">
                <a:latin typeface="NikoshBAN" pitchFamily="2" charset="0"/>
                <a:cs typeface="NikoshBAN" pitchFamily="2" charset="0"/>
              </a:rPr>
              <a:t> </a:t>
            </a:r>
            <a:r>
              <a:rPr lang="as-IN"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en-US">
                <a:latin typeface="NikoshBAN" pitchFamily="2" charset="0"/>
                <a:cs typeface="NikoshBAN" pitchFamily="2" charset="0"/>
              </a:rPr>
              <a:t>int Roll 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[</a:t>
            </a:r>
            <a:r>
              <a:rPr lang="en-US" smtClean="0">
                <a:cs typeface="NikoshBAN" pitchFamily="2" charset="0"/>
              </a:rPr>
              <a:t>5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][</a:t>
            </a:r>
            <a:r>
              <a:rPr lang="en-US" smtClean="0">
                <a:cs typeface="NikoshBAN" pitchFamily="2" charset="0"/>
              </a:rPr>
              <a:t>8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][</a:t>
            </a:r>
            <a:r>
              <a:rPr lang="en-US">
                <a:cs typeface="NikoshBAN" pitchFamily="2" charset="0"/>
              </a:rPr>
              <a:t>2</a:t>
            </a:r>
            <a:r>
              <a:rPr lang="en-US">
                <a:latin typeface="NikoshBAN" pitchFamily="2" charset="0"/>
                <a:cs typeface="NikoshBAN" pitchFamily="2" charset="0"/>
              </a:rPr>
              <a:t>];</a:t>
            </a:r>
          </a:p>
        </p:txBody>
      </p:sp>
      <p:sp>
        <p:nvSpPr>
          <p:cNvPr id="6" name="Rectangle 5"/>
          <p:cNvSpPr/>
          <p:nvPr/>
        </p:nvSpPr>
        <p:spPr>
          <a:xfrm>
            <a:off x="962558" y="2431018"/>
            <a:ext cx="86594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>
                <a:latin typeface="NikoshBAN" pitchFamily="2" charset="0"/>
                <a:cs typeface="NikoshBAN" pitchFamily="2" charset="0"/>
              </a:rPr>
              <a:t> </a:t>
            </a:r>
            <a:r>
              <a:rPr lang="as-IN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: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10397" y="4031218"/>
            <a:ext cx="121860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SG" smtClean="0">
                <a:latin typeface="NikoshBAN" pitchFamily="2" charset="0"/>
                <a:cs typeface="NikoshBAN" pitchFamily="2" charset="0"/>
              </a:rPr>
              <a:t>কলাম অনুযায়ী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34481" y="3738365"/>
            <a:ext cx="100540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SG" smtClean="0">
                <a:latin typeface="NikoshBAN" pitchFamily="2" charset="0"/>
                <a:cs typeface="NikoshBAN" pitchFamily="2" charset="0"/>
              </a:rPr>
              <a:t>রো অনুযায়ী</a:t>
            </a:r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220328"/>
              </p:ext>
            </p:extLst>
          </p:nvPr>
        </p:nvGraphicFramePr>
        <p:xfrm>
          <a:off x="2057400" y="2431018"/>
          <a:ext cx="1447800" cy="1523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/>
                <a:gridCol w="482600"/>
                <a:gridCol w="482600"/>
              </a:tblGrid>
              <a:tr h="411052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10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11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15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17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204686"/>
              </p:ext>
            </p:extLst>
          </p:nvPr>
        </p:nvGraphicFramePr>
        <p:xfrm>
          <a:off x="3793192" y="2430563"/>
          <a:ext cx="43434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0">
                <a:tc>
                  <a:txBody>
                    <a:bodyPr/>
                    <a:lstStyle/>
                    <a:p>
                      <a:r>
                        <a:rPr lang="en-SG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21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10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15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17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3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4023" y="666750"/>
            <a:ext cx="3938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বাড়ির কাজ</a:t>
            </a:r>
            <a:endParaRPr lang="en-US" sz="5400" b="1" cap="all" spc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8531" y="3833152"/>
            <a:ext cx="424988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s-IN">
                <a:latin typeface="NikoshBAN" pitchFamily="2" charset="0"/>
                <a:cs typeface="NikoshBAN" pitchFamily="2" charset="0"/>
              </a:rPr>
              <a:t>প্রশ্নঃ অ্যারে (</a:t>
            </a:r>
            <a:r>
              <a:rPr lang="en-US">
                <a:latin typeface="NikoshBAN" pitchFamily="2" charset="0"/>
                <a:cs typeface="NikoshBAN" pitchFamily="2" charset="0"/>
              </a:rPr>
              <a:t>Array) </a:t>
            </a:r>
            <a:r>
              <a:rPr lang="en-SG" smtClean="0">
                <a:latin typeface="NikoshBAN" pitchFamily="2" charset="0"/>
                <a:cs typeface="NikoshBAN" pitchFamily="2" charset="0"/>
              </a:rPr>
              <a:t>এর সুবিধা ও অসুবিধা ব্যাখ্যা কর।</a:t>
            </a:r>
            <a:endParaRPr lang="as-IN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72" y="1885950"/>
            <a:ext cx="34290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5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200150"/>
            <a:ext cx="56412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শেষ পর্যন্ত দেখার</a:t>
            </a:r>
          </a:p>
          <a:p>
            <a:pPr algn="ctr"/>
            <a:r>
              <a:rPr lang="en-US" sz="5400" b="1" cap="all" spc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জন্য ধন্যবাদ</a:t>
            </a:r>
            <a:endParaRPr lang="en-US" sz="5400" b="1" cap="all" spc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4220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5896" y="285750"/>
            <a:ext cx="1269899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IN" sz="320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/>
          </a:p>
        </p:txBody>
      </p:sp>
      <p:sp>
        <p:nvSpPr>
          <p:cNvPr id="3" name="Rectangle 2"/>
          <p:cNvSpPr/>
          <p:nvPr/>
        </p:nvSpPr>
        <p:spPr>
          <a:xfrm>
            <a:off x="2524845" y="1200150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SG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কৃষ্ণ চন্দ্র ভৌমিক</a:t>
            </a:r>
            <a:endParaRPr lang="bn-IN" sz="24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 শিক্ষক</a:t>
            </a:r>
            <a:endParaRPr lang="bn-IN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মুদাফরগঞ্জ আলী নওয়াব উচ্চ বিদ্যালয় ও কলেজ</a:t>
            </a:r>
            <a:endParaRPr lang="bn-IN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লাকসাম, কুমিল্লা।</a:t>
            </a:r>
            <a:endParaRPr lang="bn-IN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01716515941</a:t>
            </a:r>
            <a:endParaRPr lang="en-SG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SG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cumilla3500@gmail.com</a:t>
            </a:r>
            <a:r>
              <a:rPr lang="en-US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105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3181350"/>
            <a:ext cx="327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b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SG" sz="2400" b="1" smtClean="0">
                <a:latin typeface="NikoshBAN" pitchFamily="2" charset="0"/>
                <a:cs typeface="NikoshBAN" pitchFamily="2" charset="0"/>
              </a:rPr>
              <a:t>-একাদশ (বিএম) শাখা </a:t>
            </a:r>
            <a:endParaRPr lang="bn-IN" sz="2400" b="1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SG" sz="2400" b="1" smtClean="0">
                <a:latin typeface="NikoshBAN" pitchFamily="2" charset="0"/>
                <a:cs typeface="NikoshBAN" pitchFamily="2" charset="0"/>
              </a:rPr>
              <a:t> কম্পিউটার প্রোগ্রামিং</a:t>
            </a:r>
            <a:endParaRPr lang="bn-IN" sz="2400" b="1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609001"/>
            <a:ext cx="3432191" cy="453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33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2606" y="2201641"/>
            <a:ext cx="25146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s-IN" sz="24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>
                <a:latin typeface="NikoshBAN" pitchFamily="2" charset="0"/>
                <a:cs typeface="NikoshBAN" pitchFamily="2" charset="0"/>
              </a:rPr>
              <a:t>অ্যারে (</a:t>
            </a:r>
            <a:r>
              <a:rPr lang="en-US" sz="2400">
                <a:latin typeface="NikoshBAN" pitchFamily="2" charset="0"/>
                <a:cs typeface="NikoshBAN" pitchFamily="2" charset="0"/>
              </a:rPr>
              <a:t>Array</a:t>
            </a:r>
            <a:r>
              <a:rPr lang="en-US" sz="2400" smtClean="0">
                <a:latin typeface="NikoshBAN" pitchFamily="2" charset="0"/>
                <a:cs typeface="NikoshBAN" pitchFamily="2" charset="0"/>
              </a:rPr>
              <a:t>)</a:t>
            </a:r>
            <a:endParaRPr lang="as-IN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768928"/>
            <a:ext cx="1864613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SG" sz="2800" smtClean="0">
                <a:latin typeface="SutonnyOMJ" pitchFamily="2" charset="0"/>
                <a:cs typeface="SutonnyOMJ" pitchFamily="2" charset="0"/>
              </a:rPr>
              <a:t>আজকের </a:t>
            </a:r>
            <a:r>
              <a:rPr lang="en-SG" sz="2800">
                <a:latin typeface="SutonnyOMJ" pitchFamily="2" charset="0"/>
                <a:cs typeface="SutonnyOMJ" pitchFamily="2" charset="0"/>
              </a:rPr>
              <a:t>পাঠ: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2613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677666"/>
            <a:ext cx="6553200" cy="830997"/>
          </a:xfrm>
          <a:prstGeom prst="rect">
            <a:avLst/>
          </a:prstGeom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SG" sz="2400" smtClean="0">
                <a:latin typeface="NikoshBAN" pitchFamily="2" charset="0"/>
                <a:cs typeface="NikoshBAN" pitchFamily="2" charset="0"/>
              </a:rPr>
              <a:t>01। </a:t>
            </a:r>
            <a:r>
              <a:rPr lang="as-IN" sz="2400" smtClean="0">
                <a:latin typeface="NikoshBAN" pitchFamily="2" charset="0"/>
                <a:cs typeface="NikoshBAN" pitchFamily="2" charset="0"/>
              </a:rPr>
              <a:t>অ্যারে </a:t>
            </a:r>
            <a:r>
              <a:rPr lang="as-IN" sz="240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>
                <a:latin typeface="NikoshBAN" pitchFamily="2" charset="0"/>
                <a:cs typeface="NikoshBAN" pitchFamily="2" charset="0"/>
              </a:rPr>
              <a:t>Array) </a:t>
            </a:r>
            <a:r>
              <a:rPr lang="as-IN" sz="2400">
                <a:latin typeface="NikoshBAN" pitchFamily="2" charset="0"/>
                <a:cs typeface="NikoshBAN" pitchFamily="2" charset="0"/>
              </a:rPr>
              <a:t>কাকে </a:t>
            </a:r>
            <a:r>
              <a:rPr lang="as-IN" sz="2400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 তা বলতে পারবে।</a:t>
            </a:r>
            <a:r>
              <a:rPr lang="as-IN" sz="2400" smtClean="0">
                <a:latin typeface="NikoshBAN" pitchFamily="2" charset="0"/>
                <a:cs typeface="NikoshBAN" pitchFamily="2" charset="0"/>
              </a:rPr>
              <a:t> </a:t>
            </a:r>
            <a:endParaRPr lang="en-SG" sz="2400" smtClean="0">
              <a:latin typeface="NikoshBAN" pitchFamily="2" charset="0"/>
              <a:cs typeface="NikoshBAN" pitchFamily="2" charset="0"/>
            </a:endParaRPr>
          </a:p>
          <a:p>
            <a:r>
              <a:rPr lang="en-SG" sz="2400" smtClean="0">
                <a:latin typeface="NikoshBAN" pitchFamily="2" charset="0"/>
                <a:ea typeface="Arimo" pitchFamily="34" charset="0"/>
                <a:cs typeface="NikoshBAN" pitchFamily="2" charset="0"/>
              </a:rPr>
              <a:t>02</a:t>
            </a:r>
            <a:r>
              <a:rPr lang="en-SG" sz="2400" smtClean="0">
                <a:latin typeface="NikoshBAN" pitchFamily="2" charset="0"/>
                <a:ea typeface="Arimo" pitchFamily="34" charset="0"/>
                <a:cs typeface="NikoshBAN" pitchFamily="2" charset="0"/>
              </a:rPr>
              <a:t>। 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অ্যারে কত</a:t>
            </a:r>
            <a:r>
              <a:rPr lang="as-IN" sz="24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>
                <a:latin typeface="NikoshBAN" pitchFamily="2" charset="0"/>
                <a:cs typeface="NikoshBAN" pitchFamily="2" charset="0"/>
              </a:rPr>
              <a:t>প্রকার ও কি কি উদাহরণ সহ </a:t>
            </a:r>
            <a:r>
              <a:rPr lang="as-IN" sz="2400">
                <a:latin typeface="NikoshBAN" pitchFamily="2" charset="0"/>
                <a:cs typeface="NikoshBAN" pitchFamily="2" charset="0"/>
              </a:rPr>
              <a:t>বর্ণনা 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r>
              <a:rPr lang="as-IN" sz="2400" smtClean="0">
                <a:latin typeface="NikoshBAN" pitchFamily="2" charset="0"/>
                <a:cs typeface="NikoshBAN" pitchFamily="2" charset="0"/>
              </a:rPr>
              <a:t> </a:t>
            </a:r>
            <a:endParaRPr lang="en-SG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8657" y="768928"/>
            <a:ext cx="1162499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SG" sz="2800" smtClean="0">
                <a:latin typeface="SutonnyOMJ" pitchFamily="2" charset="0"/>
                <a:cs typeface="SutonnyOMJ" pitchFamily="2" charset="0"/>
              </a:rPr>
              <a:t>শিখনফল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762000" y="1581150"/>
            <a:ext cx="8124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SG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Arimo" pitchFamily="34" charset="0"/>
                <a:cs typeface="NikoshBAN" pitchFamily="2" charset="0"/>
              </a:rPr>
              <a:t>এই পাঠ শেষে শিক্ষার্থীরা যা </a:t>
            </a:r>
            <a:r>
              <a:rPr lang="en-SG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Arimo" pitchFamily="34" charset="0"/>
                <a:cs typeface="NikoshBAN" pitchFamily="2" charset="0"/>
              </a:rPr>
              <a:t>শিখবে---</a:t>
            </a:r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881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77243" y="329425"/>
            <a:ext cx="3102131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2000">
                <a:latin typeface="NikoshBAN" pitchFamily="2" charset="0"/>
                <a:cs typeface="NikoshBAN" pitchFamily="2" charset="0"/>
              </a:rPr>
              <a:t>প্রশ্নঃ অ্যারে (</a:t>
            </a:r>
            <a:r>
              <a:rPr lang="en-US" sz="2000">
                <a:latin typeface="NikoshBAN" pitchFamily="2" charset="0"/>
                <a:cs typeface="NikoshBAN" pitchFamily="2" charset="0"/>
              </a:rPr>
              <a:t>Array) </a:t>
            </a:r>
            <a:r>
              <a:rPr lang="as-IN" sz="2000">
                <a:latin typeface="NikoshBAN" pitchFamily="2" charset="0"/>
                <a:cs typeface="NikoshBAN" pitchFamily="2" charset="0"/>
              </a:rPr>
              <a:t>কাকে বলে? 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123950"/>
            <a:ext cx="7980218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as-IN" smtClean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as-IN">
                <a:latin typeface="NikoshBAN" pitchFamily="2" charset="0"/>
                <a:cs typeface="NikoshBAN" pitchFamily="2" charset="0"/>
              </a:rPr>
              <a:t>সাধারণ ভেরিয়েবলের নামের আওতায় মেমরিতে পরপর সংরক্ষিত একই টাইপের কতগুলো ডেটার সমষ্টিকে অ্যারে বলা হয়। </a:t>
            </a:r>
            <a:endParaRPr lang="en-SG" smtClean="0">
              <a:latin typeface="NikoshBAN" pitchFamily="2" charset="0"/>
              <a:cs typeface="NikoshBAN" pitchFamily="2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as-IN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as-IN">
                <a:latin typeface="NikoshBAN" pitchFamily="2" charset="0"/>
                <a:cs typeface="NikoshBAN" pitchFamily="2" charset="0"/>
              </a:rPr>
              <a:t>, 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অ্যারে </a:t>
            </a:r>
            <a:r>
              <a:rPr lang="as-IN">
                <a:latin typeface="NikoshBAN" pitchFamily="2" charset="0"/>
                <a:cs typeface="NikoshBAN" pitchFamily="2" charset="0"/>
              </a:rPr>
              <a:t>হল একই টাইপের কতগুলো ভেরিয়েবলের সেট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SG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অ্যারে </a:t>
            </a:r>
            <a:r>
              <a:rPr lang="as-IN">
                <a:latin typeface="NikoshBAN" pitchFamily="2" charset="0"/>
                <a:cs typeface="NikoshBAN" pitchFamily="2" charset="0"/>
              </a:rPr>
              <a:t>ভেরিয়েবল একই নামে, একই টাইপের </a:t>
            </a:r>
            <a:r>
              <a:rPr lang="en-SG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একাধিক </a:t>
            </a:r>
            <a:r>
              <a:rPr lang="as-IN">
                <a:latin typeface="NikoshBAN" pitchFamily="2" charset="0"/>
                <a:cs typeface="NikoshBAN" pitchFamily="2" charset="0"/>
              </a:rPr>
              <a:t>ডেটা সংরক্ষণ করতে পারে। </a:t>
            </a:r>
            <a:endParaRPr lang="en-SG" smtClean="0">
              <a:latin typeface="NikoshBAN" pitchFamily="2" charset="0"/>
              <a:cs typeface="NikoshBAN" pitchFamily="2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as-IN" smtClean="0">
                <a:latin typeface="NikoshBAN" pitchFamily="2" charset="0"/>
                <a:cs typeface="NikoshBAN" pitchFamily="2" charset="0"/>
              </a:rPr>
              <a:t>সাধারণ ভেরিয়েবল ঘোষণার মত ব্যবহারের পূর্বে ডেটা টাইপসহ এ্যারে ভেরিয়েবল ঘোষণা করতে হয়। </a:t>
            </a:r>
            <a:endParaRPr lang="en-SG" smtClean="0">
              <a:latin typeface="NikoshBAN" pitchFamily="2" charset="0"/>
              <a:cs typeface="NikoshBAN" pitchFamily="2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as-IN" smtClean="0">
                <a:latin typeface="NikoshBAN" pitchFamily="2" charset="0"/>
                <a:cs typeface="NikoshBAN" pitchFamily="2" charset="0"/>
              </a:rPr>
              <a:t>অ্যারে ঘোষণার ফরম্যাট হলঃ </a:t>
            </a:r>
            <a:r>
              <a:rPr lang="en-SG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DataType ArrayName [ArraySize];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3825"/>
              </p:ext>
            </p:extLst>
          </p:nvPr>
        </p:nvGraphicFramePr>
        <p:xfrm>
          <a:off x="3287634" y="3181350"/>
          <a:ext cx="51197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975"/>
              </a:tblGrid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15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11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21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2902"/>
              </p:ext>
            </p:extLst>
          </p:nvPr>
        </p:nvGraphicFramePr>
        <p:xfrm>
          <a:off x="4495800" y="3180711"/>
          <a:ext cx="152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15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08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10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15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3714750"/>
            <a:ext cx="86594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>
                <a:latin typeface="NikoshBAN" pitchFamily="2" charset="0"/>
                <a:cs typeface="NikoshBAN" pitchFamily="2" charset="0"/>
              </a:rPr>
              <a:t> </a:t>
            </a:r>
            <a:r>
              <a:rPr lang="as-IN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88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86101" y="39832"/>
            <a:ext cx="30476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6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as-IN" sz="66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2380" y="3858970"/>
            <a:ext cx="5440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SG" sz="3600" smtClean="0">
                <a:latin typeface="NikoshBAN" pitchFamily="2" charset="0"/>
                <a:cs typeface="NikoshBAN" pitchFamily="2" charset="0"/>
              </a:rPr>
              <a:t> অ্যারে </a:t>
            </a:r>
            <a:r>
              <a:rPr lang="en-SG" sz="3600">
                <a:latin typeface="NikoshBAN" pitchFamily="2" charset="0"/>
                <a:cs typeface="NikoshBAN" pitchFamily="2" charset="0"/>
              </a:rPr>
              <a:t>কাকে বলে? উদাহরণ দাও।</a:t>
            </a:r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366" y="895350"/>
            <a:ext cx="3467099" cy="293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55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96567" y="439882"/>
            <a:ext cx="5564344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2000">
                <a:latin typeface="NikoshBAN" pitchFamily="2" charset="0"/>
                <a:cs typeface="NikoshBAN" pitchFamily="2" charset="0"/>
              </a:rPr>
              <a:t>প্রশ্নঃ অ্যারে (</a:t>
            </a:r>
            <a:r>
              <a:rPr lang="en-US" sz="2000">
                <a:latin typeface="NikoshBAN" pitchFamily="2" charset="0"/>
                <a:cs typeface="NikoshBAN" pitchFamily="2" charset="0"/>
              </a:rPr>
              <a:t>Array) </a:t>
            </a:r>
            <a:r>
              <a:rPr lang="as-IN" sz="2000" smtClean="0">
                <a:latin typeface="NikoshBAN" pitchFamily="2" charset="0"/>
                <a:cs typeface="NikoshBAN" pitchFamily="2" charset="0"/>
              </a:rPr>
              <a:t>কত </a:t>
            </a:r>
            <a:r>
              <a:rPr lang="as-IN" sz="2000">
                <a:latin typeface="NikoshBAN" pitchFamily="2" charset="0"/>
                <a:cs typeface="NikoshBAN" pitchFamily="2" charset="0"/>
              </a:rPr>
              <a:t>প্রকার ও কি কি উদাহরণ সহ বর্ণনা দাও।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276350"/>
            <a:ext cx="145905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>
                <a:latin typeface="NikoshBAN" pitchFamily="2" charset="0"/>
                <a:cs typeface="NikoshBAN" pitchFamily="2" charset="0"/>
              </a:rPr>
              <a:t>অ্যারে দুই প্রকার।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809750"/>
            <a:ext cx="45288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s-IN">
                <a:latin typeface="NikoshBAN" pitchFamily="2" charset="0"/>
                <a:cs typeface="NikoshBAN" pitchFamily="2" charset="0"/>
              </a:rPr>
              <a:t>১) একমাত্রিক অ্যারে (</a:t>
            </a:r>
            <a:r>
              <a:rPr lang="en-US">
                <a:latin typeface="NikoshBAN" pitchFamily="2" charset="0"/>
                <a:cs typeface="NikoshBAN" pitchFamily="2" charset="0"/>
              </a:rPr>
              <a:t>One Dimensional Array)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2354818"/>
            <a:ext cx="48006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>
                <a:latin typeface="NikoshBAN" pitchFamily="2" charset="0"/>
                <a:cs typeface="NikoshBAN" pitchFamily="2" charset="0"/>
              </a:rPr>
              <a:t>২) বহুমাত্রিক অ্যারে (</a:t>
            </a:r>
            <a:r>
              <a:rPr lang="en-US">
                <a:latin typeface="NikoshBAN" pitchFamily="2" charset="0"/>
                <a:cs typeface="NikoshBAN" pitchFamily="2" charset="0"/>
              </a:rPr>
              <a:t>Multi Dimensional 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Array)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964418"/>
            <a:ext cx="206017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>
                <a:latin typeface="NikoshBAN" pitchFamily="2" charset="0"/>
                <a:cs typeface="NikoshBAN" pitchFamily="2" charset="0"/>
              </a:rPr>
              <a:t>বহুমাত্রিক অ্যারে দুই প্রকার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0" y="3333750"/>
            <a:ext cx="450796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SG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as-IN">
                <a:latin typeface="NikoshBAN" pitchFamily="2" charset="0"/>
                <a:cs typeface="NikoshBAN" pitchFamily="2" charset="0"/>
              </a:rPr>
              <a:t>দ্বিমাত্রিক অ্যারে (</a:t>
            </a:r>
            <a:r>
              <a:rPr lang="en-US">
                <a:latin typeface="NikoshBAN" pitchFamily="2" charset="0"/>
                <a:cs typeface="NikoshBAN" pitchFamily="2" charset="0"/>
              </a:rPr>
              <a:t>Two Dimensional Array)।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3955018"/>
            <a:ext cx="4800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SG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as-IN">
                <a:latin typeface="NikoshBAN" pitchFamily="2" charset="0"/>
                <a:cs typeface="NikoshBAN" pitchFamily="2" charset="0"/>
              </a:rPr>
              <a:t>ত্রিমাত্রিক অ্যারে (</a:t>
            </a:r>
            <a:r>
              <a:rPr lang="en-US">
                <a:latin typeface="NikoshBAN" pitchFamily="2" charset="0"/>
                <a:cs typeface="NikoshBAN" pitchFamily="2" charset="0"/>
              </a:rPr>
              <a:t>Three Dimensional Array)।</a:t>
            </a:r>
          </a:p>
        </p:txBody>
      </p:sp>
      <p:cxnSp>
        <p:nvCxnSpPr>
          <p:cNvPr id="13" name="Elbow Connector 12"/>
          <p:cNvCxnSpPr>
            <a:endCxn id="6" idx="1"/>
          </p:cNvCxnSpPr>
          <p:nvPr/>
        </p:nvCxnSpPr>
        <p:spPr>
          <a:xfrm>
            <a:off x="2068654" y="1461016"/>
            <a:ext cx="979346" cy="533400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7" idx="1"/>
          </p:cNvCxnSpPr>
          <p:nvPr/>
        </p:nvCxnSpPr>
        <p:spPr>
          <a:xfrm rot="16200000" flipH="1">
            <a:off x="2530629" y="2022113"/>
            <a:ext cx="545068" cy="48967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3"/>
            <a:endCxn id="9" idx="1"/>
          </p:cNvCxnSpPr>
          <p:nvPr/>
        </p:nvCxnSpPr>
        <p:spPr>
          <a:xfrm>
            <a:off x="2669779" y="3149084"/>
            <a:ext cx="378221" cy="3693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10" idx="1"/>
          </p:cNvCxnSpPr>
          <p:nvPr/>
        </p:nvCxnSpPr>
        <p:spPr>
          <a:xfrm rot="16200000" flipH="1">
            <a:off x="2642810" y="3734494"/>
            <a:ext cx="621268" cy="189111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55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327253"/>
            <a:ext cx="5012911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2000">
                <a:latin typeface="NikoshBAN" pitchFamily="2" charset="0"/>
                <a:cs typeface="NikoshBAN" pitchFamily="2" charset="0"/>
              </a:rPr>
              <a:t>১) একমাত্রিক অ্যারে (</a:t>
            </a:r>
            <a:r>
              <a:rPr lang="en-US" sz="2000">
                <a:latin typeface="NikoshBAN" pitchFamily="2" charset="0"/>
                <a:cs typeface="NikoshBAN" pitchFamily="2" charset="0"/>
              </a:rPr>
              <a:t>One Dimensional Array) 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>
          <a:xfrm>
            <a:off x="533400" y="1218658"/>
            <a:ext cx="805090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as-IN">
                <a:latin typeface="NikoshBAN" pitchFamily="2" charset="0"/>
                <a:cs typeface="NikoshBAN" pitchFamily="2" charset="0"/>
              </a:rPr>
              <a:t>একমাত্রিক অ্যারে :</a:t>
            </a:r>
            <a:r>
              <a:rPr lang="en-SG">
                <a:latin typeface="NikoshBAN" pitchFamily="2" charset="0"/>
                <a:cs typeface="NikoshBAN" pitchFamily="2" charset="0"/>
              </a:rPr>
              <a:t> </a:t>
            </a:r>
            <a:r>
              <a:rPr lang="as-IN">
                <a:latin typeface="NikoshBAN" pitchFamily="2" charset="0"/>
                <a:cs typeface="NikoshBAN" pitchFamily="2" charset="0"/>
              </a:rPr>
              <a:t>যে অ্যারের 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as-IN">
                <a:latin typeface="NikoshBAN" pitchFamily="2" charset="0"/>
                <a:cs typeface="NikoshBAN" pitchFamily="2" charset="0"/>
              </a:rPr>
              <a:t>মাত্র 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কলাম বা একটি মাত্র রো থাকে </a:t>
            </a:r>
            <a:r>
              <a:rPr lang="as-IN">
                <a:latin typeface="NikoshBAN" pitchFamily="2" charset="0"/>
                <a:cs typeface="NikoshBAN" pitchFamily="2" charset="0"/>
              </a:rPr>
              <a:t>তাকে একমাত্রিক অ্যারে বলে। যেমন: </a:t>
            </a:r>
            <a:r>
              <a:rPr lang="en-US">
                <a:latin typeface="NikoshBAN" pitchFamily="2" charset="0"/>
                <a:cs typeface="NikoshBAN" pitchFamily="2" charset="0"/>
              </a:rPr>
              <a:t>int Roll [</a:t>
            </a:r>
            <a:r>
              <a:rPr lang="en-US">
                <a:latin typeface="+mj-lt"/>
                <a:cs typeface="NikoshBAN" pitchFamily="2" charset="0"/>
              </a:rPr>
              <a:t>5</a:t>
            </a:r>
            <a:r>
              <a:rPr lang="en-US">
                <a:latin typeface="NikoshBAN" pitchFamily="2" charset="0"/>
                <a:cs typeface="NikoshBAN" pitchFamily="2" charset="0"/>
              </a:rPr>
              <a:t>];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275659"/>
              </p:ext>
            </p:extLst>
          </p:nvPr>
        </p:nvGraphicFramePr>
        <p:xfrm>
          <a:off x="1905000" y="2165866"/>
          <a:ext cx="51197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11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21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57645" y="2190750"/>
            <a:ext cx="86594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>
                <a:latin typeface="NikoshBAN" pitchFamily="2" charset="0"/>
                <a:cs typeface="NikoshBAN" pitchFamily="2" charset="0"/>
              </a:rPr>
              <a:t> </a:t>
            </a:r>
            <a:r>
              <a:rPr lang="as-IN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: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673582"/>
              </p:ext>
            </p:extLst>
          </p:nvPr>
        </p:nvGraphicFramePr>
        <p:xfrm>
          <a:off x="3440420" y="2249856"/>
          <a:ext cx="3505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21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0" y="3790950"/>
            <a:ext cx="121860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SG" smtClean="0">
                <a:latin typeface="NikoshBAN" pitchFamily="2" charset="0"/>
                <a:cs typeface="NikoshBAN" pitchFamily="2" charset="0"/>
              </a:rPr>
              <a:t>কলাম অনুযায়ী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49147" y="2876550"/>
            <a:ext cx="100540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SG" smtClean="0">
                <a:latin typeface="NikoshBAN" pitchFamily="2" charset="0"/>
                <a:cs typeface="NikoshBAN" pitchFamily="2" charset="0"/>
              </a:rPr>
              <a:t>রো অনুযায়ী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5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8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327253"/>
            <a:ext cx="5072222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2000">
                <a:latin typeface="NikoshBAN" pitchFamily="2" charset="0"/>
                <a:cs typeface="NikoshBAN" pitchFamily="2" charset="0"/>
              </a:rPr>
              <a:t>২) বহুমাত্রিক অ্যারে (</a:t>
            </a:r>
            <a:r>
              <a:rPr lang="en-US" sz="2000">
                <a:latin typeface="NikoshBAN" pitchFamily="2" charset="0"/>
                <a:cs typeface="NikoshBAN" pitchFamily="2" charset="0"/>
              </a:rPr>
              <a:t>Multi Dimensional Array)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459383"/>
            <a:ext cx="7162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SG" smtClean="0">
                <a:latin typeface="NikoshBAN" pitchFamily="2" charset="0"/>
                <a:cs typeface="NikoshBAN" pitchFamily="2" charset="0"/>
              </a:rPr>
              <a:t>ক)  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দ্বিমাত্রিক </a:t>
            </a:r>
            <a:r>
              <a:rPr lang="as-IN">
                <a:latin typeface="NikoshBAN" pitchFamily="2" charset="0"/>
                <a:cs typeface="NikoshBAN" pitchFamily="2" charset="0"/>
              </a:rPr>
              <a:t>অ্যারে :</a:t>
            </a:r>
            <a:r>
              <a:rPr lang="en-SG">
                <a:latin typeface="NikoshBAN" pitchFamily="2" charset="0"/>
                <a:cs typeface="NikoshBAN" pitchFamily="2" charset="0"/>
              </a:rPr>
              <a:t> </a:t>
            </a:r>
            <a:r>
              <a:rPr lang="as-IN">
                <a:latin typeface="NikoshBAN" pitchFamily="2" charset="0"/>
                <a:cs typeface="NikoshBAN" pitchFamily="2" charset="0"/>
              </a:rPr>
              <a:t>যে অ্যারের একাধিক কলাম ও একাধিক রো থাকে তাকে দ্বিমাত্রিক অ্যারে বলে।</a:t>
            </a:r>
            <a:r>
              <a:rPr lang="en-SG">
                <a:latin typeface="NikoshBAN" pitchFamily="2" charset="0"/>
                <a:cs typeface="NikoshBAN" pitchFamily="2" charset="0"/>
              </a:rPr>
              <a:t> </a:t>
            </a:r>
            <a:endParaRPr lang="en-SG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SG">
                <a:latin typeface="NikoshBAN" pitchFamily="2" charset="0"/>
                <a:cs typeface="NikoshBAN" pitchFamily="2" charset="0"/>
              </a:rPr>
              <a:t> </a:t>
            </a:r>
            <a:r>
              <a:rPr lang="en-SG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as-IN">
                <a:latin typeface="NikoshBAN" pitchFamily="2" charset="0"/>
                <a:cs typeface="NikoshBAN" pitchFamily="2" charset="0"/>
              </a:rPr>
              <a:t>: : </a:t>
            </a:r>
            <a:r>
              <a:rPr lang="en-US">
                <a:latin typeface="NikoshBAN" pitchFamily="2" charset="0"/>
                <a:cs typeface="NikoshBAN" pitchFamily="2" charset="0"/>
              </a:rPr>
              <a:t>int Roll [</a:t>
            </a:r>
            <a:r>
              <a:rPr lang="en-US" smtClean="0">
                <a:latin typeface="+mj-lt"/>
                <a:cs typeface="NikoshBAN" pitchFamily="2" charset="0"/>
              </a:rPr>
              <a:t>5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][</a:t>
            </a:r>
            <a:r>
              <a:rPr lang="en-US" smtClean="0">
                <a:cs typeface="NikoshBAN" pitchFamily="2" charset="0"/>
              </a:rPr>
              <a:t>8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];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67358" y="2507218"/>
            <a:ext cx="86594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>
                <a:latin typeface="NikoshBAN" pitchFamily="2" charset="0"/>
                <a:cs typeface="NikoshBAN" pitchFamily="2" charset="0"/>
              </a:rPr>
              <a:t> </a:t>
            </a:r>
            <a:r>
              <a:rPr lang="as-IN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as-IN" smtClean="0">
                <a:latin typeface="NikoshBAN" pitchFamily="2" charset="0"/>
                <a:cs typeface="NikoshBAN" pitchFamily="2" charset="0"/>
              </a:rPr>
              <a:t>: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15197" y="4107418"/>
            <a:ext cx="121860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SG" smtClean="0">
                <a:latin typeface="NikoshBAN" pitchFamily="2" charset="0"/>
                <a:cs typeface="NikoshBAN" pitchFamily="2" charset="0"/>
              </a:rPr>
              <a:t>কলাম অনুযায়ী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62600" y="3430828"/>
            <a:ext cx="100540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SG" smtClean="0">
                <a:latin typeface="NikoshBAN" pitchFamily="2" charset="0"/>
                <a:cs typeface="NikoshBAN" pitchFamily="2" charset="0"/>
              </a:rPr>
              <a:t>রো অনুযায়ী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82402"/>
              </p:ext>
            </p:extLst>
          </p:nvPr>
        </p:nvGraphicFramePr>
        <p:xfrm>
          <a:off x="2362200" y="2507218"/>
          <a:ext cx="1447800" cy="1523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</a:tblGrid>
              <a:tr h="411052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8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10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6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029091"/>
              </p:ext>
            </p:extLst>
          </p:nvPr>
        </p:nvGraphicFramePr>
        <p:xfrm>
          <a:off x="3962400" y="2495550"/>
          <a:ext cx="43434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0">
                <a:tc>
                  <a:txBody>
                    <a:bodyPr/>
                    <a:lstStyle/>
                    <a:p>
                      <a:r>
                        <a:rPr lang="en-SG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21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mtClean="0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10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mtClean="0"/>
                        <a:t>20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22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8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419</Words>
  <Application>Microsoft Office PowerPoint</Application>
  <PresentationFormat>On-screen Show (16:9)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MANC</dc:creator>
  <cp:lastModifiedBy>HP</cp:lastModifiedBy>
  <cp:revision>84</cp:revision>
  <dcterms:created xsi:type="dcterms:W3CDTF">2006-08-16T00:00:00Z</dcterms:created>
  <dcterms:modified xsi:type="dcterms:W3CDTF">2021-07-16T11:27:34Z</dcterms:modified>
</cp:coreProperties>
</file>