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7" r:id="rId2"/>
    <p:sldId id="278" r:id="rId3"/>
    <p:sldId id="27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74CDB31-8CB4-410B-BA91-504C53C82B7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474CDB31-8CB4-410B-BA91-504C53C82B7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474CDB31-8CB4-410B-BA91-504C53C82B7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474CDB31-8CB4-410B-BA91-504C53C82B7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474CDB31-8CB4-410B-BA91-504C53C82B7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B31-8CB4-410B-BA91-504C53C82B7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474CDB31-8CB4-410B-BA91-504C53C82B7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474CDB31-8CB4-410B-BA91-504C53C82B7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474CDB31-8CB4-410B-BA91-504C53C82B7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74CDB31-8CB4-410B-BA91-504C53C82B7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7E635DF-DFF4-4FD1-A314-AF5BF52A2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2400"/>
            <a:ext cx="11785600" cy="63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572000" y="457201"/>
            <a:ext cx="477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32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914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41054" y="168811"/>
            <a:ext cx="3183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বিভিন্ন গ্রহ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0462" y="753587"/>
            <a:ext cx="2715065" cy="261659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1536346" y="3617806"/>
            <a:ext cx="2715065" cy="266582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60470" y="753586"/>
            <a:ext cx="2715065" cy="261659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60469" y="3524437"/>
            <a:ext cx="2715065" cy="261659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47087" y="1591165"/>
            <a:ext cx="2912828" cy="2834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30486" y="2569363"/>
            <a:ext cx="1505491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বৃহষ্পতি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95970" y="2869808"/>
            <a:ext cx="844062" cy="4722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শনি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07955" y="5668312"/>
            <a:ext cx="1745588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ইউরেনাস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39645" y="5612524"/>
            <a:ext cx="1457944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নেপচুন 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93830" y="3749055"/>
            <a:ext cx="956712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6200000">
            <a:off x="7386627" y="2218822"/>
            <a:ext cx="476433" cy="4866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7765198">
            <a:off x="7190683" y="3786364"/>
            <a:ext cx="476433" cy="4866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4882835">
            <a:off x="4290729" y="1879187"/>
            <a:ext cx="476433" cy="4866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3627877">
            <a:off x="4316855" y="3734112"/>
            <a:ext cx="476433" cy="4866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13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9959  0.125 0.22231  C 0.125 0.34502  0.069 0.44462  0 0.44462  C -0.069 0.44462  -0.125 0.34502  -0.125 0.22231  C -0.125 0.09959  -0.069 0  0 0  Z" pathEditMode="relative" ptsTypes="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14514 L 0.11883 0.01667 L 0.07093 0.27824 L -0.08317 0.27824 L -0.13107 0.01667 L -0.00612 -0.14514 Z " pathEditMode="relative" rAng="0" ptsTypes="FFFFFF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 animBg="1"/>
      <p:bldP spid="5" grpId="1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6" grpId="0" animBg="1"/>
      <p:bldP spid="6" grpId="0" animBg="1"/>
      <p:bldP spid="6" grpId="1" animBg="1"/>
      <p:bldP spid="6" grpId="2" animBg="1"/>
      <p:bldP spid="8" grpId="0" animBg="1"/>
      <p:bldP spid="18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8569" y="1711234"/>
            <a:ext cx="6626607" cy="391885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553097" y="679269"/>
            <a:ext cx="3931920" cy="992777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9535886" y="209006"/>
            <a:ext cx="2107474" cy="1933303"/>
          </a:xfrm>
          <a:prstGeom prst="star6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০৫  মিনিট 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122023" y="5799909"/>
            <a:ext cx="4585063" cy="561702"/>
          </a:xfrm>
          <a:prstGeom prst="horizontalScroll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গ্রহগুলির নাম লিখ। </a:t>
            </a:r>
            <a:endParaRPr lang="en-US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36783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2482" y="1200208"/>
            <a:ext cx="7769712" cy="326728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43511" y="2487291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bn-IN" sz="2800" b="1" dirty="0" smtClean="0"/>
              <a:t> </a:t>
            </a:r>
            <a:endParaRPr lang="en-US" sz="2800" b="1" dirty="0"/>
          </a:p>
        </p:txBody>
      </p:sp>
      <p:sp>
        <p:nvSpPr>
          <p:cNvPr id="7" name="Flowchart: Terminator 6"/>
          <p:cNvSpPr/>
          <p:nvPr/>
        </p:nvSpPr>
        <p:spPr>
          <a:xfrm>
            <a:off x="3709851" y="418011"/>
            <a:ext cx="3918857" cy="69233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 কাকে বলে?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1776549" y="4389120"/>
            <a:ext cx="7262948" cy="24688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0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জ্যোতিষ্কের নিজস্ব আলো আছে তাদের নক্ষত্র বলা</a:t>
            </a:r>
            <a:r>
              <a:rPr lang="bn-IN" sz="20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endParaRPr lang="bn-IN" sz="2000" b="1" i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as-IN" sz="20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একটি নক্ষত্র ও জলন্ত 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বাষ্প</a:t>
            </a:r>
            <a:r>
              <a:rPr lang="as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ময় 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গোলক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as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 সৌরজগতের কেন্দ্র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বিন্দু।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এটি </a:t>
            </a:r>
            <a:r>
              <a:rPr lang="bn-BD" sz="20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৭০% হাইড্রজেন এবং ২৮% হিলিয়াম দ্বারা গঠিত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সূর্যকে কেন্দ্র করেই</a:t>
            </a:r>
            <a:r>
              <a:rPr lang="as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অন্যান্য গ্রহ ও উপগ্রহের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সৃস্টি হয়েছে।</a:t>
            </a:r>
            <a:endParaRPr lang="bn-IN" sz="2000" b="1" i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95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1537" y="831969"/>
            <a:ext cx="6911470" cy="325670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898571" y="52252"/>
            <a:ext cx="2455817" cy="75764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endParaRPr lang="en-US" sz="28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142308" y="3905793"/>
            <a:ext cx="7367452" cy="2795453"/>
          </a:xfrm>
          <a:prstGeom prst="horizontalScroll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4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মহাকাশের যেসব জ্যোতিষ্কের নিজস্ব আলো ও উত্তাপ নেই, যারা অন্য কোনো নক্ষত্রের আলোকে আলোকিত হয় এবং নির্দিষ্ট কক্ষপথে নক্ষত্রগুলির চারদিকে পরিক্রমা করে, তাদের গ্রহ বলে।</a:t>
            </a:r>
            <a:r>
              <a:rPr lang="bn-IN" sz="24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যেমনঃ বুধ, শুক্র, পৃথিবী, মঙ্গল, বৃহস্পতি, শনি, ইউরেনাস ও নেপচুন।  </a:t>
            </a:r>
          </a:p>
        </p:txBody>
      </p:sp>
    </p:spTree>
    <p:extLst>
      <p:ext uri="{BB962C8B-B14F-4D97-AF65-F5344CB8AC3E}">
        <p14:creationId xmlns="" xmlns:p14="http://schemas.microsoft.com/office/powerpoint/2010/main" val="23622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3687" y="373276"/>
            <a:ext cx="1797978" cy="168366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5527" y="258584"/>
            <a:ext cx="7187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s-IN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687" y="2407885"/>
            <a:ext cx="1797978" cy="168366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763687" y="4390978"/>
            <a:ext cx="1797978" cy="168366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965269" y="0"/>
            <a:ext cx="8934994" cy="2259874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সৌরজগতের সবচেয়ে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ক্ষুদ্রতম এবং সূর্যের</a:t>
            </a:r>
            <a:r>
              <a:rPr lang="as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নিকটতম গ্রহ। এটির রঙ তামাটে।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এই গ্রহে মেঘ, বৃষ্টি, বাতাস ও পানি নেই। বুধ গ্রহের কোন উপগ্রহ নেই। </a:t>
            </a:r>
            <a:endParaRPr lang="as-IN" sz="20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74555" y="1193466"/>
            <a:ext cx="740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017520" y="1854926"/>
            <a:ext cx="9174480" cy="258644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গ্রহকে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শুকতারা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সন্ধ্যার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সন্ধ্যা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 হয়।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গ্রহটি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মেঘে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ঢা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এই গ্রহে এসিড বৃষ্টি হয়। শক্রের কোন উপগ্রহ নেই। </a:t>
            </a:r>
            <a:endParaRPr lang="en-US" sz="20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991394" y="3944983"/>
            <a:ext cx="9200606" cy="2913017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 সূর্যের তৃতীয় নিকতম গ্রহ। এর ব্যাস প্রায় ১২৬৬৭</a:t>
            </a:r>
            <a:r>
              <a:rPr lang="bn-IN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কি.মি। পৃথিবী একমাত্র গ্রহ যার বায়ুমন্ডলে প্রয়োজনীয় অক্সিজেন, নাইট্রোজেন, কার্বন ডাই অক্সাইড ও তাপমাত্রা রয়েছে যা উদ্ভিদ ও জীবজন্তু বসবাসের উপযোগী। </a:t>
            </a:r>
            <a:r>
              <a:rPr lang="as-IN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bn-BD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গ্রহ গুলোর মধ্যে একমাত্র পৃথিবীতেই প্রাণের অস্তিত্ব আছে।</a:t>
            </a:r>
            <a:r>
              <a:rPr lang="bn-IN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b="1" i="1" kern="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045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3687" y="373276"/>
            <a:ext cx="1797978" cy="16836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687" y="2382127"/>
            <a:ext cx="1797978" cy="168366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763687" y="4378786"/>
            <a:ext cx="1797978" cy="168366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শনি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758679" y="521922"/>
            <a:ext cx="467848" cy="95418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58677" y="2558876"/>
            <a:ext cx="572352" cy="94197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758677" y="4595831"/>
            <a:ext cx="624603" cy="87750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3409407" y="287383"/>
            <a:ext cx="8595360" cy="1515291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পৃথিবীর নিকতম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প্রতিবেশ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খালি চোখে 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গ্রহকে লালচে দেখায়। 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গ্র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হে অক্সিজেন ও পানির পরিমান খুবই কম এবং কার্বন ডাই অক্সাইডের পরিমান এত বেশি যে প্রাণীর অস্তিত্ব থাকা সম্ভব নয়। ফোবস ও ডিমোস নামে মঙ্গল গ্রহের ২টি উপগ্রহ রয়েছে। </a:t>
            </a:r>
            <a:endParaRPr lang="bn-BD" sz="2000" b="1" i="1" kern="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3605349" y="2521130"/>
            <a:ext cx="8399417" cy="1449979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বৃহস্পতি সৌরজগতের সবচেয়ে বড় গ্রহ।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একে গ্রহ রাজ বলে ।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আয়তনে 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চেয়ে ১৩০০ গুন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বড়। বৃহস্পতির বায়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মন্ডল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হাইড্রোজেন ও হিলিয়াম গ্যাস দিয়ে তৈরি।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গ্রহে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উপগ্রহের সংখ্যা ৬৭টি। এখানে প্রাণের অস্তিত্ব নেই।  </a:t>
            </a:r>
            <a:endParaRPr lang="bn-BD" sz="2000" b="1" i="1" kern="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3657600" y="4493623"/>
            <a:ext cx="8216537" cy="1580606"/>
          </a:xfrm>
          <a:prstGeom prst="flowChartAlternateProcess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শনি হল সূর্য থেকে দূরত্বের নিরিখে ষষ্ঠ গ্রহ এবং বৃহস্পতির পরই সৌরজগতের দ্বিতীয়-বৃহত্তম গ্রহ। এটি একটি গ্যাসীয় দৈত্য, যার ব্যাসার্ধ পৃথিবীর ব্যাসার্ধের প্রায় নয় গুণ। শনি গ্রহের গড় ঘনত্ব অবশ্য পৃথিবীর গড় ঘনত্বের এক-অষ্টমাংশ। কিন্তু এই গ্রহের বৃহত্তর আয়তনের জন্য এটি পৃথিবীর তুলনায় ৯৫ গুণ বেশি ভারী।</a:t>
            </a:r>
            <a:endParaRPr lang="en-US" sz="20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768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3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3687" y="801395"/>
            <a:ext cx="1797978" cy="16836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ইউরেনাস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687" y="3569029"/>
            <a:ext cx="1797978" cy="168366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নেপচুন 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758678" y="1260235"/>
            <a:ext cx="441722" cy="82982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58678" y="4040062"/>
            <a:ext cx="533162" cy="72788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500845" y="836023"/>
            <a:ext cx="8255725" cy="158060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ইউরেনাস সৌরজতের তৃতীয় বৃহত্তম গ্রহ। সূর্য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প্রদক্ষিণ করতে সময় লাগে ৮৪ বছর।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গ্রহের গড় ব্যাস ৪৯০০০ কি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.মি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শনির মতো ইউরেনাসেরও কয়েকটি বলয় আবিস্কৃত হয়েছে,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তবে শনির বলয়ের ন্যায় এই বলয় গুলো উজ্জল নয়।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এর উপগ্রহের সংখ্যা ২৭টি।  </a:t>
            </a:r>
            <a:endParaRPr lang="en-US" sz="20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644537" y="3775166"/>
            <a:ext cx="8085909" cy="154141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 থেকে এর দূরুত্ব প্রায় ৪৫০ কোটি কিলোমিটার। এই গ্রহ আয়তনে প্রায় ৭২টি পৃথিবীর সমান। এর ব্যাস ৪৮,৪০০কি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.মি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এখানে সূর্যের আলো ও তাপ খুব কম। এই গ্রহের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বায়ুমণ্ডলে বেশিরভাগই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থেন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অ্যামোনিয়া গ্যাস।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নেপচুন গ্রহের </a:t>
            </a:r>
            <a:r>
              <a:rPr lang="bn-IN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১৪টি উপগ্রহ রয়েছে। </a:t>
            </a:r>
            <a:endParaRPr lang="en-US" sz="20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1613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1943" y="1446389"/>
            <a:ext cx="6035040" cy="35661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4297680" y="352697"/>
            <a:ext cx="2194560" cy="966651"/>
          </a:xfrm>
          <a:prstGeom prst="down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899954" y="5029200"/>
            <a:ext cx="5081451" cy="849086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bn-IN" sz="28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 ও নক্ষত্রের বৈশিষ্ট্যগুলি লিখ। </a:t>
            </a:r>
            <a:endParaRPr lang="en-US" sz="2800" b="1" i="1" dirty="0"/>
          </a:p>
        </p:txBody>
      </p:sp>
      <p:sp>
        <p:nvSpPr>
          <p:cNvPr id="8" name="6-Point Star 7"/>
          <p:cNvSpPr/>
          <p:nvPr/>
        </p:nvSpPr>
        <p:spPr>
          <a:xfrm>
            <a:off x="9940835" y="1"/>
            <a:ext cx="1750422" cy="1645920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১০   মিনিট 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27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811455"/>
            <a:ext cx="3776680" cy="235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811456"/>
            <a:ext cx="3522307" cy="2195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Down Arrow 11"/>
          <p:cNvSpPr/>
          <p:nvPr/>
        </p:nvSpPr>
        <p:spPr>
          <a:xfrm>
            <a:off x="4716696" y="1070149"/>
            <a:ext cx="4389120" cy="1685108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351314" y="2619828"/>
            <a:ext cx="8582297" cy="3004457"/>
          </a:xfrm>
          <a:prstGeom prst="horizontalScroll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32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r>
              <a:rPr lang="en-US" sz="3200" b="1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কূলের</a:t>
            </a:r>
            <a:r>
              <a:rPr lang="en-US" sz="32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বসবাসের জন্য পৃথিবীই একমাত্র উপযুক্ত </a:t>
            </a:r>
            <a:r>
              <a:rPr lang="en-US" sz="3200" b="1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</a:t>
            </a:r>
            <a:r>
              <a:rPr lang="en-US" sz="32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– </a:t>
            </a:r>
            <a:r>
              <a:rPr lang="en-US" sz="3200" b="1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0917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0606" y="1672046"/>
            <a:ext cx="9300753" cy="4833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owchart: Merge 4"/>
          <p:cNvSpPr/>
          <p:nvPr/>
        </p:nvSpPr>
        <p:spPr>
          <a:xfrm>
            <a:off x="4624251" y="509452"/>
            <a:ext cx="3148149" cy="1188720"/>
          </a:xfrm>
          <a:prstGeom prst="flowChartMerg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</a:rPr>
              <a:t>ধন্যবাদ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86828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1040" y="624840"/>
            <a:ext cx="2641600" cy="990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64755" y="2197414"/>
            <a:ext cx="5401365" cy="30146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জব্বার</a:t>
            </a:r>
          </a:p>
          <a:p>
            <a:pPr algn="ctr"/>
            <a:r>
              <a:rPr lang="bn-IN" sz="2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 </a:t>
            </a:r>
          </a:p>
          <a:p>
            <a:pPr algn="ctr"/>
            <a:r>
              <a:rPr lang="bn-IN" sz="2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রাবেতা মডেল উচ্চ বিদ্যালয় </a:t>
            </a:r>
          </a:p>
          <a:p>
            <a:pPr algn="ctr"/>
            <a:r>
              <a:rPr lang="bn-IN" sz="2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লংগদু , রাংগামাটি</a:t>
            </a:r>
            <a:endParaRPr lang="en-US" sz="2800" b="1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Jabber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03" y="1878278"/>
            <a:ext cx="3286397" cy="4134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~PP28.WAV">
            <a:hlinkClick r:id="" action="ppaction://media"/>
          </p:cNvPr>
          <p:cNvPicPr>
            <a:picLocks noRot="1" noChangeAspect="1"/>
          </p:cNvPicPr>
          <p:nvPr>
            <a:wavAudioFile r:embed="rId1" name="~PP28.WAV"/>
          </p:nvPr>
        </p:nvPicPr>
        <p:blipFill>
          <a:blip r:embed="rId4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6346140"/>
      </p:ext>
    </p:extLst>
  </p:cSld>
  <p:clrMapOvr>
    <a:masterClrMapping/>
  </p:clrMapOvr>
  <p:transition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2901964" y="817937"/>
            <a:ext cx="4467498" cy="1123405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~PP2961.WAV">
            <a:hlinkClick r:id="" action="ppaction://media"/>
          </p:cNvPr>
          <p:cNvPicPr>
            <a:picLocks noRot="1" noChangeAspect="1"/>
          </p:cNvPicPr>
          <p:nvPr>
            <a:wavAudioFile r:embed="rId2" name="~PP2961.WAV"/>
          </p:nvPr>
        </p:nvPicPr>
        <p:blipFill>
          <a:blip r:embed="rId4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45722" y="2194561"/>
            <a:ext cx="5927523" cy="30828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 ও পরিবেশ</a:t>
            </a:r>
            <a:endParaRPr lang="en-US" sz="2800" b="1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৯ম-১০ম</a:t>
            </a:r>
          </a:p>
          <a:p>
            <a:r>
              <a:rPr lang="en-US" sz="2800" b="1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দ্বিতীয় অধ্যায় </a:t>
            </a:r>
            <a:endParaRPr lang="en-US" sz="2800" b="1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</a:t>
            </a:r>
            <a:endParaRPr lang="en-US" sz="2800" b="1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" y="2141371"/>
            <a:ext cx="3357154" cy="389366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3116" y="1265596"/>
            <a:ext cx="9137733" cy="4115791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66525" y="1378632"/>
            <a:ext cx="4357636" cy="386861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95606" y="351692"/>
            <a:ext cx="3512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লক্ষ্য কর 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5708" y="5679401"/>
            <a:ext cx="336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i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ও বিভিন্ন গ্রহের ছবি। </a:t>
            </a:r>
            <a:endParaRPr lang="en-US" sz="2400" b="1" i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mages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576" y="1389888"/>
            <a:ext cx="4364736" cy="38404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35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3116" y="1265596"/>
            <a:ext cx="9137733" cy="4115791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60254" y="352618"/>
            <a:ext cx="4663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বিষয়............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291157" y="977207"/>
            <a:ext cx="7675700" cy="4835764"/>
          </a:xfrm>
          <a:prstGeom prst="wedgeEllipseCallou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51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915335" y="2126230"/>
            <a:ext cx="862886" cy="56567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      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930641" y="2949410"/>
            <a:ext cx="862886" cy="56567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     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1943704" y="3747382"/>
            <a:ext cx="862886" cy="56567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06140" y="2172222"/>
            <a:ext cx="5200942" cy="565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সৌরজগৎ কি তা বলতে পারবে।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93078" y="2988599"/>
            <a:ext cx="6977490" cy="565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বিভিন্ন গ্রহ চিহ্নিত করতে পারবে।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11093" y="3799634"/>
            <a:ext cx="6481101" cy="565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 ও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নক্ষত্রের বৈশিষ্টগুলি বর্ণনা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814354" y="365759"/>
            <a:ext cx="4088675" cy="1201783"/>
          </a:xfrm>
          <a:prstGeom prst="down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64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8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581" y="752203"/>
            <a:ext cx="6096000" cy="22479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Horizontal Scroll 4"/>
          <p:cNvSpPr/>
          <p:nvPr/>
        </p:nvSpPr>
        <p:spPr>
          <a:xfrm>
            <a:off x="2508069" y="3135085"/>
            <a:ext cx="7040880" cy="2899955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চন্দ্র, সূর্য,  গ্রহ্ , নক্ষত্র, </a:t>
            </a:r>
            <a:r>
              <a:rPr lang="en-US" sz="28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ধূমকেতু</a:t>
            </a:r>
            <a:r>
              <a:rPr lang="bn-BD" sz="28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উল্কা ইত্যাদি নিয়ে যে জগৎ গঠিত তাকে সৌরজগৎ বলে</a:t>
            </a:r>
            <a:r>
              <a:rPr lang="bn-IN" sz="28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bn-IN" sz="28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 জগৎ মোট ৮টি গ্রহ নিয়ে গঠিত।  </a:t>
            </a:r>
            <a:endParaRPr lang="bn-BD" sz="28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82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9362049" y="242164"/>
            <a:ext cx="2355333" cy="197852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০৩ মিনিট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6620" y="2046693"/>
            <a:ext cx="6489003" cy="31261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3526973" y="5303520"/>
            <a:ext cx="3566160" cy="705395"/>
          </a:xfrm>
          <a:prstGeom prst="flowChartTerminator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সৌরজগৎ কাকে বলে ?</a:t>
            </a:r>
            <a:endParaRPr lang="en-US" sz="2400" b="1" i="1" dirty="0"/>
          </a:p>
        </p:txBody>
      </p:sp>
      <p:sp>
        <p:nvSpPr>
          <p:cNvPr id="7" name="Down Arrow 6"/>
          <p:cNvSpPr/>
          <p:nvPr/>
        </p:nvSpPr>
        <p:spPr>
          <a:xfrm>
            <a:off x="3931921" y="731520"/>
            <a:ext cx="3226526" cy="1240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8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752315" y="613955"/>
            <a:ext cx="2985353" cy="212492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441054" y="168811"/>
            <a:ext cx="3183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বিভিন্ন গ্রহ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7137" y="548641"/>
            <a:ext cx="2715065" cy="26165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85512" y="3733443"/>
            <a:ext cx="2715065" cy="261659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60469" y="3524437"/>
            <a:ext cx="2715065" cy="261659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85144" y="2146547"/>
            <a:ext cx="2912828" cy="2834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73350" y="1790398"/>
            <a:ext cx="844062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26154" y="1685894"/>
            <a:ext cx="844062" cy="4722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77836" y="4907130"/>
            <a:ext cx="1240130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78833" y="5129198"/>
            <a:ext cx="956712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 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24013" y="3461672"/>
            <a:ext cx="956712" cy="4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14164941">
            <a:off x="7282123" y="2649896"/>
            <a:ext cx="476433" cy="4866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7878866">
            <a:off x="7277771" y="3925703"/>
            <a:ext cx="476433" cy="4866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6189058">
            <a:off x="3920616" y="2828420"/>
            <a:ext cx="476433" cy="4866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3928605">
            <a:off x="4064307" y="4082456"/>
            <a:ext cx="476433" cy="4866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94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5" grpId="0" animBg="1"/>
      <p:bldP spid="14" grpId="0" animBg="1"/>
      <p:bldP spid="16" grpId="0" animBg="1"/>
      <p:bldP spid="6" grpId="0" animBg="1"/>
      <p:bldP spid="8" grpId="0" animBg="1"/>
      <p:bldP spid="18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1005</TotalTime>
  <Words>611</Words>
  <Application>Microsoft Office PowerPoint</Application>
  <PresentationFormat>Custom</PresentationFormat>
  <Paragraphs>76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Zoha</dc:creator>
  <cp:lastModifiedBy>ADMIN</cp:lastModifiedBy>
  <cp:revision>131</cp:revision>
  <dcterms:created xsi:type="dcterms:W3CDTF">2019-02-05T01:27:01Z</dcterms:created>
  <dcterms:modified xsi:type="dcterms:W3CDTF">2021-07-16T05:34:49Z</dcterms:modified>
</cp:coreProperties>
</file>