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0" r:id="rId4"/>
    <p:sldId id="257" r:id="rId5"/>
    <p:sldId id="281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6" r:id="rId29"/>
    <p:sldId id="289" r:id="rId30"/>
    <p:sldId id="287" r:id="rId31"/>
    <p:sldId id="288" r:id="rId32"/>
    <p:sldId id="290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4A7EBB"/>
    <a:srgbClr val="2F5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02774-08D2-40CE-BB16-272A76851404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36DE6-24D8-429D-8111-9EA83E9E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আসবে,ছবির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09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3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0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9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5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69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1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27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4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2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করুণ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9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7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75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উচ্চারণ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6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মূলশব্দ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98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বাম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পাশের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ক্লাশরুম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/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ছবির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আসবে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4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বাম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পাশের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ক্লাশরুম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/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ছবির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আসবে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94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বাম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পাশের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ক্লাশরুম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/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ছবির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আসবে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প্রশ্নের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আসবে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1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বাম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পাশের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ক্লাশরুম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/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ছবির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আসবে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প্রশ্নের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আসবে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36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ডান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পাশের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বাড়ীর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ক্লিক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করলে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aseline="0" dirty="0" err="1" smtClean="0">
                <a:latin typeface="SutonnyOMJ" pitchFamily="2" charset="0"/>
                <a:cs typeface="SutonnyOMJ" pitchFamily="2" charset="0"/>
              </a:rPr>
              <a:t>আসবে</a:t>
            </a:r>
            <a:r>
              <a:rPr lang="en-US" baseline="0" dirty="0" smtClean="0">
                <a:latin typeface="SutonnyOMJ" pitchFamily="2" charset="0"/>
                <a:cs typeface="SutonnyOMJ" pitchFamily="2" charset="0"/>
              </a:rPr>
              <a:t> 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করুণ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1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3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0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চিত্রের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36DE6-24D8-429D-8111-9EA83E9E77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1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10" Type="http://schemas.openxmlformats.org/officeDocument/2006/relationships/image" Target="../media/image18.jpeg"/><Relationship Id="rId4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11" Type="http://schemas.openxmlformats.org/officeDocument/2006/relationships/image" Target="../media/image18.jpeg"/><Relationship Id="rId5" Type="http://schemas.openxmlformats.org/officeDocument/2006/relationships/image" Target="../media/image44.jpg"/><Relationship Id="rId10" Type="http://schemas.openxmlformats.org/officeDocument/2006/relationships/image" Target="../media/image17.png"/><Relationship Id="rId4" Type="http://schemas.openxmlformats.org/officeDocument/2006/relationships/image" Target="../media/image43.jp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9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29.png"/><Relationship Id="rId10" Type="http://schemas.openxmlformats.org/officeDocument/2006/relationships/image" Target="../media/image18.jpeg"/><Relationship Id="rId4" Type="http://schemas.openxmlformats.org/officeDocument/2006/relationships/image" Target="../media/image55.jp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9.jpe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10" Type="http://schemas.openxmlformats.org/officeDocument/2006/relationships/image" Target="../media/image18.jpeg"/><Relationship Id="rId4" Type="http://schemas.openxmlformats.org/officeDocument/2006/relationships/image" Target="../media/image65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g"/><Relationship Id="rId4" Type="http://schemas.openxmlformats.org/officeDocument/2006/relationships/image" Target="../media/image70.jp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4.jp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30.jp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5" Type="http://schemas.openxmlformats.org/officeDocument/2006/relationships/image" Target="../media/image29.png"/><Relationship Id="rId4" Type="http://schemas.openxmlformats.org/officeDocument/2006/relationships/image" Target="../media/image8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5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7.jpg"/><Relationship Id="rId7" Type="http://schemas.openxmlformats.org/officeDocument/2006/relationships/image" Target="../media/image9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g"/><Relationship Id="rId4" Type="http://schemas.openxmlformats.org/officeDocument/2006/relationships/image" Target="../media/image88.jpg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92.gif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g"/><Relationship Id="rId5" Type="http://schemas.openxmlformats.org/officeDocument/2006/relationships/image" Target="../media/image76.jpg"/><Relationship Id="rId10" Type="http://schemas.openxmlformats.org/officeDocument/2006/relationships/image" Target="../media/image18.jpeg"/><Relationship Id="rId4" Type="http://schemas.openxmlformats.org/officeDocument/2006/relationships/image" Target="../media/image51.jp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95.jpg"/><Relationship Id="rId7" Type="http://schemas.openxmlformats.org/officeDocument/2006/relationships/image" Target="../media/image97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11" Type="http://schemas.openxmlformats.org/officeDocument/2006/relationships/image" Target="../media/image17.png"/><Relationship Id="rId5" Type="http://schemas.openxmlformats.org/officeDocument/2006/relationships/image" Target="../media/image76.jpg"/><Relationship Id="rId10" Type="http://schemas.openxmlformats.org/officeDocument/2006/relationships/image" Target="../media/image99.jpeg"/><Relationship Id="rId4" Type="http://schemas.openxmlformats.org/officeDocument/2006/relationships/image" Target="../media/image87.jpg"/><Relationship Id="rId9" Type="http://schemas.openxmlformats.org/officeDocument/2006/relationships/image" Target="../media/image9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0.jpe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0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42899" y="311253"/>
            <a:ext cx="8458201" cy="6118735"/>
            <a:chOff x="457198" y="398821"/>
            <a:chExt cx="8458201" cy="611873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3" r="15615"/>
            <a:stretch/>
          </p:blipFill>
          <p:spPr>
            <a:xfrm>
              <a:off x="457198" y="398821"/>
              <a:ext cx="5498785" cy="6060357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5715000" y="4038599"/>
              <a:ext cx="3200399" cy="2478957"/>
              <a:chOff x="5715000" y="4038599"/>
              <a:chExt cx="3200399" cy="247895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6"/>
              <a:stretch/>
            </p:blipFill>
            <p:spPr>
              <a:xfrm>
                <a:off x="5715000" y="4038599"/>
                <a:ext cx="3200399" cy="247895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6" t="36861" r="7667" b="36792"/>
              <a:stretch/>
            </p:blipFill>
            <p:spPr>
              <a:xfrm>
                <a:off x="6248400" y="4550630"/>
                <a:ext cx="827519" cy="243555"/>
              </a:xfrm>
              <a:prstGeom prst="rect">
                <a:avLst/>
              </a:pr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835325" y="2057400"/>
            <a:ext cx="4724400" cy="168881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82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</a:t>
            </a:r>
            <a:r>
              <a:rPr lang="en-US" b="1" spc="50" dirty="0" err="1" smtClean="0">
                <a:ln w="57150">
                  <a:solidFill>
                    <a:srgbClr val="00206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</a:t>
            </a:r>
            <a:r>
              <a:rPr lang="en-US" b="1" spc="50" dirty="0" err="1" smtClean="0">
                <a:ln w="38100">
                  <a:solidFill>
                    <a:srgbClr val="C00000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</a:t>
            </a:r>
            <a:r>
              <a:rPr lang="en-US" b="1" spc="50" dirty="0" err="1" smtClean="0">
                <a:ln w="57150">
                  <a:solidFill>
                    <a:schemeClr val="tx1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</a:t>
            </a:r>
            <a:endParaRPr lang="en-US" b="1" spc="50" dirty="0">
              <a:ln w="57150">
                <a:solidFill>
                  <a:schemeClr val="tx1"/>
                </a:solidFill>
              </a:ln>
              <a:blipFill>
                <a:blip r:embed="rId6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61" y="1121702"/>
            <a:ext cx="2843661" cy="2613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121702"/>
            <a:ext cx="4800599" cy="93569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2875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ক্লাশে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274FC6F-B1E7-48DD-9D32-88E7DCD0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r="55833"/>
          <a:stretch/>
        </p:blipFill>
        <p:spPr bwMode="auto">
          <a:xfrm>
            <a:off x="74396" y="133263"/>
            <a:ext cx="4807163" cy="670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BF01AD5-3B5A-4514-B511-829EA49F6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6" r="12093"/>
          <a:stretch/>
        </p:blipFill>
        <p:spPr bwMode="auto">
          <a:xfrm>
            <a:off x="4285891" y="103273"/>
            <a:ext cx="4755860" cy="673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3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48641"/>
            <a:ext cx="54864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5624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দেন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endParaRPr lang="en-US" b="1" dirty="0">
              <a:ln w="1905">
                <a:solidFill>
                  <a:schemeClr val="tx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হলে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পায়ে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লাগে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548641"/>
            <a:ext cx="52578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5402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বড়ো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খাঁটি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 algn="ctr"/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মোর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হতেছে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মনে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cap="all" dirty="0" err="1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সন্ধ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,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10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5181600" y="2476356"/>
            <a:ext cx="1920240" cy="19202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548640"/>
            <a:ext cx="5257800" cy="1954383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1850"/>
              </a:avLst>
            </a:prstTxWarp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ভয়ে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রাজ্য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মাটি</a:t>
            </a:r>
            <a:endParaRPr lang="en-US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dirty="0" err="1">
                <a:latin typeface="Shonar Bangla" pitchFamily="34" charset="0"/>
                <a:cs typeface="Shonar Bangla" pitchFamily="34" charset="0"/>
              </a:rPr>
              <a:t>দিবস-</a:t>
            </a:r>
            <a:r>
              <a:rPr lang="en-US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রাতি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রহিলে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dirty="0">
                <a:ln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বন্ধ</a:t>
            </a:r>
            <a:r>
              <a:rPr lang="en-US" dirty="0">
                <a:ln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।’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11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09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48641"/>
            <a:ext cx="57150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7149"/>
              </a:avLst>
            </a:prstTxWarp>
            <a:spAutoFit/>
          </a:bodyPr>
          <a:lstStyle/>
          <a:p>
            <a:pPr algn="ctr"/>
            <a:r>
              <a:rPr lang="en-US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dirty="0" err="1">
                <a:ln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চামারে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ডাকি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চর্ম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দিয়া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মুড়িয়া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atin typeface="Shonar Bangla" pitchFamily="34" charset="0"/>
                <a:cs typeface="Shonar Bangla" pitchFamily="34" charset="0"/>
              </a:rPr>
              <a:t>দাও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ln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পৃথ্বী</a:t>
            </a:r>
            <a:r>
              <a:rPr lang="en-US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36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48640"/>
            <a:ext cx="54864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693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ধুলির</a:t>
            </a:r>
            <a:r>
              <a:rPr lang="en-US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মহী</a:t>
            </a:r>
            <a:r>
              <a:rPr lang="en-US" b="1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ঝুলির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ঢাকি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মহীপতির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রহিবে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মহাকীর্তি</a:t>
            </a:r>
            <a:r>
              <a:rPr lang="en-US" b="1" dirty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10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28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521" y="457201"/>
            <a:ext cx="5486400" cy="2060546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142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অবহেলে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যোগ্যমতো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95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700" y="548641"/>
            <a:ext cx="52578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7480"/>
              </a:avLst>
            </a:prstTxWarp>
            <a:spAutoFit/>
          </a:bodyPr>
          <a:lstStyle/>
          <a:p>
            <a:pPr algn="ctr"/>
            <a:r>
              <a:rPr lang="en-US" b="1" cap="all" dirty="0" err="1">
                <a:ln w="9000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চর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ধাইল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হেথা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হোথা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cap="all" dirty="0" err="1">
                <a:ln w="9000" cmpd="sng">
                  <a:solidFill>
                    <a:schemeClr val="tx1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ছুটিল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ছাড়িয়া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কর্ম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10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77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020" y="548641"/>
            <a:ext cx="55626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7480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যোগ্যমতো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কোথা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মিলে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এত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উচিত-মতো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চর্ম</a:t>
            </a:r>
            <a:r>
              <a:rPr lang="en-US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7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548640"/>
            <a:ext cx="53340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4160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তখন</a:t>
            </a:r>
            <a:r>
              <a:rPr lang="en-US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ধীরে</a:t>
            </a:r>
            <a:r>
              <a:rPr lang="en-US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</a:t>
            </a:r>
            <a:r>
              <a:rPr lang="en-US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–</a:t>
            </a:r>
            <a:r>
              <a:rPr lang="en-US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কুলপতি</a:t>
            </a:r>
            <a:endParaRPr lang="en-US" b="1" dirty="0">
              <a:ln w="9525" cmpd="sng">
                <a:solidFill>
                  <a:sysClr val="windowText" lastClr="00000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</a:t>
            </a:r>
            <a:r>
              <a:rPr lang="en-US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ঈষ</a:t>
            </a:r>
            <a:r>
              <a:rPr lang="en-US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হেসে</a:t>
            </a:r>
            <a:r>
              <a:rPr lang="en-US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বৃদ্ধ</a:t>
            </a:r>
            <a:r>
              <a:rPr lang="en-US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endParaRPr lang="en-US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24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48640"/>
            <a:ext cx="50292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2901"/>
              </a:avLst>
            </a:prstTxWarp>
            <a:spAutoFit/>
          </a:bodyPr>
          <a:lstStyle/>
          <a:p>
            <a:pPr algn="ctr"/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বলিতে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পারি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করিলে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অনুমতি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সহজে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যাহে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মানস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সিদ্ধ</a:t>
            </a:r>
            <a:r>
              <a:rPr lang="en-US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4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24" y="3403348"/>
            <a:ext cx="3865500" cy="2997452"/>
            <a:chOff x="457200" y="3403348"/>
            <a:chExt cx="3865500" cy="2997452"/>
          </a:xfrm>
        </p:grpSpPr>
        <p:sp>
          <p:nvSpPr>
            <p:cNvPr id="3" name="Rectangle 2"/>
            <p:cNvSpPr/>
            <p:nvPr/>
          </p:nvSpPr>
          <p:spPr>
            <a:xfrm>
              <a:off x="457200" y="3803458"/>
              <a:ext cx="3865500" cy="2597342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18155"/>
                </a:avLst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48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48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4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             </a:t>
              </a:r>
              <a:r>
                <a:rPr lang="en-US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4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sz="24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" y="3403348"/>
              <a:ext cx="3352800" cy="400110"/>
            </a:xfrm>
            <a:prstGeom prst="rect">
              <a:avLst/>
            </a:prstGeom>
          </p:spPr>
          <p:txBody>
            <a:bodyPr wrap="square">
              <a:prstTxWarp prst="textWave1">
                <a:avLst>
                  <a:gd name="adj1" fmla="val 12500"/>
                  <a:gd name="adj2" fmla="val -3482"/>
                </a:avLst>
              </a:prstTxWarp>
              <a:spAutoFit/>
            </a:bodyPr>
            <a:lstStyle/>
            <a:p>
              <a:pPr algn="ctr"/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u="dbl" dirty="0" err="1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000" b="1" u="dbl" dirty="0">
                  <a:uFill>
                    <a:solidFill>
                      <a:srgbClr val="002060"/>
                    </a:solidFill>
                  </a:u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b="1" u="dbl" dirty="0">
                <a:uFill>
                  <a:solidFill>
                    <a:srgbClr val="002060"/>
                  </a:solidFill>
                </a:uFill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51476" y="3425939"/>
            <a:ext cx="3657600" cy="2939457"/>
            <a:chOff x="4800600" y="3390537"/>
            <a:chExt cx="3810000" cy="2939457"/>
          </a:xfrm>
        </p:grpSpPr>
        <p:sp>
          <p:nvSpPr>
            <p:cNvPr id="6" name="Rectangle 5"/>
            <p:cNvSpPr/>
            <p:nvPr/>
          </p:nvSpPr>
          <p:spPr>
            <a:xfrm>
              <a:off x="4800600" y="3803458"/>
              <a:ext cx="3810000" cy="2526536"/>
            </a:xfrm>
            <a:prstGeom prst="rect">
              <a:avLst/>
            </a:prstGeom>
          </p:spPr>
          <p:txBody>
            <a:bodyPr wrap="square">
              <a:prstTxWarp prst="textCanDown">
                <a:avLst>
                  <a:gd name="adj" fmla="val 20672"/>
                </a:avLst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16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16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– ৪৫মিনিট </a:t>
              </a:r>
            </a:p>
            <a:p>
              <a:pPr algn="ctr"/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-   </a:t>
              </a:r>
              <a:r>
                <a:rPr lang="en-US" sz="14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/৭/২০২১   </a:t>
              </a:r>
              <a:r>
                <a:rPr lang="en-US" sz="1400" b="1" dirty="0" err="1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1400" b="1" dirty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3390537"/>
              <a:ext cx="3581400" cy="412921"/>
            </a:xfrm>
            <a:prstGeom prst="rect">
              <a:avLst/>
            </a:prstGeom>
          </p:spPr>
          <p:txBody>
            <a:bodyPr wrap="none">
              <a:prstTxWarp prst="textWave2">
                <a:avLst>
                  <a:gd name="adj1" fmla="val 12500"/>
                  <a:gd name="adj2" fmla="val -4074"/>
                </a:avLst>
              </a:prstTxWarp>
              <a:spAutoFit/>
            </a:bodyPr>
            <a:lstStyle/>
            <a:p>
              <a:pPr algn="ctr"/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u="dbl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b="1" u="dbl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49578" y="318444"/>
            <a:ext cx="2338908" cy="2344122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slope"/>
          </a:sp3d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1648" y="3518623"/>
            <a:ext cx="420199" cy="31670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1524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2597" r="52629"/>
          <a:stretch/>
        </p:blipFill>
        <p:spPr>
          <a:xfrm>
            <a:off x="6684819" y="838200"/>
            <a:ext cx="1379826" cy="15769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005"/>
            <a:ext cx="3170435" cy="2628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86" y="152006"/>
            <a:ext cx="3165014" cy="2628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Rectangle 23"/>
          <p:cNvSpPr/>
          <p:nvPr/>
        </p:nvSpPr>
        <p:spPr>
          <a:xfrm>
            <a:off x="3138932" y="118905"/>
            <a:ext cx="274320" cy="2743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04580" y="106365"/>
            <a:ext cx="274320" cy="2740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62791" y="2780521"/>
            <a:ext cx="8877300" cy="2674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/>
          <p:cNvSpPr/>
          <p:nvPr/>
        </p:nvSpPr>
        <p:spPr>
          <a:xfrm>
            <a:off x="0" y="-25652"/>
            <a:ext cx="9162087" cy="6883652"/>
          </a:xfrm>
          <a:prstGeom prst="frame">
            <a:avLst>
              <a:gd name="adj1" fmla="val 366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80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48640"/>
            <a:ext cx="53340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6183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চরণ</a:t>
            </a:r>
            <a:r>
              <a:rPr lang="en-US" b="1" dirty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ঢাকো</a:t>
            </a:r>
            <a:r>
              <a:rPr lang="en-US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তবে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905"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ধরণী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>
                  <a:solidFill>
                    <a:sysClr val="windowText" lastClr="00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ঢাকিতে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48640"/>
            <a:ext cx="50292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4974"/>
              </a:avLst>
            </a:prstTxWarp>
            <a:spAutoFit/>
          </a:bodyPr>
          <a:lstStyle/>
          <a:p>
            <a:pPr algn="ctr"/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এত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সিধে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!</a:t>
            </a:r>
          </a:p>
          <a:p>
            <a:pPr algn="ctr"/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ভাবিয়া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ম’ল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দেশসুদ্ধ</a:t>
            </a:r>
            <a:r>
              <a:rPr lang="en-US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!’</a:t>
            </a:r>
            <a:endParaRPr lang="en-US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6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548640"/>
            <a:ext cx="4953000" cy="1965959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8524"/>
              </a:avLst>
            </a:prstTxWarp>
            <a:spAutoFit/>
          </a:bodyPr>
          <a:lstStyle/>
          <a:p>
            <a:pPr algn="ctr"/>
            <a:r>
              <a:rPr lang="en-US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মন্ত্রী</a:t>
            </a:r>
            <a:r>
              <a:rPr lang="en-US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কহে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বেটারে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শূল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বিঁধে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কারার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করিয়া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রাখো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রুদ্ধ</a:t>
            </a:r>
            <a:r>
              <a:rPr lang="en-US" b="1" cap="all" dirty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98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48640"/>
            <a:ext cx="50292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909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চর্ম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আবরণে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ঢাকিল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বুড়া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বসিয়া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পদোপান্তে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381000"/>
              <a:ext cx="1890766" cy="5486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1186195">
              <a:off x="403848" y="844465"/>
              <a:ext cx="1409802" cy="602643"/>
            </a:xfrm>
            <a:prstGeom prst="rect">
              <a:avLst/>
            </a:prstGeom>
          </p:spPr>
          <p:txBody>
            <a:bodyPr wrap="none">
              <a:prstTxWarp prst="textInflate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বিশ্লেষণ</a:t>
              </a:r>
              <a:endParaRPr lang="en-US" sz="1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2497" y="457200"/>
            <a:ext cx="91440" cy="91440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4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48641"/>
            <a:ext cx="4876800" cy="195762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465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</a:t>
            </a:r>
            <a:r>
              <a:rPr lang="en-US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কহে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আমারো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ছিল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মনে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কেমনে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বেটা</a:t>
            </a:r>
            <a:r>
              <a:rPr lang="en-US" b="1" spc="50" dirty="0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পেরেছে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সেটা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জানতে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381000"/>
              <a:ext cx="1890766" cy="5486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1186195">
              <a:off x="403848" y="844465"/>
              <a:ext cx="1409802" cy="602643"/>
            </a:xfrm>
            <a:prstGeom prst="rect">
              <a:avLst/>
            </a:prstGeom>
          </p:spPr>
          <p:txBody>
            <a:bodyPr wrap="none">
              <a:prstTxWarp prst="textInflate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600" b="1" spc="50" dirty="0" err="1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বিশ্লেষণ</a:t>
              </a:r>
              <a:endParaRPr lang="en-US" sz="1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42497" y="457200"/>
            <a:ext cx="91440" cy="91440"/>
          </a:xfrm>
          <a:prstGeom prst="ellipse">
            <a:avLst/>
          </a:prstGeom>
          <a:blipFill>
            <a:blip r:embed="rId1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609600"/>
            <a:ext cx="5105400" cy="185928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196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সেদিন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হতে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চলিল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জুতা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</a:t>
            </a:r>
            <a:r>
              <a:rPr lang="en-US" b="1" dirty="0">
                <a:ln w="1143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বাঁচিল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গোবু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পেল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b="1" dirty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42834" y="381000"/>
                <a:ext cx="1890766" cy="5486400"/>
                <a:chOff x="242834" y="381000"/>
                <a:chExt cx="1890766" cy="5486400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834" y="381000"/>
                  <a:ext cx="1890766" cy="5486400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 rot="21186195">
                  <a:off x="403848" y="844465"/>
                  <a:ext cx="1409802" cy="602643"/>
                </a:xfrm>
                <a:prstGeom prst="rect">
                  <a:avLst/>
                </a:prstGeom>
              </p:spPr>
              <p:txBody>
                <a:bodyPr wrap="none">
                  <a:prstTxWarp prst="textInflate">
                    <a:avLst/>
                  </a:prstTxWarp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1600" b="1" spc="50" dirty="0" err="1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পাঠ</a:t>
                  </a:r>
                  <a:r>
                    <a:rPr lang="en-US" sz="1600" b="1" spc="50" dirty="0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 </a:t>
                  </a:r>
                  <a:r>
                    <a:rPr lang="en-US" sz="1600" b="1" spc="50" dirty="0" err="1">
                      <a:ln w="11430"/>
                      <a:solidFill>
                        <a:sysClr val="windowText" lastClr="0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Shonar Bangla" pitchFamily="34" charset="0"/>
                      <a:cs typeface="Shonar Bangla" pitchFamily="34" charset="0"/>
                    </a:rPr>
                    <a:t>বিশ্লেষণ</a:t>
                  </a:r>
                  <a:endPara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endParaRPr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>
                <a:off x="1142497" y="457200"/>
                <a:ext cx="91440" cy="91440"/>
              </a:xfrm>
              <a:prstGeom prst="ellipse">
                <a:avLst/>
              </a:prstGeom>
              <a:blipFill>
                <a:blip r:embed="rId9"/>
                <a:tile tx="0" ty="0" sx="100000" sy="100000" flip="none" algn="tl"/>
              </a:blip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Oval 16"/>
          <p:cNvSpPr/>
          <p:nvPr/>
        </p:nvSpPr>
        <p:spPr>
          <a:xfrm>
            <a:off x="3146213" y="2468880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>
          <a:xfrm>
            <a:off x="4397195" y="1254119"/>
            <a:ext cx="1371600" cy="365760"/>
          </a:xfrm>
          <a:prstGeom prst="homePlate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ধো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4319558" y="1761595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শোন্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ধো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4295116" y="2250690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ইশত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4314712" y="2771913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রুদ্</a:t>
            </a:r>
            <a:r>
              <a:rPr lang="en-US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ধো</a:t>
            </a:r>
            <a:endParaRPr lang="en-US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320995" y="3246120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চর্</a:t>
            </a:r>
            <a:r>
              <a:rPr lang="en-US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মো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332498" y="3802825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রন্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ধ্রো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4325308" y="4293875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পৃত্</a:t>
            </a:r>
            <a:r>
              <a:rPr lang="en-US" sz="2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থি</a:t>
            </a:r>
            <a:endParaRPr lang="en-US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4326746" y="4819750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পান্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তে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267200" y="5353150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রোক্</a:t>
            </a:r>
            <a:r>
              <a:rPr lang="en-US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খা</a:t>
            </a:r>
            <a:endParaRPr lang="en-US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4306618" y="5810350"/>
            <a:ext cx="1371600" cy="365760"/>
          </a:xfrm>
          <a:prstGeom prst="homePlate">
            <a:avLst>
              <a:gd name="adj" fmla="val 0"/>
            </a:avLst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শুদ্</a:t>
            </a:r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ধো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590789"/>
            <a:ext cx="167639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মূলশব্দ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06618" y="590789"/>
            <a:ext cx="1462177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উচ্চারিত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শব্দ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5" name="Striped Right Arrow 34"/>
          <p:cNvSpPr/>
          <p:nvPr/>
        </p:nvSpPr>
        <p:spPr>
          <a:xfrm>
            <a:off x="2362200" y="1263945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Striped Right Arrow 35"/>
          <p:cNvSpPr/>
          <p:nvPr/>
        </p:nvSpPr>
        <p:spPr>
          <a:xfrm>
            <a:off x="2340634" y="1771420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Striped Right Arrow 36"/>
          <p:cNvSpPr/>
          <p:nvPr/>
        </p:nvSpPr>
        <p:spPr>
          <a:xfrm>
            <a:off x="2324819" y="2229417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Striped Right Arrow 37"/>
          <p:cNvSpPr/>
          <p:nvPr/>
        </p:nvSpPr>
        <p:spPr>
          <a:xfrm>
            <a:off x="2324819" y="2771913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Striped Right Arrow 38"/>
          <p:cNvSpPr/>
          <p:nvPr/>
        </p:nvSpPr>
        <p:spPr>
          <a:xfrm>
            <a:off x="2324819" y="3255945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Striped Right Arrow 39"/>
          <p:cNvSpPr/>
          <p:nvPr/>
        </p:nvSpPr>
        <p:spPr>
          <a:xfrm>
            <a:off x="2324819" y="3812650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Striped Right Arrow 40"/>
          <p:cNvSpPr/>
          <p:nvPr/>
        </p:nvSpPr>
        <p:spPr>
          <a:xfrm>
            <a:off x="2324819" y="4293875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Striped Right Arrow 41"/>
          <p:cNvSpPr/>
          <p:nvPr/>
        </p:nvSpPr>
        <p:spPr>
          <a:xfrm>
            <a:off x="2324819" y="4795932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Striped Right Arrow 42"/>
          <p:cNvSpPr/>
          <p:nvPr/>
        </p:nvSpPr>
        <p:spPr>
          <a:xfrm>
            <a:off x="2324819" y="5313345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4" name="Striped Right Arrow 43"/>
          <p:cNvSpPr/>
          <p:nvPr/>
        </p:nvSpPr>
        <p:spPr>
          <a:xfrm>
            <a:off x="2324819" y="5820175"/>
            <a:ext cx="1447800" cy="346109"/>
          </a:xfrm>
          <a:prstGeom prst="stripedRightArrow">
            <a:avLst>
              <a:gd name="adj1" fmla="val 59970"/>
              <a:gd name="adj2" fmla="val 25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1129"/>
              </a:avLst>
            </a:prstTxWarp>
            <a:noAutofit/>
          </a:bodyPr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উচ্চারণ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640099" y="1299840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বন্ধ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7" name="Pentagon 46"/>
          <p:cNvSpPr/>
          <p:nvPr/>
        </p:nvSpPr>
        <p:spPr>
          <a:xfrm>
            <a:off x="582590" y="1813141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সন্ধ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609001" y="2296410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ঈষ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ৎ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592121" y="2860742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রুদ্ধ</a:t>
            </a:r>
            <a:endParaRPr lang="en-US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609001" y="3270819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চর্</a:t>
            </a:r>
            <a:r>
              <a:rPr lang="en-US" sz="24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</a:t>
            </a:r>
            <a:endParaRPr lang="en-US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1" name="Pentagon 50"/>
          <p:cNvSpPr/>
          <p:nvPr/>
        </p:nvSpPr>
        <p:spPr>
          <a:xfrm>
            <a:off x="584027" y="3848545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রন্ধ্র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632910" y="4329769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পৃথ্বী</a:t>
            </a:r>
            <a:endParaRPr lang="en-US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3" name="Pentagon 52"/>
          <p:cNvSpPr/>
          <p:nvPr/>
        </p:nvSpPr>
        <p:spPr>
          <a:xfrm>
            <a:off x="644944" y="4831827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পান্তে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4" name="Pentagon 53"/>
          <p:cNvSpPr/>
          <p:nvPr/>
        </p:nvSpPr>
        <p:spPr>
          <a:xfrm>
            <a:off x="607031" y="5349240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রক্ষা</a:t>
            </a:r>
            <a:endParaRPr lang="en-US" sz="2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5" name="Pentagon 54"/>
          <p:cNvSpPr/>
          <p:nvPr/>
        </p:nvSpPr>
        <p:spPr>
          <a:xfrm>
            <a:off x="584027" y="5882640"/>
            <a:ext cx="1280160" cy="27432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honar Bangla" pitchFamily="34" charset="0"/>
                <a:cs typeface="Shonar Bangla" pitchFamily="34" charset="0"/>
              </a:rPr>
              <a:t>সুদ্ধ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6" name="Group 55"/>
            <p:cNvGrpSpPr/>
            <p:nvPr/>
          </p:nvGrpSpPr>
          <p:grpSpPr>
            <a:xfrm>
              <a:off x="6339759" y="178254"/>
              <a:ext cx="2667000" cy="6476999"/>
              <a:chOff x="6324600" y="394596"/>
              <a:chExt cx="2514600" cy="6068808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24600" y="394596"/>
                <a:ext cx="2514600" cy="6068808"/>
              </a:xfrm>
              <a:prstGeom prst="rect">
                <a:avLst/>
              </a:prstGeom>
            </p:spPr>
          </p:pic>
          <p:sp>
            <p:nvSpPr>
              <p:cNvPr id="58" name="Rectangle 57"/>
              <p:cNvSpPr/>
              <p:nvPr/>
            </p:nvSpPr>
            <p:spPr>
              <a:xfrm rot="363467">
                <a:off x="6688449" y="985092"/>
                <a:ext cx="1786902" cy="646331"/>
              </a:xfrm>
              <a:prstGeom prst="rect">
                <a:avLst/>
              </a:prstGeom>
            </p:spPr>
            <p:txBody>
              <a:bodyPr wrap="none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 err="1">
                    <a:latin typeface="SutonnyOMJ" pitchFamily="2" charset="0"/>
                    <a:cs typeface="SutonnyOMJ" pitchFamily="2" charset="0"/>
                  </a:rPr>
                  <a:t>কঠিণ</a:t>
                </a:r>
                <a:r>
                  <a:rPr lang="en-US" b="1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dirty="0" err="1" smtClean="0">
                    <a:latin typeface="SutonnyOMJ" pitchFamily="2" charset="0"/>
                    <a:cs typeface="SutonnyOMJ" pitchFamily="2" charset="0"/>
                  </a:rPr>
                  <a:t>শব্দের</a:t>
                </a:r>
                <a:endParaRPr lang="en-US" b="1" dirty="0">
                  <a:latin typeface="SutonnyOMJ" pitchFamily="2" charset="0"/>
                  <a:cs typeface="SutonnyOMJ" pitchFamily="2" charset="0"/>
                </a:endParaRPr>
              </a:p>
              <a:p>
                <a:pPr algn="ctr"/>
                <a:r>
                  <a:rPr lang="en-US" b="1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b="1" dirty="0" err="1">
                    <a:latin typeface="SutonnyOMJ" pitchFamily="2" charset="0"/>
                    <a:cs typeface="SutonnyOMJ" pitchFamily="2" charset="0"/>
                  </a:rPr>
                  <a:t>উচ্চারণ</a:t>
                </a:r>
                <a:endParaRPr lang="en-US" b="1" dirty="0"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sp>
          <p:nvSpPr>
            <p:cNvPr id="59" name="Frame 5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594820" y="273170"/>
            <a:ext cx="91440" cy="9144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  <p:bldP spid="29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742695" y="624942"/>
            <a:ext cx="1738791" cy="54864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ysClr val="windowText" lastClr="000000"/>
                </a:solidFill>
                <a:latin typeface="SutonnyOMJ" pitchFamily="2" charset="0"/>
                <a:cs typeface="SutonnyOMJ" pitchFamily="2" charset="0"/>
              </a:rPr>
              <a:t>মূলশব্দ</a:t>
            </a:r>
            <a:endParaRPr lang="en-US" sz="2400" b="1" dirty="0">
              <a:ln w="11430"/>
              <a:solidFill>
                <a:sysClr val="windowText" lastClr="0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229504" y="602208"/>
            <a:ext cx="1412331" cy="54864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ysClr val="windowText" lastClr="000000"/>
                </a:solidFill>
                <a:latin typeface="SutonnyOMJ" pitchFamily="2" charset="0"/>
                <a:cs typeface="SutonnyOMJ" pitchFamily="2" charset="0"/>
              </a:rPr>
              <a:t>অর্</a:t>
            </a:r>
            <a:r>
              <a:rPr lang="en-US" sz="2400" b="1" dirty="0" err="1">
                <a:ln w="11430"/>
                <a:solidFill>
                  <a:sysClr val="windowText" lastClr="000000"/>
                </a:solidFill>
                <a:latin typeface="SutonnyOMJ" pitchFamily="2" charset="0"/>
                <a:cs typeface="SutonnyOMJ" pitchFamily="2" charset="0"/>
              </a:rPr>
              <a:t>থ</a:t>
            </a:r>
            <a:endParaRPr lang="en-US" sz="2400" b="1" dirty="0">
              <a:ln w="11430"/>
              <a:solidFill>
                <a:sysClr val="windowText" lastClr="0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951092" y="1282928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পৃথ্বী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021301" y="1850002"/>
            <a:ext cx="1371600" cy="36576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চর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980570" y="2390703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মানস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021301" y="2888879"/>
            <a:ext cx="1371600" cy="36576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ম’ল</a:t>
            </a:r>
            <a:endParaRPr lang="en-US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021301" y="3393525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রক্ষা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270236" y="1358141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পৃথিবী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270236" y="1925215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গোয়েন্দা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229505" y="2465916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ইচ্ছা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70236" y="2964092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মরল</a:t>
            </a:r>
            <a:endParaRPr lang="en-US" sz="2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270236" y="3468738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মুক্তি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4041869" y="3911828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ধাইল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3999261" y="4407128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অনুমতি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4086882" y="4940528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সিদ্ধ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056246" y="6013079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শূল</a:t>
            </a:r>
            <a:endParaRPr lang="en-US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4086882" y="5473928"/>
            <a:ext cx="1371600" cy="368978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রুদ্ধ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7184492" y="3987041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দৌড়ে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গেল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7141884" y="4482341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সম্মতি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7229505" y="5015741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সফল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7174461" y="6088292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অপরাধীর</a:t>
            </a:r>
            <a:r>
              <a:rPr lang="en-US" sz="1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প্রাণদন্ড</a:t>
            </a:r>
            <a:endParaRPr lang="en-US" sz="1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7215127" y="5549141"/>
            <a:ext cx="1371600" cy="368978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আটক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7114" y="197567"/>
            <a:ext cx="2393686" cy="5486400"/>
            <a:chOff x="242834" y="381000"/>
            <a:chExt cx="1890766" cy="54864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34" y="381000"/>
              <a:ext cx="1890766" cy="5486400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 rot="21125070">
            <a:off x="363008" y="765600"/>
            <a:ext cx="1946134" cy="39940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6669"/>
              </a:avLst>
            </a:prstTxWarp>
            <a:spAutoFit/>
          </a:bodyPr>
          <a:lstStyle/>
          <a:p>
            <a:r>
              <a:rPr lang="en-US" b="1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atin typeface="SutonnyOMJ" pitchFamily="2" charset="0"/>
                <a:cs typeface="SutonnyOMJ" pitchFamily="2" charset="0"/>
              </a:rPr>
              <a:t>অর্থ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5200" y="277586"/>
            <a:ext cx="2209800" cy="101781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153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169066">
            <a:off x="226867" y="4388712"/>
            <a:ext cx="8296207" cy="914400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:- ‘</a:t>
            </a:r>
            <a:r>
              <a:rPr lang="en-US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মহীপতির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রহিবে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মহাকীর্তি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’ -</a:t>
            </a:r>
            <a:r>
              <a:rPr lang="en-US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বুঝানো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6541" y="1345722"/>
            <a:ext cx="2209800" cy="1295400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752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b="1" dirty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40" y="152772"/>
            <a:ext cx="3072951" cy="26937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791" y="114833"/>
            <a:ext cx="3113301" cy="2731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3138932" y="118905"/>
              <a:ext cx="274320" cy="2743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04580" y="106365"/>
              <a:ext cx="274320" cy="27401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791" y="2780521"/>
              <a:ext cx="8877300" cy="267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ame 2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2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191800">
            <a:off x="233979" y="4370503"/>
            <a:ext cx="8077200" cy="997425"/>
          </a:xfrm>
          <a:prstGeom prst="rect">
            <a:avLst/>
          </a:prstGeom>
        </p:spPr>
        <p:txBody>
          <a:bodyPr wrap="none">
            <a:prstTxWarp prst="textFadeRight">
              <a:avLst>
                <a:gd name="adj" fmla="val 24125"/>
              </a:avLst>
            </a:prstTxWarp>
            <a:spAutoFit/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:-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বাঁচিল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গোবু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পেল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চরণটি</a:t>
            </a:r>
            <a:r>
              <a:rPr lang="en-US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380999"/>
            <a:ext cx="2209799" cy="1095427"/>
          </a:xfrm>
          <a:prstGeom prst="rect">
            <a:avLst/>
          </a:prstGeom>
        </p:spPr>
        <p:txBody>
          <a:bodyPr wrap="none">
            <a:prstTxWarp prst="textFadeRight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3252" y="1490505"/>
            <a:ext cx="2301747" cy="1290016"/>
          </a:xfrm>
          <a:prstGeom prst="rect">
            <a:avLst/>
          </a:prstGeom>
        </p:spPr>
        <p:txBody>
          <a:bodyPr wrap="none">
            <a:prstTxWarp prst="textFadeLeft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দলগত</a:t>
            </a:r>
            <a:r>
              <a:rPr lang="en-US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40" y="118904"/>
            <a:ext cx="3098351" cy="27275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788" y="118905"/>
            <a:ext cx="3113303" cy="27275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Rectangle 27"/>
            <p:cNvSpPr/>
            <p:nvPr/>
          </p:nvSpPr>
          <p:spPr>
            <a:xfrm>
              <a:off x="3138932" y="118905"/>
              <a:ext cx="274320" cy="2743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04580" y="106365"/>
              <a:ext cx="274320" cy="27401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791" y="2780521"/>
              <a:ext cx="8877300" cy="267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ame 3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8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7466" y="1723680"/>
            <a:ext cx="3648707" cy="340012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645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প্রশ্ন:১।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ঝাটা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কেনা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কতগুলো</a:t>
            </a:r>
            <a:r>
              <a:rPr lang="en-US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8674" y="5693771"/>
            <a:ext cx="3648706" cy="340012"/>
          </a:xfrm>
          <a:prstGeom prst="rect">
            <a:avLst/>
          </a:prstGeom>
        </p:spPr>
        <p:txBody>
          <a:bodyPr wrap="none">
            <a:prstTxWarp prst="textFadeRight">
              <a:avLst>
                <a:gd name="adj" fmla="val 2187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প্রশ্ন:৫।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মাথা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ঘুরিয়া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চোখে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দেখলো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50919" y="4704111"/>
            <a:ext cx="2954867" cy="340012"/>
          </a:xfrm>
          <a:prstGeom prst="rect">
            <a:avLst/>
          </a:prstGeom>
        </p:spPr>
        <p:txBody>
          <a:bodyPr wrap="none">
            <a:prstTxWarp prst="textFadeRight">
              <a:avLst>
                <a:gd name="adj" fmla="val 2416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প্রশ্ন:৪।মশক </a:t>
            </a:r>
            <a:r>
              <a:rPr lang="en-US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7466" y="3670739"/>
            <a:ext cx="3648707" cy="340012"/>
          </a:xfrm>
          <a:prstGeom prst="rect">
            <a:avLst/>
          </a:prstGeom>
        </p:spPr>
        <p:txBody>
          <a:bodyPr wrap="none">
            <a:prstTxWarp prst="textFadeRight">
              <a:avLst>
                <a:gd name="adj" fmla="val 1728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প্রশ্ন:৩।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ঝাটের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চোটে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পথের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ধুলা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এসে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করলো</a:t>
            </a:r>
            <a:r>
              <a:rPr lang="en-US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5933" y="2717259"/>
            <a:ext cx="3648707" cy="340012"/>
          </a:xfrm>
          <a:prstGeom prst="rect">
            <a:avLst/>
          </a:prstGeom>
        </p:spPr>
        <p:txBody>
          <a:bodyPr wrap="none">
            <a:prstTxWarp prst="textFadeRight">
              <a:avLst>
                <a:gd name="adj" fmla="val 2187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প্রশ্ন:২।ডাঙ্গার </a:t>
            </a:r>
            <a:r>
              <a:rPr lang="en-US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করলো</a:t>
            </a:r>
            <a:r>
              <a:rPr lang="en-US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4227" y="2169212"/>
            <a:ext cx="2690160" cy="340012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264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সাড়ে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সতেরো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লক্ষ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35760" y="6139303"/>
            <a:ext cx="2337925" cy="340012"/>
          </a:xfrm>
          <a:prstGeom prst="rect">
            <a:avLst/>
          </a:prstGeom>
        </p:spPr>
        <p:txBody>
          <a:bodyPr wrap="none">
            <a:prstTxWarp prst="textFadeLeft">
              <a:avLst>
                <a:gd name="adj" fmla="val 264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সর্ষে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ফুল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17371" y="5149643"/>
            <a:ext cx="2587537" cy="340012"/>
          </a:xfrm>
          <a:prstGeom prst="rect">
            <a:avLst/>
          </a:prstGeom>
        </p:spPr>
        <p:txBody>
          <a:bodyPr wrap="none">
            <a:prstTxWarp prst="textFadeLeft">
              <a:avLst>
                <a:gd name="adj" fmla="val 264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পানি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রাখার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চামড়ার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থলে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79052" y="4116271"/>
            <a:ext cx="2690160" cy="340012"/>
          </a:xfrm>
          <a:prstGeom prst="rect">
            <a:avLst/>
          </a:prstGeom>
        </p:spPr>
        <p:txBody>
          <a:bodyPr wrap="none">
            <a:prstTxWarp prst="textFadeLeft">
              <a:avLst>
                <a:gd name="adj" fmla="val 2187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মুখ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বক্ষ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95986" y="3172627"/>
            <a:ext cx="2690160" cy="340012"/>
          </a:xfrm>
          <a:prstGeom prst="rect">
            <a:avLst/>
          </a:prstGeom>
        </p:spPr>
        <p:txBody>
          <a:bodyPr wrap="none">
            <a:prstTxWarp prst="textFadeLeft">
              <a:avLst>
                <a:gd name="adj" fmla="val 2645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সাঁতার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কাটতে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চেষ্টা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করলো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22" name="Pentagon 21"/>
          <p:cNvSpPr/>
          <p:nvPr/>
        </p:nvSpPr>
        <p:spPr>
          <a:xfrm>
            <a:off x="3318933" y="1504232"/>
            <a:ext cx="1371600" cy="820325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3310466" y="2497811"/>
            <a:ext cx="1371600" cy="820325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3318933" y="3451291"/>
            <a:ext cx="1371600" cy="820325"/>
          </a:xfrm>
          <a:prstGeom prst="homePlat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3345453" y="4484663"/>
            <a:ext cx="1371600" cy="820325"/>
          </a:xfrm>
          <a:prstGeom prst="homePlat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/>
          <p:cNvSpPr/>
          <p:nvPr/>
        </p:nvSpPr>
        <p:spPr>
          <a:xfrm>
            <a:off x="3352800" y="5474323"/>
            <a:ext cx="1371600" cy="820325"/>
          </a:xfrm>
          <a:prstGeom prst="homePlat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ame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5110" y="366714"/>
              <a:ext cx="1890766" cy="4645358"/>
              <a:chOff x="315110" y="366714"/>
              <a:chExt cx="1890766" cy="464535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15110" y="366714"/>
                <a:ext cx="1890766" cy="4645358"/>
                <a:chOff x="315110" y="366714"/>
                <a:chExt cx="1890766" cy="4645358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5110" y="366714"/>
                  <a:ext cx="1890766" cy="4645358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 rot="21286751">
                  <a:off x="788726" y="746954"/>
                  <a:ext cx="12924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শ্রেণি</a:t>
                  </a:r>
                  <a:r>
                    <a:rPr lang="en-US" sz="1200" dirty="0" smtClean="0">
                      <a:latin typeface="SutonnyOMJ" pitchFamily="2" charset="0"/>
                      <a:cs typeface="SutonnyOMJ" pitchFamily="2" charset="0"/>
                    </a:rPr>
                    <a:t> – </a:t>
                  </a:r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নবম</a:t>
                  </a:r>
                  <a:endParaRPr lang="en-US" sz="1200" dirty="0" smtClean="0">
                    <a:latin typeface="SutonnyOMJ" pitchFamily="2" charset="0"/>
                    <a:cs typeface="SutonnyOMJ" pitchFamily="2" charset="0"/>
                  </a:endParaRPr>
                </a:p>
                <a:p>
                  <a:pPr algn="ctr"/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বিষয়</a:t>
                  </a:r>
                  <a:r>
                    <a:rPr lang="en-US" sz="1200" dirty="0" smtClean="0">
                      <a:latin typeface="SutonnyOMJ" pitchFamily="2" charset="0"/>
                      <a:cs typeface="SutonnyOMJ" pitchFamily="2" charset="0"/>
                    </a:rPr>
                    <a:t> – </a:t>
                  </a:r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বাংলা</a:t>
                  </a:r>
                  <a:r>
                    <a:rPr lang="en-US" sz="1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সাহিত্য</a:t>
                  </a:r>
                  <a:endParaRPr lang="en-US" sz="1200" dirty="0" smtClean="0">
                    <a:latin typeface="SutonnyOMJ" pitchFamily="2" charset="0"/>
                    <a:cs typeface="SutonnyOMJ" pitchFamily="2" charset="0"/>
                  </a:endParaRPr>
                </a:p>
                <a:p>
                  <a:pPr algn="ctr"/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পাঠের</a:t>
                  </a:r>
                  <a:r>
                    <a:rPr lang="en-US" sz="1200" dirty="0" smtClean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বিষয়</a:t>
                  </a:r>
                  <a:r>
                    <a:rPr lang="en-US" sz="1200" dirty="0">
                      <a:latin typeface="SutonnyOMJ" pitchFamily="2" charset="0"/>
                      <a:cs typeface="SutonnyOMJ" pitchFamily="2" charset="0"/>
                    </a:rPr>
                    <a:t> </a:t>
                  </a:r>
                  <a:r>
                    <a:rPr lang="en-US" sz="1200" dirty="0" smtClean="0">
                      <a:latin typeface="SutonnyOMJ" pitchFamily="2" charset="0"/>
                      <a:cs typeface="SutonnyOMJ" pitchFamily="2" charset="0"/>
                    </a:rPr>
                    <a:t>- </a:t>
                  </a:r>
                  <a:r>
                    <a:rPr lang="en-US" sz="1200" dirty="0" err="1" smtClean="0">
                      <a:latin typeface="SutonnyOMJ" pitchFamily="2" charset="0"/>
                      <a:cs typeface="SutonnyOMJ" pitchFamily="2" charset="0"/>
                    </a:rPr>
                    <a:t>কবিতা</a:t>
                  </a:r>
                  <a:endParaRPr lang="en-US" sz="1200" dirty="0">
                    <a:latin typeface="SutonnyOMJ" pitchFamily="2" charset="0"/>
                    <a:cs typeface="SutonnyOMJ" pitchFamily="2" charset="0"/>
                  </a:endParaRPr>
                </a:p>
              </p:txBody>
            </p:sp>
          </p:grpSp>
          <p:sp>
            <p:nvSpPr>
              <p:cNvPr id="28" name="Oval 27"/>
              <p:cNvSpPr/>
              <p:nvPr/>
            </p:nvSpPr>
            <p:spPr>
              <a:xfrm>
                <a:off x="1214773" y="426720"/>
                <a:ext cx="91440" cy="91440"/>
              </a:xfrm>
              <a:prstGeom prst="ellipse">
                <a:avLst/>
              </a:prstGeom>
              <a:blipFill>
                <a:blip r:embed="rId9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873453" y="413173"/>
            <a:ext cx="5491187" cy="86868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542"/>
              </a:avLst>
            </a:prstTxWarp>
            <a:spAutoFit/>
          </a:bodyPr>
          <a:lstStyle/>
          <a:p>
            <a:r>
              <a:rPr lang="en-US" b="1" dirty="0" err="1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b="1" dirty="0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b="1" dirty="0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পাশের</a:t>
            </a:r>
            <a:r>
              <a:rPr lang="en-US" b="1" dirty="0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প্রশ্নগুলোর</a:t>
            </a:r>
            <a:r>
              <a:rPr lang="en-US" b="1" dirty="0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b="1" dirty="0" smtClean="0">
                <a:ln w="1905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  </a:t>
            </a:r>
            <a:endParaRPr lang="en-US" b="1" dirty="0">
              <a:ln w="1905"/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 animBg="1"/>
      <p:bldP spid="24" grpId="0" animBg="1"/>
      <p:bldP spid="25" grpId="0" animBg="1"/>
      <p:bldP spid="26" grpId="0" animBg="1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00" y="3308866"/>
            <a:ext cx="4658264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:-১।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চর্মকার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পদযুগল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ঢেকে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দেন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5257800"/>
            <a:ext cx="2247887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মন্ত্রী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1741" y="3962400"/>
            <a:ext cx="242002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সাধারন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লোকের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বুদ্ধির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প্রশংসা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7455" y="5920264"/>
            <a:ext cx="2332945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চামার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চর্মকার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4648200"/>
            <a:ext cx="236220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ধুলার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স্পর্শ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মুক্তি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3324802"/>
            <a:ext cx="245451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চামড়া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ঢেকে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দেন</a:t>
            </a:r>
            <a:r>
              <a:rPr lang="en-US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5244860"/>
            <a:ext cx="320040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:-৪।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হবু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গোবুরায়ের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মধ্যে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সম্পর্ক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3949461"/>
            <a:ext cx="419100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:-২।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জুতা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আবিস্কার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কবিতার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মুল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উপজীব্য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2052" y="5920264"/>
            <a:ext cx="272594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:-৫।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চামার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5601" y="4646762"/>
            <a:ext cx="3703258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:-৩।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কিসের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স্পর্শ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মুক্তি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118905"/>
            <a:ext cx="3037609" cy="27275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1740" y="154127"/>
            <a:ext cx="3064484" cy="2707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6" name="Rectangle 25"/>
          <p:cNvSpPr/>
          <p:nvPr/>
        </p:nvSpPr>
        <p:spPr>
          <a:xfrm>
            <a:off x="3505200" y="381000"/>
            <a:ext cx="2209800" cy="220980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20000"/>
                <a:gd name="adj2" fmla="val -2299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spc="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spc="5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Rectangle 27"/>
            <p:cNvSpPr/>
            <p:nvPr/>
          </p:nvSpPr>
          <p:spPr>
            <a:xfrm>
              <a:off x="3138932" y="118905"/>
              <a:ext cx="274320" cy="2743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04580" y="106365"/>
              <a:ext cx="274320" cy="27401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791" y="2780521"/>
              <a:ext cx="8877300" cy="267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ame 3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5105400" y="3533864"/>
            <a:ext cx="1049700" cy="0"/>
          </a:xfrm>
          <a:prstGeom prst="straightConnector1">
            <a:avLst/>
          </a:prstGeom>
          <a:ln w="76200">
            <a:solidFill>
              <a:srgbClr val="632523">
                <a:alpha val="8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77455" y="4147066"/>
            <a:ext cx="1049700" cy="0"/>
          </a:xfrm>
          <a:prstGeom prst="straightConnector1">
            <a:avLst/>
          </a:prstGeom>
          <a:ln w="76200">
            <a:solidFill>
              <a:srgbClr val="632523">
                <a:alpha val="8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91000" y="4831428"/>
            <a:ext cx="1049700" cy="0"/>
          </a:xfrm>
          <a:prstGeom prst="straightConnector1">
            <a:avLst/>
          </a:prstGeom>
          <a:ln w="76200">
            <a:solidFill>
              <a:srgbClr val="632523">
                <a:alpha val="8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00860" y="5429526"/>
            <a:ext cx="1049700" cy="0"/>
          </a:xfrm>
          <a:prstGeom prst="straightConnector1">
            <a:avLst/>
          </a:prstGeom>
          <a:ln w="76200">
            <a:solidFill>
              <a:srgbClr val="632523">
                <a:alpha val="8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76092" y="6104930"/>
            <a:ext cx="1049700" cy="0"/>
          </a:xfrm>
          <a:prstGeom prst="straightConnector1">
            <a:avLst/>
          </a:prstGeom>
          <a:ln w="76200">
            <a:solidFill>
              <a:srgbClr val="632523">
                <a:alpha val="8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2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  <p:bldP spid="5" grpId="0"/>
      <p:bldP spid="6" grpId="0"/>
      <p:bldP spid="16" grpId="0"/>
      <p:bldP spid="17" grpId="0"/>
      <p:bldP spid="18" grpId="0"/>
      <p:bldP spid="19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1740" y="154127"/>
            <a:ext cx="3064484" cy="2707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3581400" y="457200"/>
            <a:ext cx="2133600" cy="205740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20000"/>
                <a:gd name="adj2" fmla="val -1984"/>
              </a:avLst>
            </a:prstTxWarp>
            <a:spAutoFit/>
          </a:bodyPr>
          <a:lstStyle/>
          <a:p>
            <a:pPr algn="ctr"/>
            <a:r>
              <a:rPr lang="en-US" b="1" spc="5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spc="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b="1" spc="5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924" y="3962400"/>
            <a:ext cx="5046596" cy="369332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:-৭।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মন্ত্রী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কাকে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শূলে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বিদ্ধ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রাখতে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আদেশ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3821" y="4632385"/>
            <a:ext cx="2525050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পৃথিবী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ঢাকতে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315520" y="5943600"/>
            <a:ext cx="189507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বংশের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প্রধান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6434" y="3323365"/>
            <a:ext cx="166584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ঈশ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ৎ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হেসে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5560" y="5310664"/>
            <a:ext cx="311655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সংশয়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3962400"/>
            <a:ext cx="221567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চামাড়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কুলপতিকে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3300" y="4632385"/>
            <a:ext cx="459349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৮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চরণ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ঢাকলে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ঢাকতে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301" y="5943600"/>
            <a:ext cx="360289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১০। 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‘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কুলপতি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‘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কথাটির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মানে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8924" y="3323365"/>
            <a:ext cx="5596766" cy="36933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:-৬।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চামার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কুলপতি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কাছে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কীভাবে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তার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প্রস্তাব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পিশ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করেন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4291" y="5310664"/>
            <a:ext cx="4152099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:-৯।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চামারের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কথায়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মনে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পেল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41740" y="3508031"/>
            <a:ext cx="1001283" cy="0"/>
          </a:xfrm>
          <a:prstGeom prst="straightConnector1">
            <a:avLst/>
          </a:prstGeom>
          <a:ln w="76200">
            <a:solidFill>
              <a:schemeClr val="tx2">
                <a:alpha val="89804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48511" y="4170402"/>
            <a:ext cx="1001283" cy="0"/>
          </a:xfrm>
          <a:prstGeom prst="straightConnector1">
            <a:avLst/>
          </a:prstGeom>
          <a:ln w="76200">
            <a:solidFill>
              <a:schemeClr val="tx2">
                <a:alpha val="89804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84494" y="4854764"/>
            <a:ext cx="1001283" cy="0"/>
          </a:xfrm>
          <a:prstGeom prst="straightConnector1">
            <a:avLst/>
          </a:prstGeom>
          <a:ln w="76200">
            <a:solidFill>
              <a:schemeClr val="tx2">
                <a:alpha val="89804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612349" y="5452862"/>
            <a:ext cx="1001283" cy="0"/>
          </a:xfrm>
          <a:prstGeom prst="straightConnector1">
            <a:avLst/>
          </a:prstGeom>
          <a:ln w="76200">
            <a:solidFill>
              <a:schemeClr val="tx2">
                <a:alpha val="89804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11786" y="6128266"/>
            <a:ext cx="1001283" cy="0"/>
          </a:xfrm>
          <a:prstGeom prst="straightConnector1">
            <a:avLst/>
          </a:prstGeom>
          <a:ln w="76200">
            <a:solidFill>
              <a:schemeClr val="tx2">
                <a:alpha val="89804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118905"/>
            <a:ext cx="3037609" cy="27275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45" name="Group 4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6" name="Rectangle 45"/>
            <p:cNvSpPr/>
            <p:nvPr/>
          </p:nvSpPr>
          <p:spPr>
            <a:xfrm>
              <a:off x="3138932" y="118905"/>
              <a:ext cx="274320" cy="2743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04580" y="106365"/>
              <a:ext cx="274320" cy="27401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2791" y="2780521"/>
              <a:ext cx="8877300" cy="267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ame 4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1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200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3" grpId="0"/>
      <p:bldP spid="4" grpId="0"/>
      <p:bldP spid="5" grpId="0"/>
      <p:bldP spid="6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05200" y="381000"/>
            <a:ext cx="2209800" cy="2133600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-689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0" r="8139" b="39005"/>
          <a:stretch/>
        </p:blipFill>
        <p:spPr>
          <a:xfrm>
            <a:off x="6019800" y="228600"/>
            <a:ext cx="2971800" cy="2551922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 rot="1164854">
            <a:off x="84190" y="4408061"/>
            <a:ext cx="89862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>
                <a:gd name="adj1" fmla="val 20000"/>
                <a:gd name="adj2" fmla="val -102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অসাধারণ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–এ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বিষয়টি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যুক্তিসহকারে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  <a:endParaRPr lang="en-US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0" r="8139" b="39005"/>
          <a:stretch/>
        </p:blipFill>
        <p:spPr>
          <a:xfrm flipH="1">
            <a:off x="162791" y="203201"/>
            <a:ext cx="3037609" cy="2577322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3138932" y="118905"/>
              <a:ext cx="274320" cy="2743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04580" y="106365"/>
              <a:ext cx="274320" cy="27401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2791" y="2780521"/>
              <a:ext cx="8877300" cy="267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3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38200"/>
            <a:ext cx="7315200" cy="525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777"/>
              </a:avLst>
            </a:prstTxWarp>
            <a:spAutoFit/>
          </a:bodyPr>
          <a:lstStyle/>
          <a:p>
            <a:pPr indent="-914400" algn="ctr"/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অনেক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অনেক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indent="-914400"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1913" y="2514600"/>
            <a:ext cx="8500173" cy="4038600"/>
            <a:chOff x="321913" y="2514600"/>
            <a:chExt cx="8500173" cy="4038600"/>
          </a:xfrm>
        </p:grpSpPr>
        <p:grpSp>
          <p:nvGrpSpPr>
            <p:cNvPr id="17" name="Group 16"/>
            <p:cNvGrpSpPr/>
            <p:nvPr/>
          </p:nvGrpSpPr>
          <p:grpSpPr>
            <a:xfrm>
              <a:off x="321913" y="2514600"/>
              <a:ext cx="8500173" cy="4038600"/>
              <a:chOff x="321913" y="2514600"/>
              <a:chExt cx="8500173" cy="40386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913" y="2514600"/>
                <a:ext cx="8500173" cy="40386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45" t="46226" r="6074" b="19640"/>
              <a:stretch/>
            </p:blipFill>
            <p:spPr>
              <a:xfrm>
                <a:off x="3810000" y="5029200"/>
                <a:ext cx="4191000" cy="1524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45" t="46226" r="6074" b="19640"/>
              <a:stretch/>
            </p:blipFill>
            <p:spPr>
              <a:xfrm>
                <a:off x="4571999" y="4540827"/>
                <a:ext cx="3886201" cy="1524000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418" y="4502727"/>
              <a:ext cx="3848100" cy="191452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41218" y="304800"/>
            <a:ext cx="7772400" cy="2438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147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‘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জুতা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আবিস্কার</a:t>
            </a:r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কবিতার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৬৫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নং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লাইন</a:t>
            </a:r>
            <a:r>
              <a:rPr lang="en-US" sz="2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</a:p>
          <a:p>
            <a:r>
              <a:rPr lang="en-US" sz="2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মহী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মাদুর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ঢাকো,ফরাস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পাতি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করিব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বন্ধ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2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2700" y="609600"/>
            <a:ext cx="4038600" cy="10492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b="1" spc="5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শিখণফল</a:t>
            </a:r>
            <a:endParaRPr lang="en-US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7620000" cy="4209595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-----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কঠিন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উচ্চারণ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চরণ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৫</a:t>
            </a:r>
            <a:r>
              <a:rPr lang="en-US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b="1" dirty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dirty="0">
              <a:blipFill>
                <a:blip r:embed="rId2"/>
                <a:tile tx="0" ty="0" sx="100000" sy="100000" flip="none" algn="tl"/>
              </a:blip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3352800"/>
            <a:ext cx="3538959" cy="3124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মহী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মাদুর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ফরাস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করিব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বন্ধ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রাখো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কোথাও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যেন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রন্ধ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পায়ে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লাগে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  <a:p>
            <a:pPr algn="ctr"/>
            <a:r>
              <a:rPr lang="en-US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বড়ো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খাঁটি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মোর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হতেছে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সন্ধ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3370118"/>
            <a:ext cx="3434375" cy="3124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মাটির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ভয়ে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রাজ্য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মাটি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দিবস-রাতি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রহিলে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বন্ধ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ডাকি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চর্ম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মুড়িয়া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দাও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পৃথ্বী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ধুলির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মহী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ঝুলির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ঢাকি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মহীপতির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রহিবে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মহাকীর্তি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অবহেলে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যোগ্যমতো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মেলে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 flipH="1">
            <a:off x="5943600" y="203609"/>
            <a:ext cx="3046140" cy="2710652"/>
            <a:chOff x="3267625" y="2914261"/>
            <a:chExt cx="3156309" cy="2727585"/>
          </a:xfrm>
        </p:grpSpPr>
        <p:grpSp>
          <p:nvGrpSpPr>
            <p:cNvPr id="21" name="Group 20"/>
            <p:cNvGrpSpPr/>
            <p:nvPr/>
          </p:nvGrpSpPr>
          <p:grpSpPr>
            <a:xfrm>
              <a:off x="3267625" y="2914261"/>
              <a:ext cx="3156309" cy="2727585"/>
              <a:chOff x="119783" y="118905"/>
              <a:chExt cx="3156309" cy="272758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8250" y="118905"/>
                <a:ext cx="3147842" cy="2727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10" t="19227" b="66805"/>
              <a:stretch/>
            </p:blipFill>
            <p:spPr>
              <a:xfrm flipH="1">
                <a:off x="119783" y="381000"/>
                <a:ext cx="10668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9" t="2825" r="43182" b="-1"/>
            <a:stretch/>
          </p:blipFill>
          <p:spPr>
            <a:xfrm>
              <a:off x="4334425" y="2931194"/>
              <a:ext cx="793750" cy="2710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27" name="Group 26"/>
          <p:cNvGrpSpPr/>
          <p:nvPr/>
        </p:nvGrpSpPr>
        <p:grpSpPr>
          <a:xfrm>
            <a:off x="162791" y="186676"/>
            <a:ext cx="3156309" cy="2727585"/>
            <a:chOff x="3267625" y="2914261"/>
            <a:chExt cx="3156309" cy="2727585"/>
          </a:xfrm>
        </p:grpSpPr>
        <p:grpSp>
          <p:nvGrpSpPr>
            <p:cNvPr id="28" name="Group 27"/>
            <p:cNvGrpSpPr/>
            <p:nvPr/>
          </p:nvGrpSpPr>
          <p:grpSpPr>
            <a:xfrm>
              <a:off x="3267625" y="2914261"/>
              <a:ext cx="3156309" cy="2727585"/>
              <a:chOff x="119783" y="118905"/>
              <a:chExt cx="3156309" cy="272758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8250" y="118905"/>
                <a:ext cx="3147842" cy="27275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10" t="19227" b="66805"/>
              <a:stretch/>
            </p:blipFill>
            <p:spPr>
              <a:xfrm flipH="1">
                <a:off x="119783" y="381000"/>
                <a:ext cx="1066800" cy="381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9" t="2825" r="43182" b="-1"/>
            <a:stretch/>
          </p:blipFill>
          <p:spPr>
            <a:xfrm>
              <a:off x="4334425" y="2931194"/>
              <a:ext cx="793750" cy="27106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7" name="Rectangle 36"/>
          <p:cNvSpPr/>
          <p:nvPr/>
        </p:nvSpPr>
        <p:spPr>
          <a:xfrm>
            <a:off x="3522518" y="381000"/>
            <a:ext cx="2209800" cy="2274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ln w="1905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b="1" dirty="0">
                <a:ln w="1905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905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b="1" dirty="0">
                <a:ln w="1905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48001"/>
            <a:ext cx="1143000" cy="342899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8" name="Rectangle 37"/>
            <p:cNvSpPr/>
            <p:nvPr/>
          </p:nvSpPr>
          <p:spPr>
            <a:xfrm>
              <a:off x="3138932" y="118905"/>
              <a:ext cx="274320" cy="2743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04580" y="106365"/>
              <a:ext cx="274320" cy="27401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2791" y="2780521"/>
              <a:ext cx="8877300" cy="267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ame 4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4800" y="3048000"/>
            <a:ext cx="10922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2732" y="3209026"/>
            <a:ext cx="3758423" cy="32766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ধাইল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হেথা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হোথা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ছুটিল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ছাড়িয়া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কর্ম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যোগ্যমতো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কোথা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মিলে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এত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উচিত-মতো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চর্ম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তখন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ধীরে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চামার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কুলপতি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ঈষ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হেসে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বৃদ্ধ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বলিতে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করিলে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অনুমতি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সহজে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যাহে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মানস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সিদ্ধ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চরণ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ঢাকো,তবে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ধরণী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ঢাকিতে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নাহি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3209026"/>
            <a:ext cx="35643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 ‘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এত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সিধে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!</a:t>
            </a: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ভাবিয়া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ম’ল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দেশসুদ্ধ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!’</a:t>
            </a: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বেটারে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শূল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বিঁধে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কারার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মাঝে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করিয়া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রাখো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রুদ্ধ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চর্ম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আবরণে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ঢাকিল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বুড়া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বসিয়া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পদোপান্তে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মন্ত্রী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আমারো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ছিল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মনে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কেমনে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বেটা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পেরেছে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সেটা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জানতে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।’</a:t>
            </a: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সেদিন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হতে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চলিল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জুতা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পরা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-</a:t>
            </a:r>
          </a:p>
          <a:p>
            <a:pPr algn="ctr"/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বাঁচিল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গোবু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রক্ষা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পেল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9783" y="118905"/>
            <a:ext cx="3156309" cy="2727585"/>
            <a:chOff x="119783" y="118905"/>
            <a:chExt cx="3156309" cy="272758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8250" y="118905"/>
              <a:ext cx="3147842" cy="272758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10" t="19227" b="66805"/>
            <a:stretch/>
          </p:blipFill>
          <p:spPr>
            <a:xfrm flipH="1">
              <a:off x="119783" y="381000"/>
              <a:ext cx="10668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30" name="Group 29"/>
          <p:cNvGrpSpPr/>
          <p:nvPr/>
        </p:nvGrpSpPr>
        <p:grpSpPr>
          <a:xfrm>
            <a:off x="5941738" y="118905"/>
            <a:ext cx="3098351" cy="2727585"/>
            <a:chOff x="5941738" y="118905"/>
            <a:chExt cx="3098351" cy="272758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738" y="118905"/>
              <a:ext cx="3098351" cy="272758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10" t="19227" b="66805"/>
            <a:stretch/>
          </p:blipFill>
          <p:spPr>
            <a:xfrm>
              <a:off x="7973289" y="365495"/>
              <a:ext cx="1039089" cy="37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6" name="Rectangle 35"/>
          <p:cNvSpPr/>
          <p:nvPr/>
        </p:nvSpPr>
        <p:spPr>
          <a:xfrm>
            <a:off x="3505200" y="381000"/>
            <a:ext cx="2133600" cy="2286000"/>
          </a:xfrm>
          <a:prstGeom prst="rect">
            <a:avLst/>
          </a:prstGeom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4960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b="1" cap="all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cap="all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endParaRPr lang="en-US" b="1" cap="all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2"/>
            <a:ext cx="1447800" cy="3543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6200" y="3048001"/>
            <a:ext cx="1524000" cy="354329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Rectangle 23"/>
            <p:cNvSpPr/>
            <p:nvPr/>
          </p:nvSpPr>
          <p:spPr>
            <a:xfrm>
              <a:off x="3138932" y="118905"/>
              <a:ext cx="274320" cy="2743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04580" y="106365"/>
              <a:ext cx="274320" cy="274012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2791" y="2780521"/>
              <a:ext cx="8877300" cy="2674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ame 2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71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548640"/>
            <a:ext cx="5410200" cy="1948707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519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‘</a:t>
            </a:r>
            <a:r>
              <a:rPr lang="en-US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মহী</a:t>
            </a:r>
            <a:r>
              <a:rPr lang="en-US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মাদুর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ঢাকো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,</a:t>
            </a:r>
          </a:p>
          <a:p>
            <a:pPr algn="ctr"/>
            <a:r>
              <a:rPr lang="en-US" b="1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ফরাস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পাতি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করিব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ধুলা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বন্ধ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।’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2" name="Group 1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6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3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9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0" y="548640"/>
            <a:ext cx="5410200" cy="1965960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6973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‘</a:t>
            </a:r>
            <a:r>
              <a:rPr lang="en-US" b="1" spc="50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রাজারে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ঘরে</a:t>
            </a:r>
            <a:r>
              <a:rPr lang="en-US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রাখো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কোথাও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যেন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err="1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রন্ধ</a:t>
            </a:r>
            <a:r>
              <a:rPr lang="en-US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00400" y="2514600"/>
            <a:ext cx="1828800" cy="1828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54680" y="2468880"/>
            <a:ext cx="1920240" cy="192024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27320" y="2514600"/>
            <a:ext cx="1828800" cy="18288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468880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515197"/>
            <a:ext cx="1828800" cy="18288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4680" y="4469477"/>
            <a:ext cx="1920240" cy="1920240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7320" y="4515197"/>
            <a:ext cx="1828800" cy="18288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4469477"/>
            <a:ext cx="1920240" cy="192024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713"/>
            </a:avLst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2834" y="381000"/>
            <a:ext cx="1890766" cy="5486400"/>
            <a:chOff x="242834" y="381000"/>
            <a:chExt cx="1890766" cy="5486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42834" y="381000"/>
              <a:ext cx="1890766" cy="5486400"/>
              <a:chOff x="242834" y="381000"/>
              <a:chExt cx="1890766" cy="548640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34" y="381000"/>
                <a:ext cx="1890766" cy="548640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 rot="21186195">
                <a:off x="403848" y="844465"/>
                <a:ext cx="1409802" cy="602643"/>
              </a:xfrm>
              <a:prstGeom prst="rect">
                <a:avLst/>
              </a:prstGeom>
            </p:spPr>
            <p:txBody>
              <a:bodyPr wrap="none">
                <a:prstTxWarp prst="textInflate">
                  <a:avLst/>
                </a:prstTxWarp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1600" b="1" spc="50" dirty="0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1600" b="1" spc="50" dirty="0" err="1">
                    <a:ln w="11430"/>
                    <a:solidFill>
                      <a:sysClr val="windowText" lastClr="0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Shonar Bangla" pitchFamily="34" charset="0"/>
                    <a:cs typeface="Shonar Bangla" pitchFamily="34" charset="0"/>
                  </a:rPr>
                  <a:t>বিশ্লেষণ</a:t>
                </a:r>
                <a:endParaRPr lang="en-US" sz="1600" b="1" spc="50" dirty="0">
                  <a:ln w="11430"/>
                  <a:solidFill>
                    <a:sysClr val="windowText" lastClr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1142497" y="457200"/>
              <a:ext cx="91440" cy="9144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8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1369</Words>
  <Application>Microsoft Office PowerPoint</Application>
  <PresentationFormat>On-screen Show (4:3)</PresentationFormat>
  <Paragraphs>275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170</cp:revision>
  <dcterms:created xsi:type="dcterms:W3CDTF">2006-08-16T00:00:00Z</dcterms:created>
  <dcterms:modified xsi:type="dcterms:W3CDTF">2021-07-16T02:25:40Z</dcterms:modified>
</cp:coreProperties>
</file>