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A7830D-636B-4540-ADA1-65DA79B20073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45074-FE6A-44FA-AF0E-F01650BE8C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77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06425" y="685800"/>
            <a:ext cx="56451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55504E-D3E5-44E8-8884-FC5036C11B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3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37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35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41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8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482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52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165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85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657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BB6C0-41E5-402E-B768-14C80A649631}" type="datetimeFigureOut">
              <a:rPr lang="en-US" smtClean="0"/>
              <a:t>7/17/2021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688BD-7CB5-4C7B-832F-E6046F6F1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905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587822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75644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763466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3512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939110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3526932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4114754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4702576" algn="l" defTabSz="1175644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endParaRPr lang="en-US"/>
          </a:p>
        </p:txBody>
      </p:sp>
      <p:pic>
        <p:nvPicPr>
          <p:cNvPr id="8" name="Picture 4" descr="Slide Pict-1 (30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143" y="268941"/>
            <a:ext cx="8654143" cy="6252882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98714" y="5042647"/>
            <a:ext cx="8153400" cy="1846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0" tIns="45715" rIns="91430" bIns="45715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spc="3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6600" b="1" spc="39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6600" b="1" spc="39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45127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523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1026" name="Picture 2" descr="F:\New Upload Image\unnamed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572" y="336177"/>
            <a:ext cx="8599714" cy="61856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5" name="TextBox 1" descr="Bouquet"/>
          <p:cNvSpPr>
            <a:spLocks noChangeArrowheads="1"/>
          </p:cNvSpPr>
          <p:nvPr/>
        </p:nvSpPr>
        <p:spPr bwMode="auto">
          <a:xfrm>
            <a:off x="3156857" y="627901"/>
            <a:ext cx="2122714" cy="716805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Teachers,gov,bd OK\Bakti Jibon Ict\Picture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1689847"/>
            <a:ext cx="4267200" cy="3352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Flowchart: Alternate Process 7"/>
          <p:cNvSpPr/>
          <p:nvPr/>
        </p:nvSpPr>
        <p:spPr>
          <a:xfrm>
            <a:off x="381000" y="5307106"/>
            <a:ext cx="8382000" cy="1013012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marL="342862" indent="-342862"/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14293" indent="-514293">
              <a:buFont typeface="+mj-lt"/>
              <a:buAutoNum type="arabicPeriod"/>
            </a:pPr>
            <a:r>
              <a:rPr lang="bn-IN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“ছেলেহারা শত মায়ের অশ্রু-গড়া এ ফেব্রুয়ারি”-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চরণটি 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 কর</a:t>
            </a:r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342862" indent="-342862">
              <a:buClr>
                <a:schemeClr val="tx1"/>
              </a:buClr>
              <a:buSzPts val="4800"/>
            </a:pP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72606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494168" y="3505201"/>
            <a:ext cx="2608262" cy="25538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ভাইয়ের রক্তে রাঙানো একুশে ফেব্রুয়ারি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</a:t>
            </a:r>
          </a:p>
        </p:txBody>
      </p:sp>
      <p:pic>
        <p:nvPicPr>
          <p:cNvPr id="6" name="Picture 12" descr="21-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167" y="1524000"/>
            <a:ext cx="3276600" cy="184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/>
          <a:srcRect l="7751" t="21330" r="62517" b="20782"/>
          <a:stretch>
            <a:fillRect/>
          </a:stretch>
        </p:blipFill>
        <p:spPr bwMode="auto">
          <a:xfrm>
            <a:off x="5828167" y="1600200"/>
            <a:ext cx="2667000" cy="1981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6056768" y="3733801"/>
            <a:ext cx="2760661" cy="2553879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ছেলেহারা শত মায়ের অশ্রু  গড়া   এ ফেব্রুয়ারি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 </a:t>
            </a: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2399167" y="5486400"/>
            <a:ext cx="4800600" cy="132801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পারি।।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1167" y="3886200"/>
            <a:ext cx="2590800" cy="1524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41245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533401" y="3657601"/>
            <a:ext cx="2820987" cy="293660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 বোশেখীরা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শিশুহত্যার বিক্ষোভে আজ কাপুক বসুন্ধরা,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4953001" y="3657600"/>
            <a:ext cx="3660775" cy="374670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দাবি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দিন বদলের  ক্রান্তি লগনে তবু তোরা পার পাবি?</a:t>
            </a:r>
          </a:p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না না না খুন রাঙ্গা ইতিহাসে শেষ রায় দেওয়ার তারই</a:t>
            </a: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2971800" cy="2057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676400"/>
            <a:ext cx="2895600" cy="1752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94552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885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4" name="Flowchart: Alternate Process 3"/>
          <p:cNvSpPr/>
          <p:nvPr/>
        </p:nvSpPr>
        <p:spPr>
          <a:xfrm>
            <a:off x="1034143" y="268941"/>
            <a:ext cx="7021286" cy="1268506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চরণের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TextBox 1"/>
          <p:cNvSpPr>
            <a:spLocks noChangeArrowheads="1"/>
          </p:cNvSpPr>
          <p:nvPr/>
        </p:nvSpPr>
        <p:spPr bwMode="auto">
          <a:xfrm>
            <a:off x="665163" y="4072450"/>
            <a:ext cx="3506787" cy="296250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একুশে ফেব্রুয়ারি। একুশে ফেব্রুয়ারি।।</a:t>
            </a:r>
          </a:p>
          <a:p>
            <a:pPr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 সেদিন এমনি নীল গগুনের বসনে শীতের শেষেরাত জাগা চাঁদ চুমো খেয়েছিলে হেসে;</a:t>
            </a:r>
          </a:p>
        </p:txBody>
      </p:sp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5237163" y="4224850"/>
            <a:ext cx="3525837" cy="214525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91430" tIns="45715" rIns="91430" bIns="45715">
            <a:spAutoFit/>
          </a:bodyPr>
          <a:lstStyle/>
          <a:p>
            <a:pPr algn="ctr">
              <a:defRPr/>
            </a:pPr>
            <a:r>
              <a:rPr lang="bn-BD" sz="2400" b="1" dirty="0">
                <a:latin typeface="NikoshBAN" pitchFamily="2" charset="0"/>
                <a:cs typeface="NikoshBAN" pitchFamily="2" charset="0"/>
              </a:rPr>
              <a:t>পথে পথে ফোটে রজনীগন্ধা অলকনন্দা যেন।এমন সময় বাড়ি এলো এক ঝড় এলো ক্ষ্যাপাবুনো।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588962" y="1862650"/>
            <a:ext cx="4267200" cy="1905000"/>
            <a:chOff x="336" y="1056"/>
            <a:chExt cx="2688" cy="1200"/>
          </a:xfrm>
        </p:grpSpPr>
        <p:pic>
          <p:nvPicPr>
            <p:cNvPr id="8" name="Picture 1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36" y="1056"/>
              <a:ext cx="1344" cy="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9" name="Picture 2" descr="D:\New folder (3)\Freedom\All Picture\p200.jpg"/>
            <p:cNvPicPr>
              <a:picLocks noChangeAspect="1" noChangeArrowheads="1"/>
            </p:cNvPicPr>
            <p:nvPr/>
          </p:nvPicPr>
          <p:blipFill>
            <a:blip r:embed="rId3"/>
            <a:srcRect t="2" b="24648"/>
            <a:stretch>
              <a:fillRect/>
            </a:stretch>
          </p:blipFill>
          <p:spPr bwMode="auto">
            <a:xfrm>
              <a:off x="1680" y="1056"/>
              <a:ext cx="1344" cy="1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41962" y="1786450"/>
            <a:ext cx="3192236" cy="213360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78139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601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9" name="Picture 8" descr="Photo01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686800" cy="6343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1" descr="Bouquet"/>
          <p:cNvSpPr>
            <a:spLocks noChangeArrowheads="1"/>
          </p:cNvSpPr>
          <p:nvPr/>
        </p:nvSpPr>
        <p:spPr bwMode="auto">
          <a:xfrm>
            <a:off x="2884714" y="605118"/>
            <a:ext cx="2405743" cy="5751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/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" descr="C:\Users\harunnccncc\Pictures\Picture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72" y="1411941"/>
            <a:ext cx="3023722" cy="26777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Flowchart: Alternate Process 11"/>
          <p:cNvSpPr/>
          <p:nvPr/>
        </p:nvSpPr>
        <p:spPr>
          <a:xfrm>
            <a:off x="762000" y="4639235"/>
            <a:ext cx="7772400" cy="739588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/>
          <a:p>
            <a:pPr marL="685724" indent="-685724" algn="ctr">
              <a:buFont typeface="+mj-lt"/>
              <a:buAutoNum type="arabicPeriod"/>
            </a:pP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সনে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1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ছাপা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 </a:t>
            </a:r>
            <a:r>
              <a:rPr lang="en-US" sz="31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83189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" name="Picture 9" descr="images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94012"/>
            <a:ext cx="37338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6" descr="21-0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94012"/>
            <a:ext cx="375666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21-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3832412"/>
            <a:ext cx="3733800" cy="24204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6" descr="imagesncc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756212"/>
            <a:ext cx="3886200" cy="25639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ound Single Corner Rectangle 4"/>
          <p:cNvSpPr/>
          <p:nvPr/>
        </p:nvSpPr>
        <p:spPr>
          <a:xfrm>
            <a:off x="1578429" y="403412"/>
            <a:ext cx="5660571" cy="764241"/>
          </a:xfrm>
          <a:prstGeom prst="round1Rect">
            <a:avLst>
              <a:gd name="adj" fmla="val 2137"/>
            </a:avLst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/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সৌন্দর্যের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599731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3" name="TextBox 1" descr="Water droplets"/>
          <p:cNvSpPr>
            <a:spLocks noChangeArrowheads="1"/>
          </p:cNvSpPr>
          <p:nvPr/>
        </p:nvSpPr>
        <p:spPr bwMode="auto">
          <a:xfrm>
            <a:off x="2993571" y="469389"/>
            <a:ext cx="2558143" cy="673611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lIns="79234" tIns="39617" rIns="79234" bIns="3961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7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7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 descr="E:\New Accounting -9\indexDalio -0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74571" y="1411941"/>
            <a:ext cx="2755446" cy="20170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5" name="Flowchart: Alternate Process 14"/>
          <p:cNvSpPr/>
          <p:nvPr/>
        </p:nvSpPr>
        <p:spPr>
          <a:xfrm>
            <a:off x="816429" y="5109882"/>
            <a:ext cx="7184571" cy="1219200"/>
          </a:xfrm>
          <a:prstGeom prst="flowChartAlternateProcess">
            <a:avLst/>
          </a:prstGeom>
          <a:noFill/>
          <a:ln w="381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30" tIns="45715" rIns="91430" bIns="45715" rtlCol="0" anchor="ctr"/>
          <a:lstStyle/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 algn="ctr">
              <a:buFont typeface="+mj-lt"/>
              <a:buAutoNum type="arabicPeriod"/>
            </a:pP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 ফেব্রুয়ারি আমাদের স্বাধীনতা সংগ্রামকে কিভাবে উজ্জীবিত  করে তা বিশ্লেষণ কর ।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 algn="ctr">
              <a:buFont typeface="+mj-lt"/>
              <a:buAutoNum type="arabicPeriod"/>
              <a:defRPr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 algn="ctr">
              <a:buFont typeface="+mj-lt"/>
              <a:buAutoNum type="arabicPeriod"/>
              <a:defRPr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577792" indent="-577792">
              <a:buClr>
                <a:schemeClr val="tx1"/>
              </a:buClr>
              <a:buSzPts val="4800"/>
              <a:buFont typeface="+mj-lt"/>
              <a:buAutoNum type="arabicPeriod"/>
            </a:pP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97132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15" name="TextBox 1" descr="Purple mesh"/>
          <p:cNvSpPr>
            <a:spLocks noChangeArrowheads="1"/>
          </p:cNvSpPr>
          <p:nvPr/>
        </p:nvSpPr>
        <p:spPr bwMode="auto">
          <a:xfrm>
            <a:off x="3211286" y="632065"/>
            <a:ext cx="2177143" cy="748555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79234" tIns="39617" rIns="79234" bIns="39617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500" b="1" spc="39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  <a:endParaRPr lang="en-US" sz="3500" b="1" spc="39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2" descr="E:\New Accounting -9\hfjfgjghjkghkjhkljotyi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752600"/>
            <a:ext cx="4191000" cy="304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762000" y="5311588"/>
            <a:ext cx="6259286" cy="739588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71113" tIns="35556" rIns="71113" bIns="35556" rtlCol="0">
            <a:prstTxWarp prst="textPlain">
              <a:avLst/>
            </a:prstTxWarp>
            <a:spAutoFit/>
          </a:bodyPr>
          <a:lstStyle/>
          <a:p>
            <a:pPr marL="342862" indent="-342862">
              <a:buFontTx/>
              <a:buAutoNum type="arabicPeriod"/>
            </a:pPr>
            <a:r>
              <a:rPr lang="bn-IN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  এ আত্মত্যাগ আমাদের কি শিক্ষা দেয় ?</a:t>
            </a:r>
            <a:endParaRPr lang="en-US" sz="2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87372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" name="Picture 4" descr="images ncc-0017   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104" y="1479177"/>
            <a:ext cx="5443695" cy="32407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1"/>
          <p:cNvSpPr>
            <a:spLocks noChangeArrowheads="1"/>
          </p:cNvSpPr>
          <p:nvPr/>
        </p:nvSpPr>
        <p:spPr bwMode="auto">
          <a:xfrm>
            <a:off x="2743200" y="457200"/>
            <a:ext cx="3046412" cy="882056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1" descr="Purple mesh"/>
          <p:cNvSpPr>
            <a:spLocks noChangeArrowheads="1"/>
          </p:cNvSpPr>
          <p:nvPr/>
        </p:nvSpPr>
        <p:spPr bwMode="auto">
          <a:xfrm>
            <a:off x="489857" y="4804158"/>
            <a:ext cx="8001000" cy="1437904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marL="577792" indent="-577792" algn="ctr">
              <a:buFont typeface="+mj-lt"/>
              <a:buAutoNum type="arabicPeriod"/>
              <a:defRPr/>
            </a:pPr>
            <a:r>
              <a:rPr lang="bn-BD" sz="3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“বাংলাদেশের স্বাধীনতা অর্জনে ভাষা আন্দোলনের ভূমিকা ‘একুশের গান’ কবিতার আলোকে বিশ্লেষণ কর।</a:t>
            </a:r>
            <a:endParaRPr lang="en-US" sz="34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1425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7" name="Picture 6" descr="21-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43" y="268941"/>
            <a:ext cx="8708571" cy="6320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ound Single Corner Rectangle 4"/>
          <p:cNvSpPr/>
          <p:nvPr/>
        </p:nvSpPr>
        <p:spPr>
          <a:xfrm>
            <a:off x="979714" y="5513294"/>
            <a:ext cx="7456714" cy="782171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ক্লাসের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করছি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6504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5362" name="Rectangle 5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8" name="Picture 2" descr="E:\New Accounting -9\Picture2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133" y="268942"/>
            <a:ext cx="8708571" cy="6360461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5" name="Picture 2" descr="E:\Down Load file\8 bangla bo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714" y="739588"/>
            <a:ext cx="1262743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42857" y="3531025"/>
            <a:ext cx="3297506" cy="248095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lIns="91422" tIns="45710" rIns="91422" bIns="45710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বিষয়ঃবাংলা ১ম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bn-BD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endParaRPr lang="bn-BD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শিরোনা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একুশের গান (কবিতা )</a:t>
            </a:r>
          </a:p>
          <a:p>
            <a:pPr algn="ctr"/>
            <a:r>
              <a:rPr lang="bn-BD" sz="24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bn-BD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Alternate Process 6"/>
          <p:cNvSpPr/>
          <p:nvPr/>
        </p:nvSpPr>
        <p:spPr>
          <a:xfrm>
            <a:off x="3320143" y="551671"/>
            <a:ext cx="2122714" cy="721659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numCol="1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solidFill>
                <a:schemeClr val="tx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9617" y="739588"/>
            <a:ext cx="1816239" cy="1671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8"/>
          <p:cNvSpPr txBox="1"/>
          <p:nvPr/>
        </p:nvSpPr>
        <p:spPr>
          <a:xfrm>
            <a:off x="381001" y="3429000"/>
            <a:ext cx="5257799" cy="1795355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>
            <a:defPPr>
              <a:defRPr lang="en-US"/>
            </a:defPPr>
            <a:lvl1pPr marL="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782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7564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46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51288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39110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26932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114754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702576" algn="l" defTabSz="1175644" rtl="0" eaLnBrk="1" latinLnBrk="0" hangingPunct="1"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55543">
              <a:spcBef>
                <a:spcPct val="0"/>
              </a:spcBef>
              <a:defRPr/>
            </a:pPr>
            <a:r>
              <a:rPr lang="en-GB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আসমা</a:t>
            </a:r>
            <a:r>
              <a:rPr lang="en-GB" sz="31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1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BD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55543">
              <a:spcBef>
                <a:spcPct val="0"/>
              </a:spcBef>
              <a:defRPr/>
            </a:pPr>
            <a:r>
              <a:rPr lang="en-US" sz="25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5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5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5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5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আই.সি.টি</a:t>
            </a:r>
            <a:r>
              <a:rPr lang="en-US" sz="25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25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55543">
              <a:spcBef>
                <a:spcPct val="0"/>
              </a:spcBef>
              <a:defRPr/>
            </a:pP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নারান্দিয়া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কলিমিয়া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28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355543">
              <a:spcBef>
                <a:spcPct val="0"/>
              </a:spcBef>
              <a:defRPr/>
            </a:pPr>
            <a:r>
              <a:rPr lang="en-US" sz="2800" dirty="0" err="1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তিতাস,কুমিল্লা</a:t>
            </a:r>
            <a:r>
              <a:rPr lang="en-US" sz="28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1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729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6386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1447800" y="419100"/>
            <a:ext cx="6096000" cy="495300"/>
          </a:xfrm>
          <a:prstGeom prst="roundRect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দেখি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429" y="990600"/>
            <a:ext cx="4191000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26429" y="1010816"/>
            <a:ext cx="4191000" cy="2494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21-0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429" y="3429000"/>
            <a:ext cx="41148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9" descr="Pic-01 (12)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02629" y="3505200"/>
            <a:ext cx="4038600" cy="228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ound Single Corner Rectangle 4"/>
          <p:cNvSpPr/>
          <p:nvPr/>
        </p:nvSpPr>
        <p:spPr>
          <a:xfrm>
            <a:off x="1197429" y="5849471"/>
            <a:ext cx="6716423" cy="495300"/>
          </a:xfrm>
          <a:prstGeom prst="flowChartAlternateProcess">
            <a:avLst/>
          </a:prstGeom>
          <a:noFill/>
          <a:ln w="38100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30" tIns="45715" rIns="91430" bIns="45715" anchor="ctr">
            <a:prstTxWarp prst="textPlain">
              <a:avLst/>
            </a:prstTxWarp>
          </a:bodyPr>
          <a:lstStyle/>
          <a:p>
            <a:pPr algn="ctr">
              <a:defRPr/>
            </a:pP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পারছ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69798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" name="Picture 4" descr="Picture122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3286" y="201706"/>
            <a:ext cx="8817429" cy="6454588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sp>
        <p:nvSpPr>
          <p:cNvPr id="7" name="Flowchart: Alternate Process 6"/>
          <p:cNvSpPr/>
          <p:nvPr/>
        </p:nvSpPr>
        <p:spPr>
          <a:xfrm>
            <a:off x="685800" y="4876800"/>
            <a:ext cx="8001000" cy="1295400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0" tIns="45715" rIns="91430" bIns="45715" rtlCol="0" anchor="ctr"/>
          <a:lstStyle/>
          <a:p>
            <a:pPr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000" b="1" spc="50" dirty="0">
                <a:ln w="12700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spc="5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</a:t>
            </a:r>
            <a:r>
              <a:rPr lang="en-US" sz="6000" b="1" spc="5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6000" b="1" spc="5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5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–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গাফ্ফার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5642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4" name="Picture 2" descr="F:\New Upload Image\unnamed5.png"/>
          <p:cNvPicPr>
            <a:picLocks noChangeAspect="1" noChangeArrowheads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 bwMode="auto">
          <a:xfrm>
            <a:off x="240323" y="205458"/>
            <a:ext cx="8545286" cy="61856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1" name="Flowchart: Alternate Process 10"/>
          <p:cNvSpPr/>
          <p:nvPr/>
        </p:nvSpPr>
        <p:spPr>
          <a:xfrm>
            <a:off x="3156857" y="605118"/>
            <a:ext cx="3091543" cy="739588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0" rIns="91422" bIns="45710" rtlCol="0" anchor="ctr">
            <a:prstTxWarp prst="textPlain">
              <a:avLst/>
            </a:prstTxWarp>
          </a:bodyPr>
          <a:lstStyle/>
          <a:p>
            <a:pPr algn="ctr"/>
            <a:r>
              <a:rPr lang="en-US" sz="47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7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4902" y="1344706"/>
            <a:ext cx="3955311" cy="1210580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bn-BD" sz="3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endParaRPr lang="en-US" sz="37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16428" y="2558268"/>
            <a:ext cx="4680857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।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7571" y="4552513"/>
            <a:ext cx="6259286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3। </a:t>
            </a:r>
            <a:r>
              <a:rPr lang="bn-IN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আন্দোলনের গুরুত্ব বিশ্লেষণ করতে পারবে 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07572" y="3584182"/>
            <a:ext cx="6422571" cy="1025914"/>
          </a:xfrm>
          <a:prstGeom prst="rect">
            <a:avLst/>
          </a:prstGeom>
          <a:noFill/>
        </p:spPr>
        <p:txBody>
          <a:bodyPr wrap="square" lIns="71113" tIns="35556" rIns="71113" bIns="35556" rtlCol="0">
            <a:spAutoFit/>
          </a:bodyPr>
          <a:lstStyle/>
          <a:p>
            <a:pPr marL="514293" indent="-514293"/>
            <a:r>
              <a:rPr lang="en-US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2। </a:t>
            </a:r>
            <a:r>
              <a:rPr lang="bn-BD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ভাষা আন্দোলনের শহীদদের নাম লিখতে পারবে ।</a:t>
            </a:r>
            <a:endParaRPr lang="en-US" sz="31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63386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783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72" y="336177"/>
            <a:ext cx="8599714" cy="618564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6" name="TextBox 1" descr="Wallpaper04935"/>
          <p:cNvSpPr>
            <a:spLocks noChangeArrowheads="1"/>
          </p:cNvSpPr>
          <p:nvPr/>
        </p:nvSpPr>
        <p:spPr bwMode="auto">
          <a:xfrm>
            <a:off x="3156857" y="537882"/>
            <a:ext cx="1796143" cy="731827"/>
          </a:xfrm>
          <a:prstGeom prst="roundRect">
            <a:avLst>
              <a:gd name="adj" fmla="val 16667"/>
            </a:avLst>
          </a:prstGeom>
          <a:noFill/>
          <a:ln w="28575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32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1428" y="1008530"/>
            <a:ext cx="1491343" cy="1733182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1"/>
          <p:cNvSpPr>
            <a:spLocks noChangeArrowheads="1"/>
          </p:cNvSpPr>
          <p:nvPr/>
        </p:nvSpPr>
        <p:spPr bwMode="auto">
          <a:xfrm>
            <a:off x="6041572" y="2823883"/>
            <a:ext cx="2688771" cy="656713"/>
          </a:xfrm>
          <a:prstGeom prst="roundRect">
            <a:avLst>
              <a:gd name="adj" fmla="val 16667"/>
            </a:avLst>
          </a:prstGeom>
          <a:noFill/>
          <a:ln w="5715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bn-IN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আব্দুল গাফফার চৌধুরী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1"/>
          <p:cNvSpPr>
            <a:spLocks noChangeArrowheads="1"/>
          </p:cNvSpPr>
          <p:nvPr/>
        </p:nvSpPr>
        <p:spPr bwMode="auto">
          <a:xfrm>
            <a:off x="1034143" y="1680883"/>
            <a:ext cx="3309256" cy="320537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buFont typeface="Wingdings" pitchFamily="2" charset="2"/>
              <a:buNone/>
              <a:defRPr/>
            </a:pPr>
            <a:r>
              <a:rPr lang="bn-IN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জন্ম- ১২ ডিসেম্বর ১৯৩৪</a:t>
            </a:r>
            <a:r>
              <a:rPr lang="bn-BD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ইং</a:t>
            </a:r>
            <a:endParaRPr lang="en-US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"/>
          <p:cNvSpPr>
            <a:spLocks noChangeArrowheads="1"/>
          </p:cNvSpPr>
          <p:nvPr/>
        </p:nvSpPr>
        <p:spPr bwMode="auto">
          <a:xfrm>
            <a:off x="762000" y="2286001"/>
            <a:ext cx="3581400" cy="726890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পুরুস্কার প্রাপ্ত</a:t>
            </a:r>
          </a:p>
          <a:p>
            <a:pPr algn="ctr">
              <a:defRPr/>
            </a:pPr>
            <a:r>
              <a:rPr lang="bn-IN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অর্জন- বাংলা একাডেমি পুরষ্কার</a:t>
            </a:r>
            <a:endParaRPr lang="en-US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"/>
          <p:cNvSpPr>
            <a:spLocks noChangeArrowheads="1"/>
          </p:cNvSpPr>
          <p:nvPr/>
        </p:nvSpPr>
        <p:spPr bwMode="auto">
          <a:xfrm>
            <a:off x="816429" y="3227294"/>
            <a:ext cx="3167743" cy="998772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উল্লেখযোগ্য গ্রন্থ</a:t>
            </a:r>
          </a:p>
          <a:p>
            <a:pPr algn="ctr">
              <a:defRPr/>
            </a:pPr>
            <a:r>
              <a:rPr lang="bn-IN" sz="2800" b="1" dirty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 ডানপিটে শওকত, আঁধার কুঠির ছেলেটি ।</a:t>
            </a:r>
            <a:endParaRPr lang="en-US" sz="28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33703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7987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6" name="Picture 2" descr="F:\New Upload Image\unnamed6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lum bright="20000"/>
          </a:blip>
          <a:srcRect/>
          <a:stretch>
            <a:fillRect/>
          </a:stretch>
        </p:blipFill>
        <p:spPr bwMode="auto">
          <a:xfrm>
            <a:off x="326572" y="336177"/>
            <a:ext cx="8599714" cy="6185647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7" name="TextBox 1" descr="White marble"/>
          <p:cNvSpPr>
            <a:spLocks noChangeArrowheads="1"/>
          </p:cNvSpPr>
          <p:nvPr/>
        </p:nvSpPr>
        <p:spPr bwMode="auto">
          <a:xfrm>
            <a:off x="3265715" y="537883"/>
            <a:ext cx="1415143" cy="882056"/>
          </a:xfrm>
          <a:prstGeom prst="roundRect">
            <a:avLst>
              <a:gd name="adj" fmla="val 16667"/>
            </a:avLst>
          </a:prstGeom>
          <a:noFill/>
          <a:ln w="38100" algn="ctr">
            <a:noFill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20000" dir="5400000" rotWithShape="0">
              <a:srgbClr val="000000">
                <a:alpha val="37999"/>
              </a:srgbClr>
            </a:outerShdw>
          </a:effectLst>
          <a:scene3d>
            <a:camera prst="perspectiveRelaxedModerately"/>
            <a:lightRig rig="threePt" dir="t"/>
          </a:scene3d>
        </p:spPr>
        <p:txBody>
          <a:bodyPr wrap="square" lIns="91430" tIns="45715" rIns="91430" bIns="45715"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bn-BD" sz="40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0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762000" y="1676400"/>
            <a:ext cx="2057400" cy="820738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অশ্রু গড়া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762000" y="2971800"/>
            <a:ext cx="2057400" cy="820738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বসুন্ধরা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6"/>
          <p:cNvSpPr>
            <a:spLocks noChangeArrowheads="1"/>
          </p:cNvSpPr>
          <p:nvPr/>
        </p:nvSpPr>
        <p:spPr bwMode="auto">
          <a:xfrm>
            <a:off x="762000" y="4267200"/>
            <a:ext cx="2057400" cy="820738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ক্রান্তি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6"/>
          <p:cNvSpPr>
            <a:spLocks noChangeArrowheads="1"/>
          </p:cNvSpPr>
          <p:nvPr/>
        </p:nvSpPr>
        <p:spPr bwMode="auto">
          <a:xfrm>
            <a:off x="5170714" y="1524000"/>
            <a:ext cx="2895600" cy="744538"/>
          </a:xfrm>
          <a:prstGeom prst="roundRect">
            <a:avLst>
              <a:gd name="adj" fmla="val 28491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চোখের পানিতে নির্মিত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6"/>
          <p:cNvSpPr>
            <a:spLocks noChangeArrowheads="1"/>
          </p:cNvSpPr>
          <p:nvPr/>
        </p:nvSpPr>
        <p:spPr bwMode="auto">
          <a:xfrm>
            <a:off x="5246914" y="2819400"/>
            <a:ext cx="2895600" cy="820738"/>
          </a:xfrm>
          <a:prstGeom prst="roundRect">
            <a:avLst>
              <a:gd name="adj" fmla="val 28491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</a:t>
            </a:r>
          </a:p>
        </p:txBody>
      </p:sp>
      <p:sp>
        <p:nvSpPr>
          <p:cNvPr id="13" name="Rounded Rectangle 6"/>
          <p:cNvSpPr>
            <a:spLocks noChangeArrowheads="1"/>
          </p:cNvSpPr>
          <p:nvPr/>
        </p:nvSpPr>
        <p:spPr bwMode="auto">
          <a:xfrm>
            <a:off x="5399314" y="4038600"/>
            <a:ext cx="2438400" cy="744538"/>
          </a:xfrm>
          <a:prstGeom prst="roundRect">
            <a:avLst>
              <a:gd name="adj" fmla="val 28491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পরিবর্তন</a:t>
            </a:r>
          </a:p>
        </p:txBody>
      </p:sp>
      <p:sp>
        <p:nvSpPr>
          <p:cNvPr id="14" name="Rounded Rectangle 6"/>
          <p:cNvSpPr>
            <a:spLocks noChangeArrowheads="1"/>
          </p:cNvSpPr>
          <p:nvPr/>
        </p:nvSpPr>
        <p:spPr bwMode="auto">
          <a:xfrm>
            <a:off x="762000" y="5486400"/>
            <a:ext cx="2057400" cy="820738"/>
          </a:xfrm>
          <a:prstGeom prst="roundRect">
            <a:avLst>
              <a:gd name="adj" fmla="val 28491"/>
            </a:avLst>
          </a:prstGeom>
          <a:noFill/>
          <a:ln w="38100" algn="ctr">
            <a:solidFill>
              <a:srgbClr val="FFFF0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খুন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6"/>
          <p:cNvSpPr>
            <a:spLocks noChangeArrowheads="1"/>
          </p:cNvSpPr>
          <p:nvPr/>
        </p:nvSpPr>
        <p:spPr bwMode="auto">
          <a:xfrm>
            <a:off x="5399314" y="5334000"/>
            <a:ext cx="2438400" cy="744538"/>
          </a:xfrm>
          <a:prstGeom prst="roundRect">
            <a:avLst>
              <a:gd name="adj" fmla="val 28491"/>
            </a:avLst>
          </a:prstGeom>
          <a:noFill/>
          <a:ln w="57150" algn="ctr">
            <a:solidFill>
              <a:srgbClr val="002060"/>
            </a:solidFill>
            <a:round/>
            <a:headEnd/>
            <a:tailEnd/>
          </a:ln>
        </p:spPr>
        <p:txBody>
          <a:bodyPr lIns="91430" tIns="45715" rIns="91430" bIns="45715" anchor="ctr"/>
          <a:lstStyle/>
          <a:p>
            <a:pPr algn="ctr"/>
            <a:r>
              <a:rPr lang="bn-BD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অশনি</a:t>
            </a:r>
            <a:endParaRPr 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411941"/>
            <a:ext cx="1905000" cy="1178859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0400" y="2622176"/>
            <a:ext cx="1861457" cy="127747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6857" y="3899647"/>
            <a:ext cx="1959429" cy="1277471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112500"/>
          </a:effectLst>
        </p:spPr>
      </p:pic>
      <p:pic>
        <p:nvPicPr>
          <p:cNvPr id="19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2429" y="5177117"/>
            <a:ext cx="2103438" cy="1290918"/>
          </a:xfrm>
          <a:prstGeom prst="rect">
            <a:avLst/>
          </a:prstGeom>
          <a:noFill/>
          <a:ln>
            <a:solidFill>
              <a:srgbClr val="FFFF00"/>
            </a:solidFill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10528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1945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9" name="Picture 8" descr="21-13"/>
          <p:cNvPicPr>
            <a:picLocks noChangeAspect="1" noChangeArrowheads="1"/>
          </p:cNvPicPr>
          <p:nvPr/>
        </p:nvPicPr>
        <p:blipFill>
          <a:blip r:embed="rId2">
            <a:lum bright="-20000"/>
          </a:blip>
          <a:srcRect/>
          <a:stretch>
            <a:fillRect/>
          </a:stretch>
        </p:blipFill>
        <p:spPr bwMode="auto">
          <a:xfrm>
            <a:off x="272142" y="268941"/>
            <a:ext cx="8608484" cy="6185647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  <p:pic>
        <p:nvPicPr>
          <p:cNvPr id="10" name="Picture 9" descr="index2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35429" y="605118"/>
            <a:ext cx="2688771" cy="21678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Flowchart: Alternate Process 10"/>
          <p:cNvSpPr/>
          <p:nvPr/>
        </p:nvSpPr>
        <p:spPr>
          <a:xfrm>
            <a:off x="653143" y="2958353"/>
            <a:ext cx="2590800" cy="700741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Untitled-22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204857" y="3294530"/>
            <a:ext cx="2558143" cy="235323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3" name="Flowchart: Alternate Process 12"/>
          <p:cNvSpPr/>
          <p:nvPr/>
        </p:nvSpPr>
        <p:spPr>
          <a:xfrm>
            <a:off x="6150428" y="5647765"/>
            <a:ext cx="2569029" cy="612962"/>
          </a:xfrm>
          <a:prstGeom prst="flowChartAlternateProcess">
            <a:avLst/>
          </a:prstGeom>
          <a:noFill/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91430" tIns="45715" rIns="91430" bIns="45715" rtlCol="0" anchor="ctr">
            <a:prstTxWarp prst="textPlain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36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5035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lIns="91430" tIns="45715" rIns="91430" bIns="45715" anchor="ctr"/>
          <a:lstStyle/>
          <a:p>
            <a:endParaRPr lang="en-US"/>
          </a:p>
        </p:txBody>
      </p:sp>
      <p:sp>
        <p:nvSpPr>
          <p:cNvPr id="8192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lIns="91430" tIns="45715" rIns="91430" bIns="45715" anchor="ctr"/>
          <a:lstStyle/>
          <a:p>
            <a:endParaRPr lang="en-US"/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70647"/>
            <a:ext cx="2667000" cy="194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2772" y="2487706"/>
            <a:ext cx="2699657" cy="18825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2772" y="4370294"/>
            <a:ext cx="2699657" cy="19498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352800" y="381000"/>
            <a:ext cx="5410200" cy="6172200"/>
          </a:xfrm>
          <a:prstGeom prst="rect">
            <a:avLst/>
          </a:prstGeom>
          <a:solidFill>
            <a:srgbClr val="00B0F0"/>
          </a:solidFill>
          <a:ln w="57150" algn="ctr">
            <a:noFill/>
            <a:miter lim="800000"/>
            <a:headEnd/>
            <a:tailEnd/>
          </a:ln>
        </p:spPr>
        <p:txBody>
          <a:bodyPr lIns="91430" tIns="45715" rIns="91430" bIns="45715" anchor="ctr"/>
          <a:lstStyle/>
          <a:p>
            <a:r>
              <a:rPr lang="bn-IN" sz="47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একুশের গান</a:t>
            </a:r>
            <a:endParaRPr lang="en-US" sz="47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5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5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bn-IN" sz="25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আব্দুল গাফ্</a:t>
            </a:r>
            <a:r>
              <a:rPr lang="bn-IN" sz="25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Vrinda" pitchFamily="34" charset="0"/>
              </a:rPr>
              <a:t>‌</a:t>
            </a:r>
            <a:r>
              <a:rPr lang="bn-IN" sz="2500" b="1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ফার চৌধুরী</a:t>
            </a:r>
            <a:r>
              <a:rPr lang="bn-BD" sz="2500" dirty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ভাইয়ের রক্তে রাঙানো একুশে ফেব্রুয়ারি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ছেলেহারা শত মায়ের অশ্রু  গড়া   এ ফেব্রুয়ারি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আমার সোনার দেশের রক্তে রাঙানো ফেব্রুয়ারি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আমি কি ভূলিতে পারি।।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জাগো নাগিনীরা জাগো নাগিনীরা জাগো কাল বোশেখীরা শিশুহত্যার বিক্ষোভে আজ কাপুক বসুন্ধরা, 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দেশের সোনার ছেলে খুন করে রোখে মানুষের দাবি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দিন বদলের  ক্রান্তি লগনে তবু তোরা পার পাবি?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না না না খুন রাঙ্গা ইতিহাসে শেষ রায় দেওয়ার তারই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একুশে ফেব্রুয়ারি। একুশে ফেব্রুয়ারি।।</a:t>
            </a:r>
          </a:p>
          <a:p>
            <a:endParaRPr lang="bn-BD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04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449</Words>
  <Application>Microsoft Office PowerPoint</Application>
  <PresentationFormat>On-screen Show (4:3)</PresentationFormat>
  <Paragraphs>88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</cp:revision>
  <dcterms:created xsi:type="dcterms:W3CDTF">2021-07-17T10:56:55Z</dcterms:created>
  <dcterms:modified xsi:type="dcterms:W3CDTF">2021-07-17T11:27:39Z</dcterms:modified>
</cp:coreProperties>
</file>