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877" r:id="rId2"/>
    <p:sldMasterId id="2147483915" r:id="rId3"/>
  </p:sldMasterIdLst>
  <p:notesMasterIdLst>
    <p:notesMasterId r:id="rId22"/>
  </p:notesMasterIdLst>
  <p:sldIdLst>
    <p:sldId id="278" r:id="rId4"/>
    <p:sldId id="306" r:id="rId5"/>
    <p:sldId id="307" r:id="rId6"/>
    <p:sldId id="262" r:id="rId7"/>
    <p:sldId id="280" r:id="rId8"/>
    <p:sldId id="297" r:id="rId9"/>
    <p:sldId id="282" r:id="rId10"/>
    <p:sldId id="258" r:id="rId11"/>
    <p:sldId id="298" r:id="rId12"/>
    <p:sldId id="291" r:id="rId13"/>
    <p:sldId id="304" r:id="rId14"/>
    <p:sldId id="301" r:id="rId15"/>
    <p:sldId id="305" r:id="rId16"/>
    <p:sldId id="290" r:id="rId17"/>
    <p:sldId id="302" r:id="rId18"/>
    <p:sldId id="303" r:id="rId19"/>
    <p:sldId id="26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00"/>
    <a:srgbClr val="FFFFFF"/>
    <a:srgbClr val="000000"/>
    <a:srgbClr val="C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774B2-3969-425C-A8DD-1D7B90FC1C0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53E0E-28DA-41BB-9A16-CB60FBEEE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5C1A-0C2F-4F29-9836-DCE9B11A2A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8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3E0E-28DA-41BB-9A16-CB60FBEEE1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4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44800"/>
      </p:ext>
    </p:extLst>
  </p:cSld>
  <p:clrMapOvr>
    <a:masterClrMapping/>
  </p:clrMapOvr>
  <p:transition spd="slow" advClick="0" advTm="0">
    <p:fade/>
    <p:sndAc>
      <p:stSnd>
        <p:snd r:embed="rId1" name="Phool phote-music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1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4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81981"/>
      </p:ext>
    </p:extLst>
  </p:cSld>
  <p:clrMapOvr>
    <a:masterClrMapping/>
  </p:clrMapOvr>
  <p:transition spd="slow" advClick="0" advTm="0">
    <p:fade/>
    <p:sndAc>
      <p:stSnd>
        <p:snd r:embed="rId1" name="Phool phote-music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9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168596"/>
      </p:ext>
    </p:extLst>
  </p:cSld>
  <p:clrMapOvr>
    <a:masterClrMapping/>
  </p:clrMapOvr>
  <p:transition spd="slow" advClick="0" advTm="0">
    <p:fade/>
    <p:sndAc>
      <p:stSnd>
        <p:snd r:embed="rId1" name="Phool phote-music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53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9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5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39;&#2482;&#2435;raselictbrahm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85800"/>
            <a:ext cx="8534401" cy="541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987671" y="2542062"/>
            <a:ext cx="535254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NikoshBAN" panose="02000000000000000000"/>
                <a:cs typeface="Times New Roman" panose="02020603050405020304" pitchFamily="18" charset="0"/>
              </a:rPr>
              <a:t>স্বাগতম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4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79E7B4-53D2-46AD-A265-9562A489ADE4}"/>
              </a:ext>
            </a:extLst>
          </p:cNvPr>
          <p:cNvSpPr txBox="1"/>
          <p:nvPr/>
        </p:nvSpPr>
        <p:spPr>
          <a:xfrm>
            <a:off x="652669" y="1147144"/>
            <a:ext cx="740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/>
              </a:rPr>
              <a:t>শখ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>
                <a:latin typeface="NikoshBAN"/>
              </a:rPr>
              <a:t>= </a:t>
            </a:r>
            <a:r>
              <a:rPr lang="en-US" sz="4000" dirty="0">
                <a:solidFill>
                  <a:srgbClr val="002060"/>
                </a:solidFill>
                <a:latin typeface="NikoshBAN"/>
              </a:rPr>
              <a:t>মনের ইচ্ছা, রুচি। </a:t>
            </a:r>
            <a:endParaRPr lang="en-GB" sz="40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0447F-162A-44BD-B84A-2F8416A03C18}"/>
              </a:ext>
            </a:extLst>
          </p:cNvPr>
          <p:cNvSpPr txBox="1"/>
          <p:nvPr/>
        </p:nvSpPr>
        <p:spPr>
          <a:xfrm>
            <a:off x="682486" y="2075700"/>
            <a:ext cx="8491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/>
              </a:rPr>
              <a:t>শখের হাঁড়ি </a:t>
            </a:r>
            <a:r>
              <a:rPr lang="en-US" sz="4000" dirty="0">
                <a:latin typeface="NikoshBAN"/>
              </a:rPr>
              <a:t>= </a:t>
            </a:r>
            <a:r>
              <a:rPr lang="en-US" sz="4000" dirty="0">
                <a:solidFill>
                  <a:srgbClr val="0070C0"/>
                </a:solidFill>
                <a:latin typeface="NikoshBAN"/>
              </a:rPr>
              <a:t>শখ করে পছন্দের জিনিস এই </a:t>
            </a:r>
            <a:r>
              <a:rPr lang="en-US" sz="4000" dirty="0" err="1">
                <a:solidFill>
                  <a:srgbClr val="0070C0"/>
                </a:solidFill>
                <a:latin typeface="NikoshBAN"/>
              </a:rPr>
              <a:t>সুন্দর</a:t>
            </a:r>
            <a:r>
              <a:rPr lang="en-US" sz="40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/>
              </a:rPr>
              <a:t>হাঁড়িতে</a:t>
            </a:r>
            <a:r>
              <a:rPr lang="en-US" sz="4000" dirty="0">
                <a:solidFill>
                  <a:srgbClr val="0070C0"/>
                </a:solidFill>
                <a:latin typeface="NikoshBAN"/>
              </a:rPr>
              <a:t> রাখা হয়, তাই এর </a:t>
            </a:r>
            <a:r>
              <a:rPr lang="en-US" sz="4000" dirty="0" err="1">
                <a:solidFill>
                  <a:srgbClr val="0070C0"/>
                </a:solidFill>
                <a:latin typeface="NikoshBAN"/>
              </a:rPr>
              <a:t>নাম</a:t>
            </a:r>
            <a:r>
              <a:rPr lang="en-US" sz="40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/>
              </a:rPr>
              <a:t>শখের</a:t>
            </a:r>
            <a:r>
              <a:rPr lang="en-US" sz="4000" dirty="0">
                <a:solidFill>
                  <a:srgbClr val="0070C0"/>
                </a:solidFill>
                <a:latin typeface="NikoshBAN"/>
              </a:rPr>
              <a:t> হাঁড়ি। </a:t>
            </a:r>
            <a:endParaRPr lang="en-GB" sz="40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5FA6E-76FF-482A-BFD2-D894517247B8}"/>
              </a:ext>
            </a:extLst>
          </p:cNvPr>
          <p:cNvSpPr txBox="1"/>
          <p:nvPr/>
        </p:nvSpPr>
        <p:spPr>
          <a:xfrm>
            <a:off x="682486" y="4235362"/>
            <a:ext cx="8491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/>
              </a:rPr>
              <a:t>মৃৎশিল্প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>
                <a:latin typeface="NikoshBAN"/>
              </a:rPr>
              <a:t>= </a:t>
            </a:r>
            <a:r>
              <a:rPr lang="en-US" sz="4000" dirty="0">
                <a:solidFill>
                  <a:srgbClr val="00B050"/>
                </a:solidFill>
                <a:latin typeface="NikoshBAN"/>
              </a:rPr>
              <a:t>মাটির তৈরি শিল্পকর্মকে আমরা বলি মাটির </a:t>
            </a:r>
            <a:r>
              <a:rPr lang="en-US" sz="4000" dirty="0" err="1">
                <a:solidFill>
                  <a:srgbClr val="00B050"/>
                </a:solidFill>
                <a:latin typeface="NikoshBAN"/>
              </a:rPr>
              <a:t>শিল্প</a:t>
            </a:r>
            <a:r>
              <a:rPr lang="en-US" sz="4000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/>
              </a:rPr>
              <a:t>বা</a:t>
            </a:r>
            <a:r>
              <a:rPr lang="en-US" sz="4000" dirty="0">
                <a:solidFill>
                  <a:srgbClr val="00B050"/>
                </a:solidFill>
                <a:latin typeface="NikoshBAN"/>
              </a:rPr>
              <a:t> মৃৎশিল্প। আমাদের দেশের সবচেয়ে প্রাচীন 	</a:t>
            </a:r>
            <a:r>
              <a:rPr lang="en-US" sz="4000" dirty="0" err="1">
                <a:solidFill>
                  <a:srgbClr val="00B050"/>
                </a:solidFill>
                <a:latin typeface="NikoshBAN"/>
              </a:rPr>
              <a:t>শিল্প</a:t>
            </a:r>
            <a:r>
              <a:rPr lang="en-US" sz="4000" dirty="0">
                <a:solidFill>
                  <a:srgbClr val="00B050"/>
                </a:solidFill>
                <a:latin typeface="NikoshBAN"/>
              </a:rPr>
              <a:t> হচ্ছে মৃৎশিল্প।</a:t>
            </a:r>
            <a:endParaRPr lang="en-GB" sz="40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351AB-5C3A-47FD-AB9C-B71AE02909F3}"/>
              </a:ext>
            </a:extLst>
          </p:cNvPr>
          <p:cNvSpPr txBox="1"/>
          <p:nvPr/>
        </p:nvSpPr>
        <p:spPr>
          <a:xfrm>
            <a:off x="871152" y="305164"/>
            <a:ext cx="740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NikoshBAN"/>
              </a:rPr>
              <a:t>শব্দের </a:t>
            </a:r>
            <a:r>
              <a:rPr lang="en-US" sz="4000" b="1" dirty="0" err="1">
                <a:solidFill>
                  <a:schemeClr val="accent3"/>
                </a:solidFill>
                <a:latin typeface="NikoshBAN"/>
              </a:rPr>
              <a:t>অর্থ</a:t>
            </a:r>
            <a:r>
              <a:rPr lang="en-US" sz="4000" b="1" dirty="0">
                <a:solidFill>
                  <a:schemeClr val="accent3"/>
                </a:solidFill>
                <a:latin typeface="NikoshBAN"/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  <a:latin typeface="NikoshBAN"/>
              </a:rPr>
              <a:t>জেনে</a:t>
            </a:r>
            <a:r>
              <a:rPr lang="en-GB" sz="4000" b="1" dirty="0">
                <a:solidFill>
                  <a:schemeClr val="accent3"/>
                </a:solidFill>
                <a:latin typeface="NikoshBAN"/>
              </a:rPr>
              <a:t> </a:t>
            </a:r>
            <a:r>
              <a:rPr lang="en-GB" sz="4000" b="1" dirty="0" err="1">
                <a:solidFill>
                  <a:schemeClr val="accent3"/>
                </a:solidFill>
                <a:latin typeface="NikoshBAN"/>
              </a:rPr>
              <a:t>নেই</a:t>
            </a:r>
            <a:endParaRPr lang="en-GB" sz="4000" dirty="0">
              <a:solidFill>
                <a:schemeClr val="accent3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0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4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79E7B4-53D2-46AD-A265-9562A489ADE4}"/>
              </a:ext>
            </a:extLst>
          </p:cNvPr>
          <p:cNvSpPr txBox="1"/>
          <p:nvPr/>
        </p:nvSpPr>
        <p:spPr>
          <a:xfrm>
            <a:off x="63684" y="914400"/>
            <a:ext cx="91169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/>
              </a:rPr>
              <a:t>	</a:t>
            </a:r>
            <a:r>
              <a:rPr lang="en-US" sz="4000" b="1" dirty="0">
                <a:solidFill>
                  <a:schemeClr val="tx2"/>
                </a:solidFill>
                <a:latin typeface="NikoshBAN"/>
              </a:rPr>
              <a:t>শখ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>
                <a:latin typeface="NikoshBAN"/>
              </a:rPr>
              <a:t>= </a:t>
            </a:r>
            <a:r>
              <a:rPr lang="en-US" sz="4000" dirty="0">
                <a:solidFill>
                  <a:schemeClr val="accent3"/>
                </a:solidFill>
                <a:latin typeface="NikoshBAN"/>
              </a:rPr>
              <a:t>মনের ইচ্ছা, রুচি। </a:t>
            </a:r>
            <a:endParaRPr lang="en-GB" sz="4000" dirty="0">
              <a:solidFill>
                <a:schemeClr val="accent3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0447F-162A-44BD-B84A-2F8416A03C18}"/>
              </a:ext>
            </a:extLst>
          </p:cNvPr>
          <p:cNvSpPr txBox="1"/>
          <p:nvPr/>
        </p:nvSpPr>
        <p:spPr>
          <a:xfrm>
            <a:off x="21368" y="1812786"/>
            <a:ext cx="911698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/>
              </a:rPr>
              <a:t>	</a:t>
            </a:r>
            <a:r>
              <a:rPr lang="en-US" sz="4000" b="1" dirty="0">
                <a:solidFill>
                  <a:schemeClr val="tx2"/>
                </a:solidFill>
                <a:latin typeface="NikoshBAN"/>
              </a:rPr>
              <a:t>শখের হাঁড়ি </a:t>
            </a:r>
            <a:r>
              <a:rPr lang="en-US" sz="4000" dirty="0">
                <a:latin typeface="NikoshBAN"/>
              </a:rPr>
              <a:t>=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শখ করে পছন্দের জিনিস এই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সুন্দর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হাঁড়িতে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রাখা হয়, তাই এর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নাম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শখের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হাঁড়ি</a:t>
            </a:r>
            <a:r>
              <a:rPr lang="en-US" sz="4000" dirty="0">
                <a:latin typeface="NikoshBAN"/>
              </a:rPr>
              <a:t>। </a:t>
            </a:r>
            <a:endParaRPr lang="en-GB" sz="4000" dirty="0"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5FA6E-76FF-482A-BFD2-D894517247B8}"/>
              </a:ext>
            </a:extLst>
          </p:cNvPr>
          <p:cNvSpPr txBox="1"/>
          <p:nvPr/>
        </p:nvSpPr>
        <p:spPr>
          <a:xfrm>
            <a:off x="83440" y="4191000"/>
            <a:ext cx="911698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/>
              </a:rPr>
              <a:t>	</a:t>
            </a:r>
            <a:r>
              <a:rPr lang="en-US" sz="4000" b="1" dirty="0">
                <a:solidFill>
                  <a:schemeClr val="tx2"/>
                </a:solidFill>
                <a:latin typeface="NikoshBAN"/>
              </a:rPr>
              <a:t>মৃৎশিল্প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>
                <a:latin typeface="NikoshBAN"/>
              </a:rPr>
              <a:t>=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মাটির তৈরি শিল্পকর্মকে আমরা বলি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মাটির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শিল্প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বা মৃৎশিল্প। আমাদের দেশের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সবচেয়ে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প্রাচীন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শিল্প হচ্ছে মৃৎশিল্প।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278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C0149-1723-4E80-814B-CDFAEF89550B}"/>
              </a:ext>
            </a:extLst>
          </p:cNvPr>
          <p:cNvSpPr txBox="1"/>
          <p:nvPr/>
        </p:nvSpPr>
        <p:spPr>
          <a:xfrm>
            <a:off x="147113" y="1764151"/>
            <a:ext cx="511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১. ষোলই ডিসেম্বর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4281" y="226829"/>
            <a:ext cx="5004719" cy="71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70C0"/>
                </a:solidFill>
                <a:latin typeface="NikoshBAN"/>
                <a:cs typeface="Times New Roman" panose="02020603050405020304" pitchFamily="18" charset="0"/>
              </a:rPr>
              <a:t>সঠিক উত্তরটি বলি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23AAC-0E24-43D2-81D2-6558AC6D51D6}"/>
              </a:ext>
            </a:extLst>
          </p:cNvPr>
          <p:cNvSpPr txBox="1"/>
          <p:nvPr/>
        </p:nvSpPr>
        <p:spPr>
          <a:xfrm>
            <a:off x="455081" y="1075995"/>
            <a:ext cx="649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NikoshBAN"/>
                <a:cs typeface="Times New Roman" panose="02020603050405020304" pitchFamily="18" charset="0"/>
              </a:rPr>
              <a:t>ক) আনন্দপুরে কখন মেলা বসে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85089-EE8D-47E5-BAA6-5A9312D41129}"/>
              </a:ext>
            </a:extLst>
          </p:cNvPr>
          <p:cNvSpPr txBox="1"/>
          <p:nvPr/>
        </p:nvSpPr>
        <p:spPr>
          <a:xfrm>
            <a:off x="220670" y="2313421"/>
            <a:ext cx="52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৩. একুশে ফেব্রুয়ারি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3BB5C-16F0-42B2-8A8D-0DD9543A130F}"/>
              </a:ext>
            </a:extLst>
          </p:cNvPr>
          <p:cNvSpPr txBox="1"/>
          <p:nvPr/>
        </p:nvSpPr>
        <p:spPr>
          <a:xfrm>
            <a:off x="4863928" y="2386517"/>
            <a:ext cx="413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৪. বলিখেলার সময়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29994-2E0B-49AE-B142-7F1C8B1CF356}"/>
              </a:ext>
            </a:extLst>
          </p:cNvPr>
          <p:cNvSpPr txBox="1"/>
          <p:nvPr/>
        </p:nvSpPr>
        <p:spPr>
          <a:xfrm>
            <a:off x="4201918" y="1765112"/>
            <a:ext cx="492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২. পয়লা বৈশাখ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DF71F-42AB-4FA0-9DB4-F97CDB918928}"/>
              </a:ext>
            </a:extLst>
          </p:cNvPr>
          <p:cNvSpPr txBox="1"/>
          <p:nvPr/>
        </p:nvSpPr>
        <p:spPr>
          <a:xfrm>
            <a:off x="366633" y="3081926"/>
            <a:ext cx="52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NikoshBAN"/>
                <a:cs typeface="Times New Roman" panose="02020603050405020304" pitchFamily="18" charset="0"/>
              </a:rPr>
              <a:t>খ) মামা কোথায় পড়েন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00391-0BB9-4D5F-AE96-CCCEC6994FE9}"/>
              </a:ext>
            </a:extLst>
          </p:cNvPr>
          <p:cNvSpPr txBox="1"/>
          <p:nvPr/>
        </p:nvSpPr>
        <p:spPr>
          <a:xfrm>
            <a:off x="671813" y="3833511"/>
            <a:ext cx="295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১. কলেজে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FD5A7-DE7C-4CB8-8F83-E28C996B0072}"/>
              </a:ext>
            </a:extLst>
          </p:cNvPr>
          <p:cNvSpPr txBox="1"/>
          <p:nvPr/>
        </p:nvSpPr>
        <p:spPr>
          <a:xfrm>
            <a:off x="625840" y="4956499"/>
            <a:ext cx="670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৩. ঢাকার চারুকলা ইনস্টিটিউটে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9939E-EC6F-4CCB-B23D-4A6AF09DB342}"/>
              </a:ext>
            </a:extLst>
          </p:cNvPr>
          <p:cNvSpPr txBox="1"/>
          <p:nvPr/>
        </p:nvSpPr>
        <p:spPr>
          <a:xfrm>
            <a:off x="887581" y="5542581"/>
            <a:ext cx="670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৪. চট্টগ্রামের চারুকলা ইনস্টিটিউটে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5F2FD5-0086-4A2A-9ABE-97167F2453F0}"/>
              </a:ext>
            </a:extLst>
          </p:cNvPr>
          <p:cNvSpPr txBox="1"/>
          <p:nvPr/>
        </p:nvSpPr>
        <p:spPr>
          <a:xfrm>
            <a:off x="403410" y="4413394"/>
            <a:ext cx="615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২. রাজশাহী বিশ্ববিদ্যালয়ে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B163F6-09C6-41E2-AFDC-348FA5C3B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23" y="1872753"/>
            <a:ext cx="846639" cy="612851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2C5ADC-EF69-4281-84F5-0BFC44839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9" y="5040401"/>
            <a:ext cx="830373" cy="601077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18569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23AAC-0E24-43D2-81D2-6558AC6D51D6}"/>
              </a:ext>
            </a:extLst>
          </p:cNvPr>
          <p:cNvSpPr txBox="1"/>
          <p:nvPr/>
        </p:nvSpPr>
        <p:spPr>
          <a:xfrm>
            <a:off x="629777" y="762000"/>
            <a:ext cx="656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NikoshBAN" panose="02000000000000000000"/>
                <a:cs typeface="Times New Roman" panose="02020603050405020304" pitchFamily="18" charset="0"/>
              </a:rPr>
              <a:t>ক) আনন্দপুরে কখন মেলা বসে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29994-2E0B-49AE-B142-7F1C8B1CF356}"/>
              </a:ext>
            </a:extLst>
          </p:cNvPr>
          <p:cNvSpPr txBox="1"/>
          <p:nvPr/>
        </p:nvSpPr>
        <p:spPr>
          <a:xfrm>
            <a:off x="3916886" y="1594160"/>
            <a:ext cx="407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/>
                <a:cs typeface="Times New Roman" panose="02020603050405020304" pitchFamily="18" charset="0"/>
              </a:rPr>
              <a:t>২. পয়লা বৈশাখ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DF71F-42AB-4FA0-9DB4-F97CDB918928}"/>
              </a:ext>
            </a:extLst>
          </p:cNvPr>
          <p:cNvSpPr txBox="1"/>
          <p:nvPr/>
        </p:nvSpPr>
        <p:spPr>
          <a:xfrm>
            <a:off x="761999" y="2841488"/>
            <a:ext cx="506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/>
                <a:cs typeface="Times New Roman" panose="02020603050405020304" pitchFamily="18" charset="0"/>
              </a:rPr>
              <a:t>খ) মামা কোথায় পড়েন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FD5A7-DE7C-4CB8-8F83-E28C996B0072}"/>
              </a:ext>
            </a:extLst>
          </p:cNvPr>
          <p:cNvSpPr txBox="1"/>
          <p:nvPr/>
        </p:nvSpPr>
        <p:spPr>
          <a:xfrm>
            <a:off x="1269461" y="4730556"/>
            <a:ext cx="63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/>
                <a:cs typeface="Times New Roman" panose="02020603050405020304" pitchFamily="18" charset="0"/>
              </a:rPr>
              <a:t>৩. ঢাকার চারুকলা ইনস্টিটিউটে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B163F6-09C6-41E2-AFDC-348FA5C3B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06" y="1660936"/>
            <a:ext cx="838748" cy="607139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2C5ADC-EF69-4281-84F5-0BFC44839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67" y="4836742"/>
            <a:ext cx="830373" cy="601077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1469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6433" y="708863"/>
            <a:ext cx="770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/>
                <a:cs typeface="Times New Roman" panose="02020603050405020304" pitchFamily="18" charset="0"/>
              </a:rPr>
              <a:t>প্রশ্নগুলোর উত্তর নিজ খাতায় লিখি।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05C8A-1623-458A-8FA9-EDF4EA0A43F2}"/>
              </a:ext>
            </a:extLst>
          </p:cNvPr>
          <p:cNvSpPr txBox="1"/>
          <p:nvPr/>
        </p:nvSpPr>
        <p:spPr>
          <a:xfrm>
            <a:off x="575580" y="1626519"/>
            <a:ext cx="665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/>
                <a:cs typeface="Times New Roman" panose="02020603050405020304" pitchFamily="18" charset="0"/>
              </a:rPr>
              <a:t>ক. মাটির শিল্প বলতে কী বুঝি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60C8D-B6FB-4ED6-BC4A-ED5336B40945}"/>
              </a:ext>
            </a:extLst>
          </p:cNvPr>
          <p:cNvSpPr txBox="1"/>
          <p:nvPr/>
        </p:nvSpPr>
        <p:spPr>
          <a:xfrm>
            <a:off x="520191" y="2604530"/>
            <a:ext cx="847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NikoshBAN"/>
                <a:cs typeface="Times New Roman" panose="02020603050405020304" pitchFamily="18" charset="0"/>
              </a:rPr>
              <a:t>খ. বাংলাদেশের প্রাচীন শিল্পকর্ম কোনটি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A3CF-949E-4380-8D2F-842075D98D54}"/>
              </a:ext>
            </a:extLst>
          </p:cNvPr>
          <p:cNvSpPr txBox="1"/>
          <p:nvPr/>
        </p:nvSpPr>
        <p:spPr>
          <a:xfrm>
            <a:off x="639940" y="3527351"/>
            <a:ext cx="568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/>
                <a:cs typeface="Times New Roman" panose="02020603050405020304" pitchFamily="18" charset="0"/>
              </a:rPr>
              <a:t>গ. শখের হাঁড়ি কী রকম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661A3-7559-426A-A12B-D3508F8043BC}"/>
              </a:ext>
            </a:extLst>
          </p:cNvPr>
          <p:cNvSpPr txBox="1"/>
          <p:nvPr/>
        </p:nvSpPr>
        <p:spPr>
          <a:xfrm>
            <a:off x="836433" y="4444286"/>
            <a:ext cx="796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/>
                <a:cs typeface="Times New Roman" panose="02020603050405020304" pitchFamily="18" charset="0"/>
              </a:rPr>
              <a:t>ঘ. বৈশাখী মেলায় কী কী পাওয়া যায় ?</a:t>
            </a:r>
          </a:p>
        </p:txBody>
      </p:sp>
    </p:spTree>
    <p:extLst>
      <p:ext uri="{BB962C8B-B14F-4D97-AF65-F5344CB8AC3E}">
        <p14:creationId xmlns:p14="http://schemas.microsoft.com/office/powerpoint/2010/main" val="41351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BAA13D-255C-44DC-A20D-0657D7E0B54E}"/>
              </a:ext>
            </a:extLst>
          </p:cNvPr>
          <p:cNvSpPr txBox="1"/>
          <p:nvPr/>
        </p:nvSpPr>
        <p:spPr>
          <a:xfrm>
            <a:off x="422949" y="2844225"/>
            <a:ext cx="862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/>
                <a:cs typeface="Times New Roman" panose="02020603050405020304" pitchFamily="18" charset="0"/>
              </a:rPr>
              <a:t>আজকের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/>
                <a:cs typeface="Times New Roman" panose="02020603050405020304" pitchFamily="18" charset="0"/>
              </a:rPr>
              <a:t>পাঠের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/>
                <a:cs typeface="Times New Roman" panose="02020603050405020304" pitchFamily="18" charset="0"/>
              </a:rPr>
              <a:t>সারসংক্ষেপ</a:t>
            </a:r>
            <a:r>
              <a:rPr lang="en-US" sz="4000" dirty="0">
                <a:solidFill>
                  <a:schemeClr val="bg1"/>
                </a:solidFill>
                <a:latin typeface="NikoshBAN" panose="02000000000000000000"/>
                <a:cs typeface="Times New Roman" panose="02020603050405020304" pitchFamily="18" charset="0"/>
              </a:rPr>
              <a:t> বলি।</a:t>
            </a:r>
          </a:p>
        </p:txBody>
      </p:sp>
    </p:spTree>
    <p:extLst>
      <p:ext uri="{BB962C8B-B14F-4D97-AF65-F5344CB8AC3E}">
        <p14:creationId xmlns:p14="http://schemas.microsoft.com/office/powerpoint/2010/main" val="23979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D218165-F6EF-4163-B5E9-11464DC2C8D3}"/>
              </a:ext>
            </a:extLst>
          </p:cNvPr>
          <p:cNvSpPr txBox="1"/>
          <p:nvPr/>
        </p:nvSpPr>
        <p:spPr>
          <a:xfrm>
            <a:off x="0" y="10668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latin typeface="NikoshBAN"/>
                <a:cs typeface="Times New Roman" panose="02020603050405020304" pitchFamily="18" charset="0"/>
              </a:rPr>
              <a:t>আমরা</a:t>
            </a:r>
            <a:r>
              <a:rPr lang="en-US" sz="4800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আজ একটি মেলায় শখের হাঁড়ি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দেখার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বর্ণনা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পড়েছি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। </a:t>
            </a:r>
            <a:r>
              <a:rPr lang="en-US" sz="4800" dirty="0" err="1" smtClean="0">
                <a:latin typeface="NikoshBAN"/>
                <a:cs typeface="Times New Roman" panose="02020603050405020304" pitchFamily="18" charset="0"/>
              </a:rPr>
              <a:t>মেলায়</a:t>
            </a:r>
            <a:r>
              <a:rPr lang="en-US" sz="4800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NikoshBAN"/>
                <a:cs typeface="Times New Roman" panose="02020603050405020304" pitchFamily="18" charset="0"/>
              </a:rPr>
              <a:t>কী</a:t>
            </a:r>
            <a:r>
              <a:rPr lang="en-US" sz="4800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কী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পাওয়া যায়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তা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জেনেছি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। 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সেই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সঙ্গে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শখের হাঁড়ি কী ও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নানা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ধরনের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শখের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হাঁড়ির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সঙ্গে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পরিচিত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NikoshBAN"/>
                <a:cs typeface="Times New Roman" panose="02020603050405020304" pitchFamily="18" charset="0"/>
              </a:rPr>
              <a:t>হয়েছি</a:t>
            </a:r>
            <a:r>
              <a:rPr lang="en-US" sz="4800" dirty="0">
                <a:latin typeface="NikoshBAN"/>
                <a:cs typeface="Times New Roman" panose="02020603050405020304" pitchFamily="18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23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55254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solidFill>
                  <a:schemeClr val="accent2"/>
                </a:solidFill>
                <a:latin typeface="NikoshBAN"/>
                <a:cs typeface="Times New Roman" panose="02020603050405020304" pitchFamily="18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AB899-E6FB-49BB-B02A-0EB47BC80527}"/>
              </a:ext>
            </a:extLst>
          </p:cNvPr>
          <p:cNvSpPr txBox="1"/>
          <p:nvPr/>
        </p:nvSpPr>
        <p:spPr>
          <a:xfrm>
            <a:off x="795130" y="3506690"/>
            <a:ext cx="8305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/>
                <a:cs typeface="Times New Roman" panose="02020603050405020304" pitchFamily="18" charset="0"/>
              </a:rPr>
              <a:t>১) যুক্তবর্ণ বিশিষ্ট শব্দসমূহ নির্বাচন করে যুক্তবর্ণ  লিখে আনবে ।</a:t>
            </a:r>
            <a:endParaRPr lang="en-GB" sz="4000" dirty="0"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E05CF-33A3-4CD8-8F2D-3A79BF59DC97}"/>
              </a:ext>
            </a:extLst>
          </p:cNvPr>
          <p:cNvSpPr txBox="1"/>
          <p:nvPr/>
        </p:nvSpPr>
        <p:spPr>
          <a:xfrm>
            <a:off x="838200" y="4953000"/>
            <a:ext cx="81265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/>
                <a:cs typeface="Times New Roman" panose="02020603050405020304" pitchFamily="18" charset="0"/>
              </a:rPr>
              <a:t>২) অপরিচিত শব্দের অর্থ তালিকা করে আনবে ।</a:t>
            </a:r>
            <a:endParaRPr lang="en-GB" sz="4000" dirty="0"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9ED87-29E6-4B66-BDA1-D206514E2B85}"/>
              </a:ext>
            </a:extLst>
          </p:cNvPr>
          <p:cNvSpPr txBox="1"/>
          <p:nvPr/>
        </p:nvSpPr>
        <p:spPr>
          <a:xfrm>
            <a:off x="376030" y="241447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NikoshBAN"/>
                <a:cs typeface="Times New Roman" panose="02020603050405020304" pitchFamily="18" charset="0"/>
              </a:rPr>
              <a:t>পঠিত</a:t>
            </a:r>
            <a:r>
              <a:rPr lang="en-US" sz="4000" dirty="0">
                <a:solidFill>
                  <a:schemeClr val="tx2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/>
                <a:cs typeface="Times New Roman" panose="02020603050405020304" pitchFamily="18" charset="0"/>
              </a:rPr>
              <a:t>অংশের</a:t>
            </a:r>
            <a:endParaRPr lang="en-GB" sz="4000" dirty="0">
              <a:solidFill>
                <a:srgbClr val="CC33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82353" y="1920097"/>
            <a:ext cx="5629331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 err="1">
                <a:solidFill>
                  <a:srgbClr val="FFC000"/>
                </a:solidFill>
              </a:rPr>
              <a:t>ধন্যবাদ</a:t>
            </a:r>
            <a:endParaRPr lang="en-US" sz="124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47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20689"/>
            <a:ext cx="8432799" cy="43842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0767" y="3006230"/>
            <a:ext cx="4325787" cy="84554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নিকলীর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হাওরের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4760" y="2738121"/>
            <a:ext cx="94996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20" dirty="0"/>
          </a:p>
        </p:txBody>
      </p:sp>
      <p:sp>
        <p:nvSpPr>
          <p:cNvPr id="8" name="TextBox 7"/>
          <p:cNvSpPr txBox="1"/>
          <p:nvPr/>
        </p:nvSpPr>
        <p:spPr>
          <a:xfrm>
            <a:off x="5565140" y="3083562"/>
            <a:ext cx="99314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2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2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6" y="1160812"/>
            <a:ext cx="2641830" cy="193321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868670" y="1496205"/>
            <a:ext cx="1986280" cy="9433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6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304800" y="3293141"/>
            <a:ext cx="4718963" cy="2651826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রাসেল</a:t>
            </a:r>
          </a:p>
          <a:p>
            <a:pPr algn="ctr"/>
            <a:r>
              <a:rPr lang="bn-IN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মজলিশপুর সরকা</a:t>
            </a:r>
            <a:r>
              <a:rPr lang="en-US" sz="1813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bn-IN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নিকলী,কিশোরগঞ্জ।</a:t>
            </a:r>
          </a:p>
          <a:p>
            <a:pPr algn="ctr"/>
            <a:r>
              <a:rPr lang="bn-IN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ইমেইলঃ</a:t>
            </a:r>
            <a:r>
              <a:rPr lang="en-US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raselictbrahm@gmail.com</a:t>
            </a:r>
            <a:endParaRPr lang="en-US" sz="1813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813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8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০১৯১৩৪৫১৬২৬ </a:t>
            </a:r>
          </a:p>
        </p:txBody>
      </p:sp>
      <p:sp>
        <p:nvSpPr>
          <p:cNvPr id="3" name="Oval 2"/>
          <p:cNvSpPr/>
          <p:nvPr/>
        </p:nvSpPr>
        <p:spPr>
          <a:xfrm>
            <a:off x="5205307" y="3382561"/>
            <a:ext cx="2719493" cy="214953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endParaRPr lang="bn-IN" sz="181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81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1813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81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813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181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  <a:p>
            <a:pPr algn="ctr"/>
            <a:r>
              <a:rPr lang="en-US" sz="1813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13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13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813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1813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81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81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81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55309"/>
            <a:ext cx="66294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/>
                <a:cs typeface="Times New Roman" panose="02020603050405020304" pitchFamily="18" charset="0"/>
              </a:rPr>
              <a:t>শিখনফল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53614"/>
            <a:ext cx="7645746" cy="1323439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anose="02000000000000000000"/>
                <a:cs typeface="Times New Roman" panose="02020603050405020304" pitchFamily="18" charset="0"/>
              </a:rPr>
              <a:t>শিক্ষার্থীরা পাঠ শেষে জানতে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/>
                <a:cs typeface="Times New Roman" panose="02020603050405020304" pitchFamily="18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---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9C1FD8-EF09-4D51-82E9-E92A437B6BC8}"/>
              </a:ext>
            </a:extLst>
          </p:cNvPr>
          <p:cNvGrpSpPr/>
          <p:nvPr/>
        </p:nvGrpSpPr>
        <p:grpSpPr>
          <a:xfrm>
            <a:off x="886816" y="2940194"/>
            <a:ext cx="7776375" cy="1942693"/>
            <a:chOff x="2667000" y="3856022"/>
            <a:chExt cx="2667000" cy="133681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AF0EC1-A337-4DE2-B963-E81363D0B647}"/>
                </a:ext>
              </a:extLst>
            </p:cNvPr>
            <p:cNvGrpSpPr/>
            <p:nvPr/>
          </p:nvGrpSpPr>
          <p:grpSpPr>
            <a:xfrm>
              <a:off x="2667000" y="3856022"/>
              <a:ext cx="2667000" cy="584339"/>
              <a:chOff x="2667000" y="3856022"/>
              <a:chExt cx="2667000" cy="5843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364092E-1DE2-4BFE-8A6B-6BA28798C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4087936"/>
                <a:ext cx="2667000" cy="35242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2BCFAC9-6AA0-4ED1-9F8A-14DB9C1E8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000" y="3856022"/>
                <a:ext cx="2667000" cy="231913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8B5E7F-8251-4E20-A47E-058802F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4440361"/>
              <a:ext cx="2667000" cy="75247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D8BC94-B615-4C9E-B9B1-230BD737701F}"/>
              </a:ext>
            </a:extLst>
          </p:cNvPr>
          <p:cNvGrpSpPr/>
          <p:nvPr/>
        </p:nvGrpSpPr>
        <p:grpSpPr>
          <a:xfrm>
            <a:off x="886816" y="4814105"/>
            <a:ext cx="7776375" cy="1406431"/>
            <a:chOff x="5029200" y="5309175"/>
            <a:chExt cx="2654370" cy="9677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33C6D03-C19A-4090-921D-740C1E6862BE}"/>
                </a:ext>
              </a:extLst>
            </p:cNvPr>
            <p:cNvGrpSpPr/>
            <p:nvPr/>
          </p:nvGrpSpPr>
          <p:grpSpPr>
            <a:xfrm>
              <a:off x="5029200" y="5309175"/>
              <a:ext cx="2654369" cy="563949"/>
              <a:chOff x="1066800" y="5532051"/>
              <a:chExt cx="2654369" cy="56394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2A2DAD8-B4AA-49FB-97B2-2298F04D5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219" y="5705475"/>
                <a:ext cx="2647950" cy="39052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A38D180-9617-4A9D-B8E8-30D704AD9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6800" y="5532051"/>
                <a:ext cx="2647950" cy="182949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15BC666-0D7D-4649-A315-18C627C4A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620" y="5867399"/>
              <a:ext cx="2647950" cy="4095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927" y="268070"/>
            <a:ext cx="856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/>
                <a:cs typeface="Times New Roman" panose="02020603050405020304" pitchFamily="18" charset="0"/>
              </a:rPr>
              <a:t>বইয়ের</a:t>
            </a:r>
            <a:r>
              <a:rPr lang="en-US" sz="3600" dirty="0">
                <a:latin typeface="NikoshBAN"/>
                <a:cs typeface="Times New Roman" panose="02020603050405020304" pitchFamily="18" charset="0"/>
              </a:rPr>
              <a:t> ৩৪ নং পৃষ্ঠার </a:t>
            </a:r>
            <a:r>
              <a:rPr lang="en-US" sz="3600" dirty="0" err="1">
                <a:latin typeface="NikoshBAN"/>
                <a:cs typeface="Times New Roman" panose="02020603050405020304" pitchFamily="18" charset="0"/>
              </a:rPr>
              <a:t>ছবিটি</a:t>
            </a:r>
            <a:r>
              <a:rPr lang="en-US" sz="3600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ikoshBAN"/>
                <a:cs typeface="Times New Roman" panose="02020603050405020304" pitchFamily="18" charset="0"/>
              </a:rPr>
              <a:t>দে</a:t>
            </a:r>
            <a:r>
              <a:rPr lang="en-GB" sz="3600" dirty="0" err="1">
                <a:latin typeface="NikoshBAN"/>
                <a:cs typeface="Times New Roman" panose="02020603050405020304" pitchFamily="18" charset="0"/>
              </a:rPr>
              <a:t>খি</a:t>
            </a:r>
            <a:r>
              <a:rPr lang="en-US" sz="3600" dirty="0">
                <a:latin typeface="NikoshBAN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2D797-A077-4E42-B8DA-949A7895560D}"/>
              </a:ext>
            </a:extLst>
          </p:cNvPr>
          <p:cNvSpPr txBox="1"/>
          <p:nvPr/>
        </p:nvSpPr>
        <p:spPr>
          <a:xfrm>
            <a:off x="914399" y="76034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/>
                <a:cs typeface="Times New Roman" panose="02020603050405020304" pitchFamily="18" charset="0"/>
              </a:rPr>
              <a:t>ছবিতে কী  দেখা যাচ্ছে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9742"/>
            <a:ext cx="7010399" cy="47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76228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/>
                <a:cs typeface="Times New Roman" panose="02020603050405020304" pitchFamily="18" charset="0"/>
              </a:rPr>
              <a:t>তোমার বাসায় মাটির তৈরি কোনো জিনিস আছে কি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6CDF7-0034-4094-B0CA-C3D24580367F}"/>
              </a:ext>
            </a:extLst>
          </p:cNvPr>
          <p:cNvSpPr txBox="1"/>
          <p:nvPr/>
        </p:nvSpPr>
        <p:spPr>
          <a:xfrm>
            <a:off x="381000" y="3733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  <a:latin typeface="NikoshBAN"/>
                <a:cs typeface="Times New Roman" panose="02020603050405020304" pitchFamily="18" charset="0"/>
              </a:rPr>
              <a:t>মাটির </a:t>
            </a:r>
            <a:r>
              <a:rPr lang="en-US" sz="4000" dirty="0" err="1">
                <a:solidFill>
                  <a:schemeClr val="accent3"/>
                </a:solidFill>
                <a:latin typeface="NikoshBAN"/>
                <a:cs typeface="Times New Roman" panose="02020603050405020304" pitchFamily="18" charset="0"/>
              </a:rPr>
              <a:t>তৈরি</a:t>
            </a:r>
            <a:r>
              <a:rPr lang="en-US" sz="4000" dirty="0">
                <a:solidFill>
                  <a:schemeClr val="accent3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3"/>
                </a:solidFill>
                <a:latin typeface="NikoshBAN"/>
                <a:cs typeface="Times New Roman" panose="02020603050405020304" pitchFamily="18" charset="0"/>
              </a:rPr>
              <a:t>জিনিস</a:t>
            </a:r>
            <a:r>
              <a:rPr lang="en-US" sz="4000" dirty="0" smtClean="0">
                <a:solidFill>
                  <a:schemeClr val="accent3"/>
                </a:solidFill>
                <a:latin typeface="NikoshBAN"/>
                <a:cs typeface="Times New Roman" panose="02020603050405020304" pitchFamily="18" charset="0"/>
              </a:rPr>
              <a:t> ও </a:t>
            </a:r>
            <a:r>
              <a:rPr lang="en-US" sz="4000" dirty="0">
                <a:solidFill>
                  <a:schemeClr val="accent3"/>
                </a:solidFill>
                <a:latin typeface="NikoshBAN"/>
                <a:cs typeface="Times New Roman" panose="02020603050405020304" pitchFamily="18" charset="0"/>
              </a:rPr>
              <a:t>একটি শিল্প।</a:t>
            </a:r>
          </a:p>
        </p:txBody>
      </p:sp>
    </p:spTree>
    <p:extLst>
      <p:ext uri="{BB962C8B-B14F-4D97-AF65-F5344CB8AC3E}">
        <p14:creationId xmlns:p14="http://schemas.microsoft.com/office/powerpoint/2010/main" val="3673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403" y="922812"/>
            <a:ext cx="3810000" cy="83099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আজকের পাঠ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107" y="3143839"/>
            <a:ext cx="8839200" cy="14465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NikoshBAN"/>
                <a:cs typeface="Times New Roman" panose="02020603050405020304" pitchFamily="18" charset="0"/>
              </a:rPr>
              <a:t>শখের মৃৎশিল্প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2604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F377DB-D4E3-476B-870B-8BDB312D9FB8}"/>
              </a:ext>
            </a:extLst>
          </p:cNvPr>
          <p:cNvSpPr txBox="1"/>
          <p:nvPr/>
        </p:nvSpPr>
        <p:spPr>
          <a:xfrm>
            <a:off x="-45973" y="780647"/>
            <a:ext cx="1676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/>
              </a:rPr>
              <a:t>আমি পাঠটি পড়ছি। তোমরা লেখার নিচে আঙ্গুল দিয়ে পড়া অনুসরণ করবে।</a:t>
            </a:r>
            <a:endParaRPr lang="en-GB" sz="3200" dirty="0">
              <a:latin typeface="NikoshBAN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11BDC1-E43F-499F-8CB1-82F0BE3B89D2}"/>
              </a:ext>
            </a:extLst>
          </p:cNvPr>
          <p:cNvGrpSpPr/>
          <p:nvPr/>
        </p:nvGrpSpPr>
        <p:grpSpPr>
          <a:xfrm>
            <a:off x="1676400" y="152400"/>
            <a:ext cx="6148388" cy="6629400"/>
            <a:chOff x="1776412" y="647700"/>
            <a:chExt cx="5682223" cy="45339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EB70F3-ECAC-4D79-9629-26CE29DA0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412" y="2276475"/>
              <a:ext cx="5682223" cy="2305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70B15D-5A2C-46EB-97EC-94CB27DE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6412" y="4581525"/>
              <a:ext cx="5682223" cy="600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C35D27-F9FA-43D6-AB34-096968D6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412" y="647700"/>
              <a:ext cx="5682223" cy="1628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370992-B7BC-4570-83E3-A31ACC23AE58}"/>
              </a:ext>
            </a:extLst>
          </p:cNvPr>
          <p:cNvGrpSpPr/>
          <p:nvPr/>
        </p:nvGrpSpPr>
        <p:grpSpPr>
          <a:xfrm>
            <a:off x="2590800" y="69654"/>
            <a:ext cx="5486400" cy="6629400"/>
            <a:chOff x="1776412" y="647700"/>
            <a:chExt cx="5682223" cy="45339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C5CB99-47B8-47DC-B98D-FBB85F456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412" y="2276475"/>
              <a:ext cx="5682223" cy="2305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E2177C-F90C-4931-ACC6-CB0CA6E86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6412" y="4581525"/>
              <a:ext cx="5682223" cy="6000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EF1145-1E6F-4C72-B606-F97220D3B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412" y="647700"/>
              <a:ext cx="5682223" cy="16287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E0F11F-06B0-4B3F-8B5F-14DE4231F8F4}"/>
              </a:ext>
            </a:extLst>
          </p:cNvPr>
          <p:cNvSpPr txBox="1"/>
          <p:nvPr/>
        </p:nvSpPr>
        <p:spPr>
          <a:xfrm>
            <a:off x="174697" y="1085195"/>
            <a:ext cx="18065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এবার পাঠটি তুমি  তোমার বই হতে পড়।</a:t>
            </a:r>
            <a:r>
              <a:rPr lang="en-US" sz="4000" dirty="0">
                <a:solidFill>
                  <a:srgbClr val="CC3300"/>
                </a:solidFill>
                <a:latin typeface="NikoshBAN"/>
              </a:rPr>
              <a:t> </a:t>
            </a:r>
            <a:endParaRPr lang="en-GB" sz="4000" dirty="0">
              <a:solidFill>
                <a:srgbClr val="CC33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551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9.8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3301C31-247E-4563-AF94-31891103E9DF}" vid="{E7BCD099-C122-40B7-8E49-5E1BF6B2842D}"/>
    </a:ext>
  </a:extLst>
</a:theme>
</file>

<file path=ppt/theme/theme2.xml><?xml version="1.0" encoding="utf-8"?>
<a:theme xmlns:a="http://schemas.openxmlformats.org/drawingml/2006/main" name="1_Theme1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3301C31-247E-4563-AF94-31891103E9DF}" vid="{E7BCD099-C122-40B7-8E49-5E1BF6B2842D}"/>
    </a:ext>
  </a:extLst>
</a:theme>
</file>

<file path=ppt/theme/theme3.xml><?xml version="1.0" encoding="utf-8"?>
<a:theme xmlns:a="http://schemas.openxmlformats.org/drawingml/2006/main" name="2_Theme1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3301C31-247E-4563-AF94-31891103E9DF}" vid="{E7BCD099-C122-40B7-8E49-5E1BF6B284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313</Words>
  <Application>Microsoft Office PowerPoint</Application>
  <PresentationFormat>On-screen Show (4:3)</PresentationFormat>
  <Paragraphs>60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Theme1</vt:lpstr>
      <vt:lpstr>1_Theme1</vt:lpstr>
      <vt:lpstr>2_Theme1</vt:lpstr>
      <vt:lpstr>PowerPoint Presentation</vt:lpstr>
      <vt:lpstr>সবাইকে নিকলীর হাওরের প্রাকৃতিক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BBB</dc:creator>
  <cp:lastModifiedBy>Rasel</cp:lastModifiedBy>
  <cp:revision>879</cp:revision>
  <dcterms:created xsi:type="dcterms:W3CDTF">2006-08-16T00:00:00Z</dcterms:created>
  <dcterms:modified xsi:type="dcterms:W3CDTF">2021-07-17T14:33:22Z</dcterms:modified>
</cp:coreProperties>
</file>