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30" d="100"/>
          <a:sy n="130" d="100"/>
        </p:scale>
        <p:origin x="-1074" y="3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6073FA-7894-4C1A-BB43-44273951439C}"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073FA-7894-4C1A-BB43-44273951439C}"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073FA-7894-4C1A-BB43-44273951439C}"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6073FA-7894-4C1A-BB43-44273951439C}"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073FA-7894-4C1A-BB43-44273951439C}" type="datetimeFigureOut">
              <a:rPr lang="en-US" smtClean="0"/>
              <a:pPr/>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6073FA-7894-4C1A-BB43-44273951439C}" type="datetimeFigureOut">
              <a:rPr lang="en-US" smtClean="0"/>
              <a:pPr/>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6073FA-7894-4C1A-BB43-44273951439C}" type="datetimeFigureOut">
              <a:rPr lang="en-US" smtClean="0"/>
              <a:pPr/>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6073FA-7894-4C1A-BB43-44273951439C}" type="datetimeFigureOut">
              <a:rPr lang="en-US" smtClean="0"/>
              <a:pPr/>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073FA-7894-4C1A-BB43-44273951439C}" type="datetimeFigureOut">
              <a:rPr lang="en-US" smtClean="0"/>
              <a:pPr/>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073FA-7894-4C1A-BB43-44273951439C}" type="datetimeFigureOut">
              <a:rPr lang="en-US" smtClean="0"/>
              <a:pPr/>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073FA-7894-4C1A-BB43-44273951439C}" type="datetimeFigureOut">
              <a:rPr lang="en-US" smtClean="0"/>
              <a:pPr/>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A5FE5-6D1F-487A-86A6-05C36485CD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073FA-7894-4C1A-BB43-44273951439C}" type="datetimeFigureOut">
              <a:rPr lang="en-US" smtClean="0"/>
              <a:pPr/>
              <a:t>7/17/2021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A5FE5-6D1F-487A-86A6-05C36485CD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828800" y="304800"/>
            <a:ext cx="5715000" cy="5105400"/>
          </a:xfrm>
          <a:prstGeom prst="horizontalScroll">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প্রিয়</a:t>
            </a:r>
            <a:r>
              <a:rPr lang="en-US" dirty="0" smtClean="0">
                <a:solidFill>
                  <a:srgbClr val="C00000"/>
                </a:solidFill>
              </a:rPr>
              <a:t> </a:t>
            </a:r>
            <a:r>
              <a:rPr lang="en-US" dirty="0" err="1" smtClean="0">
                <a:solidFill>
                  <a:srgbClr val="C00000"/>
                </a:solidFill>
              </a:rPr>
              <a:t>শিক্ষার্থীরা</a:t>
            </a:r>
            <a:endParaRPr lang="en-US" dirty="0" smtClean="0">
              <a:solidFill>
                <a:srgbClr val="C00000"/>
              </a:solidFill>
            </a:endParaRPr>
          </a:p>
          <a:p>
            <a:pPr algn="ctr"/>
            <a:r>
              <a:rPr lang="en-US" dirty="0" smtClean="0">
                <a:solidFill>
                  <a:srgbClr val="C00000"/>
                </a:solidFill>
              </a:rPr>
              <a:t> </a:t>
            </a:r>
            <a:r>
              <a:rPr lang="en-US" dirty="0" err="1" smtClean="0">
                <a:solidFill>
                  <a:srgbClr val="C00000"/>
                </a:solidFill>
              </a:rPr>
              <a:t>আচ্ছালামু</a:t>
            </a:r>
            <a:r>
              <a:rPr lang="en-US" dirty="0" smtClean="0">
                <a:solidFill>
                  <a:srgbClr val="C00000"/>
                </a:solidFill>
              </a:rPr>
              <a:t> </a:t>
            </a:r>
            <a:r>
              <a:rPr lang="en-US" dirty="0" err="1" smtClean="0">
                <a:solidFill>
                  <a:srgbClr val="C00000"/>
                </a:solidFill>
              </a:rPr>
              <a:t>আলাইকুম</a:t>
            </a:r>
            <a:r>
              <a:rPr lang="en-US" dirty="0" smtClean="0">
                <a:solidFill>
                  <a:srgbClr val="C00000"/>
                </a:solidFill>
              </a:rPr>
              <a:t> </a:t>
            </a:r>
          </a:p>
          <a:p>
            <a:pPr algn="ctr"/>
            <a:r>
              <a:rPr lang="en-US" dirty="0" err="1" smtClean="0">
                <a:solidFill>
                  <a:srgbClr val="C00000"/>
                </a:solidFill>
              </a:rPr>
              <a:t>আজকের</a:t>
            </a:r>
            <a:r>
              <a:rPr lang="en-US" dirty="0" smtClean="0">
                <a:solidFill>
                  <a:srgbClr val="C00000"/>
                </a:solidFill>
              </a:rPr>
              <a:t> </a:t>
            </a:r>
            <a:r>
              <a:rPr lang="en-US" dirty="0" err="1" smtClean="0">
                <a:solidFill>
                  <a:srgbClr val="C00000"/>
                </a:solidFill>
              </a:rPr>
              <a:t>পাঠে</a:t>
            </a:r>
            <a:r>
              <a:rPr lang="en-US" dirty="0" smtClean="0">
                <a:solidFill>
                  <a:srgbClr val="C00000"/>
                </a:solidFill>
              </a:rPr>
              <a:t> </a:t>
            </a:r>
            <a:r>
              <a:rPr lang="en-US" dirty="0" err="1" smtClean="0">
                <a:solidFill>
                  <a:srgbClr val="C00000"/>
                </a:solidFill>
              </a:rPr>
              <a:t>সবাইকে</a:t>
            </a:r>
            <a:r>
              <a:rPr lang="en-US" dirty="0" smtClean="0">
                <a:solidFill>
                  <a:srgbClr val="C00000"/>
                </a:solidFill>
              </a:rPr>
              <a:t> </a:t>
            </a:r>
            <a:r>
              <a:rPr lang="en-US" dirty="0" err="1" smtClean="0">
                <a:solidFill>
                  <a:srgbClr val="C00000"/>
                </a:solidFill>
              </a:rPr>
              <a:t>স্বাগতম</a:t>
            </a:r>
            <a:r>
              <a:rPr lang="en-US" dirty="0" smtClean="0">
                <a:solidFill>
                  <a:srgbClr val="C00000"/>
                </a:solidFill>
              </a:rPr>
              <a:t> </a:t>
            </a:r>
            <a:r>
              <a:rPr lang="en-US" dirty="0" smtClean="0"/>
              <a:t> </a:t>
            </a:r>
            <a:endParaRPr lang="en-US" dirty="0"/>
          </a:p>
        </p:txBody>
      </p:sp>
      <p:sp>
        <p:nvSpPr>
          <p:cNvPr id="3" name="TextBox 2"/>
          <p:cNvSpPr txBox="1"/>
          <p:nvPr/>
        </p:nvSpPr>
        <p:spPr>
          <a:xfrm>
            <a:off x="3810000" y="1066800"/>
            <a:ext cx="2667000" cy="646331"/>
          </a:xfrm>
          <a:prstGeom prst="rect">
            <a:avLst/>
          </a:prstGeom>
          <a:noFill/>
          <a:effectLst>
            <a:glow rad="63500">
              <a:schemeClr val="accent1">
                <a:satMod val="175000"/>
                <a:alpha val="40000"/>
              </a:schemeClr>
            </a:glow>
          </a:effectLst>
        </p:spPr>
        <p:txBody>
          <a:bodyPr wrap="square" rtlCol="0">
            <a:spAutoFit/>
          </a:bodyPr>
          <a:lstStyle/>
          <a:p>
            <a:r>
              <a:rPr lang="en-US" sz="3600" b="1" i="1" dirty="0" err="1" smtClean="0">
                <a:effectLst>
                  <a:outerShdw blurRad="38100" dist="38100" dir="2700000" algn="tl">
                    <a:srgbClr val="000000">
                      <a:alpha val="43137"/>
                    </a:srgbClr>
                  </a:outerShdw>
                </a:effectLst>
              </a:rPr>
              <a:t>স্বাগতম</a:t>
            </a:r>
            <a:endParaRPr lang="en-US" sz="3600"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524000" y="1295400"/>
            <a:ext cx="6781800" cy="3657600"/>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002060"/>
                </a:solidFill>
              </a:rPr>
              <a:t>বিষয়ঃ</a:t>
            </a:r>
            <a:r>
              <a:rPr lang="en-US" dirty="0" smtClean="0">
                <a:solidFill>
                  <a:srgbClr val="002060"/>
                </a:solidFill>
              </a:rPr>
              <a:t> </a:t>
            </a:r>
            <a:r>
              <a:rPr lang="en-US" dirty="0" err="1" smtClean="0">
                <a:solidFill>
                  <a:srgbClr val="002060"/>
                </a:solidFill>
              </a:rPr>
              <a:t>হাদিস</a:t>
            </a:r>
            <a:r>
              <a:rPr lang="en-US" dirty="0" smtClean="0">
                <a:solidFill>
                  <a:srgbClr val="002060"/>
                </a:solidFill>
              </a:rPr>
              <a:t> </a:t>
            </a:r>
            <a:r>
              <a:rPr lang="en-US" dirty="0" err="1" smtClean="0">
                <a:solidFill>
                  <a:srgbClr val="002060"/>
                </a:solidFill>
              </a:rPr>
              <a:t>শরীফ</a:t>
            </a:r>
            <a:r>
              <a:rPr lang="en-US" dirty="0" smtClean="0">
                <a:solidFill>
                  <a:srgbClr val="002060"/>
                </a:solidFill>
              </a:rPr>
              <a:t> </a:t>
            </a:r>
          </a:p>
          <a:p>
            <a:pPr algn="ctr"/>
            <a:r>
              <a:rPr lang="en-US" dirty="0" err="1" smtClean="0">
                <a:solidFill>
                  <a:srgbClr val="002060"/>
                </a:solidFill>
              </a:rPr>
              <a:t>কিতাবুল</a:t>
            </a:r>
            <a:r>
              <a:rPr lang="en-US" dirty="0" smtClean="0">
                <a:solidFill>
                  <a:srgbClr val="002060"/>
                </a:solidFill>
              </a:rPr>
              <a:t> </a:t>
            </a:r>
            <a:r>
              <a:rPr lang="en-US" dirty="0" err="1" smtClean="0">
                <a:solidFill>
                  <a:srgbClr val="002060"/>
                </a:solidFill>
              </a:rPr>
              <a:t>ঈমান</a:t>
            </a:r>
            <a:endParaRPr lang="en-US" dirty="0" smtClean="0">
              <a:solidFill>
                <a:srgbClr val="002060"/>
              </a:solidFill>
            </a:endParaRPr>
          </a:p>
          <a:p>
            <a:pPr algn="ctr"/>
            <a:r>
              <a:rPr lang="en-US" dirty="0" err="1" smtClean="0">
                <a:solidFill>
                  <a:srgbClr val="002060"/>
                </a:solidFill>
              </a:rPr>
              <a:t>অধ্যায়ঃমনের</a:t>
            </a:r>
            <a:r>
              <a:rPr lang="en-US" dirty="0" smtClean="0">
                <a:solidFill>
                  <a:srgbClr val="002060"/>
                </a:solidFill>
              </a:rPr>
              <a:t> </a:t>
            </a:r>
            <a:r>
              <a:rPr lang="en-US" dirty="0" err="1" smtClean="0">
                <a:solidFill>
                  <a:srgbClr val="002060"/>
                </a:solidFill>
              </a:rPr>
              <a:t>ধাধা</a:t>
            </a:r>
            <a:r>
              <a:rPr lang="en-US" dirty="0" smtClean="0">
                <a:solidFill>
                  <a:srgbClr val="002060"/>
                </a:solidFill>
              </a:rPr>
              <a:t> </a:t>
            </a:r>
            <a:r>
              <a:rPr lang="en-US" dirty="0" err="1" smtClean="0">
                <a:solidFill>
                  <a:srgbClr val="002060"/>
                </a:solidFill>
              </a:rPr>
              <a:t>বা</a:t>
            </a:r>
            <a:r>
              <a:rPr lang="en-US" dirty="0" smtClean="0">
                <a:solidFill>
                  <a:srgbClr val="002060"/>
                </a:solidFill>
              </a:rPr>
              <a:t> </a:t>
            </a:r>
            <a:r>
              <a:rPr lang="en-US" dirty="0" err="1" smtClean="0">
                <a:solidFill>
                  <a:srgbClr val="002060"/>
                </a:solidFill>
              </a:rPr>
              <a:t>খটকা</a:t>
            </a:r>
            <a:endParaRPr lang="en-US" dirty="0" smtClean="0">
              <a:solidFill>
                <a:srgbClr val="002060"/>
              </a:solidFill>
            </a:endParaRPr>
          </a:p>
          <a:p>
            <a:pPr algn="ctr"/>
            <a:r>
              <a:rPr lang="en-US" dirty="0" err="1" smtClean="0">
                <a:solidFill>
                  <a:srgbClr val="002060"/>
                </a:solidFill>
              </a:rPr>
              <a:t>প্রথম</a:t>
            </a:r>
            <a:r>
              <a:rPr lang="en-US" dirty="0" smtClean="0">
                <a:solidFill>
                  <a:srgbClr val="002060"/>
                </a:solidFill>
              </a:rPr>
              <a:t> </a:t>
            </a:r>
            <a:r>
              <a:rPr lang="en-US" dirty="0" err="1" smtClean="0">
                <a:solidFill>
                  <a:srgbClr val="002060"/>
                </a:solidFill>
              </a:rPr>
              <a:t>পরিচ্ছেদ</a:t>
            </a:r>
            <a:endParaRPr lang="en-US" dirty="0" smtClean="0">
              <a:solidFill>
                <a:srgbClr val="002060"/>
              </a:solidFill>
            </a:endParaRPr>
          </a:p>
          <a:p>
            <a:pPr algn="ctr"/>
            <a:r>
              <a:rPr lang="en-US" dirty="0" err="1" smtClean="0">
                <a:solidFill>
                  <a:srgbClr val="002060"/>
                </a:solidFill>
              </a:rPr>
              <a:t>হাদিস</a:t>
            </a:r>
            <a:r>
              <a:rPr lang="en-US" dirty="0" smtClean="0">
                <a:solidFill>
                  <a:srgbClr val="002060"/>
                </a:solidFill>
              </a:rPr>
              <a:t> </a:t>
            </a:r>
            <a:r>
              <a:rPr lang="en-US" dirty="0" err="1" smtClean="0">
                <a:solidFill>
                  <a:srgbClr val="002060"/>
                </a:solidFill>
              </a:rPr>
              <a:t>নং</a:t>
            </a:r>
            <a:r>
              <a:rPr lang="en-US" dirty="0" smtClean="0">
                <a:solidFill>
                  <a:srgbClr val="002060"/>
                </a:solidFill>
              </a:rPr>
              <a:t> ৬৪ </a:t>
            </a:r>
            <a:endParaRPr lang="en-US" dirty="0">
              <a:solidFill>
                <a:srgbClr val="002060"/>
              </a:solidFill>
            </a:endParaRPr>
          </a:p>
        </p:txBody>
      </p:sp>
      <p:pic>
        <p:nvPicPr>
          <p:cNvPr id="3" name="Picture 2" descr="open-book-vector-198005.jpg"/>
          <p:cNvPicPr>
            <a:picLocks noChangeAspect="1"/>
          </p:cNvPicPr>
          <p:nvPr/>
        </p:nvPicPr>
        <p:blipFill>
          <a:blip r:embed="rId2" cstate="print"/>
          <a:stretch>
            <a:fillRect/>
          </a:stretch>
        </p:blipFill>
        <p:spPr>
          <a:xfrm>
            <a:off x="6248400" y="1905000"/>
            <a:ext cx="1524000" cy="2819400"/>
          </a:xfrm>
          <a:prstGeom prst="rect">
            <a:avLst/>
          </a:prstGeom>
        </p:spPr>
      </p:pic>
      <p:pic>
        <p:nvPicPr>
          <p:cNvPr id="4" name="Picture 3" descr="open-book-vector-198005.jpg"/>
          <p:cNvPicPr>
            <a:picLocks noChangeAspect="1"/>
          </p:cNvPicPr>
          <p:nvPr/>
        </p:nvPicPr>
        <p:blipFill>
          <a:blip r:embed="rId3" cstate="print"/>
          <a:stretch>
            <a:fillRect/>
          </a:stretch>
        </p:blipFill>
        <p:spPr>
          <a:xfrm>
            <a:off x="2057400" y="1905000"/>
            <a:ext cx="15240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371600" y="990600"/>
            <a:ext cx="6858000" cy="4419600"/>
          </a:xfrm>
          <a:prstGeom prst="beve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00B050"/>
                </a:solidFill>
              </a:rPr>
              <a:t>মোহাম্মাদ</a:t>
            </a:r>
            <a:r>
              <a:rPr lang="en-US" dirty="0" smtClean="0">
                <a:solidFill>
                  <a:srgbClr val="00B050"/>
                </a:solidFill>
              </a:rPr>
              <a:t> </a:t>
            </a:r>
            <a:r>
              <a:rPr lang="en-US" dirty="0" err="1" smtClean="0">
                <a:solidFill>
                  <a:srgbClr val="00B050"/>
                </a:solidFill>
              </a:rPr>
              <a:t>সাইফুল</a:t>
            </a:r>
            <a:r>
              <a:rPr lang="en-US" dirty="0" smtClean="0">
                <a:solidFill>
                  <a:srgbClr val="00B050"/>
                </a:solidFill>
              </a:rPr>
              <a:t> </a:t>
            </a:r>
            <a:r>
              <a:rPr lang="en-US" dirty="0" err="1" smtClean="0">
                <a:solidFill>
                  <a:srgbClr val="00B050"/>
                </a:solidFill>
              </a:rPr>
              <a:t>ইসলাম</a:t>
            </a:r>
            <a:r>
              <a:rPr lang="en-US" dirty="0" smtClean="0">
                <a:solidFill>
                  <a:srgbClr val="00B050"/>
                </a:solidFill>
              </a:rPr>
              <a:t> </a:t>
            </a:r>
          </a:p>
          <a:p>
            <a:pPr algn="ctr"/>
            <a:r>
              <a:rPr lang="en-US" dirty="0" err="1" smtClean="0">
                <a:solidFill>
                  <a:srgbClr val="00B050"/>
                </a:solidFill>
              </a:rPr>
              <a:t>উপাধ্যক্ষ</a:t>
            </a:r>
            <a:r>
              <a:rPr lang="en-US" dirty="0" smtClean="0">
                <a:solidFill>
                  <a:srgbClr val="00B050"/>
                </a:solidFill>
              </a:rPr>
              <a:t> </a:t>
            </a:r>
          </a:p>
          <a:p>
            <a:pPr algn="ctr"/>
            <a:r>
              <a:rPr lang="en-US" dirty="0" err="1" smtClean="0">
                <a:solidFill>
                  <a:srgbClr val="00B050"/>
                </a:solidFill>
              </a:rPr>
              <a:t>বেড়া</a:t>
            </a:r>
            <a:r>
              <a:rPr lang="en-US" dirty="0" smtClean="0">
                <a:solidFill>
                  <a:srgbClr val="00B050"/>
                </a:solidFill>
              </a:rPr>
              <a:t> </a:t>
            </a:r>
            <a:r>
              <a:rPr lang="en-US" dirty="0" err="1" smtClean="0">
                <a:solidFill>
                  <a:srgbClr val="00B050"/>
                </a:solidFill>
              </a:rPr>
              <a:t>ফাজিল</a:t>
            </a:r>
            <a:r>
              <a:rPr lang="en-US" dirty="0" smtClean="0">
                <a:solidFill>
                  <a:srgbClr val="00B050"/>
                </a:solidFill>
              </a:rPr>
              <a:t> </a:t>
            </a:r>
            <a:r>
              <a:rPr lang="en-US" dirty="0" err="1" smtClean="0">
                <a:solidFill>
                  <a:srgbClr val="00B050"/>
                </a:solidFill>
              </a:rPr>
              <a:t>মাদরাসা</a:t>
            </a:r>
            <a:r>
              <a:rPr lang="en-US" dirty="0" smtClean="0">
                <a:solidFill>
                  <a:srgbClr val="00B050"/>
                </a:solidFill>
              </a:rPr>
              <a:t> </a:t>
            </a:r>
          </a:p>
          <a:p>
            <a:pPr algn="ctr"/>
            <a:r>
              <a:rPr lang="en-US" dirty="0" err="1" smtClean="0">
                <a:solidFill>
                  <a:srgbClr val="00B050"/>
                </a:solidFill>
              </a:rPr>
              <a:t>বেড়া</a:t>
            </a:r>
            <a:r>
              <a:rPr lang="en-US" dirty="0" smtClean="0">
                <a:solidFill>
                  <a:srgbClr val="00B050"/>
                </a:solidFill>
              </a:rPr>
              <a:t> -</a:t>
            </a:r>
            <a:r>
              <a:rPr lang="en-US" dirty="0" err="1" smtClean="0">
                <a:solidFill>
                  <a:srgbClr val="00B050"/>
                </a:solidFill>
              </a:rPr>
              <a:t>পাবনা</a:t>
            </a:r>
            <a:endParaRPr lang="en-US" dirty="0">
              <a:solidFill>
                <a:srgbClr val="00B050"/>
              </a:solidFill>
            </a:endParaRPr>
          </a:p>
        </p:txBody>
      </p:sp>
      <p:sp>
        <p:nvSpPr>
          <p:cNvPr id="5" name="Horizontal Scroll 4"/>
          <p:cNvSpPr/>
          <p:nvPr/>
        </p:nvSpPr>
        <p:spPr>
          <a:xfrm>
            <a:off x="3657600" y="914400"/>
            <a:ext cx="2057400" cy="53340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rPr>
              <a:t>পরিচিতি</a:t>
            </a:r>
            <a:endParaRPr lang="en-US" dirty="0" smtClean="0">
              <a:solidFill>
                <a:srgbClr val="FFFF00"/>
              </a:solidFill>
            </a:endParaRPr>
          </a:p>
        </p:txBody>
      </p:sp>
      <p:sp>
        <p:nvSpPr>
          <p:cNvPr id="7" name="Rectangle 6"/>
          <p:cNvSpPr/>
          <p:nvPr/>
        </p:nvSpPr>
        <p:spPr>
          <a:xfrm>
            <a:off x="7696200" y="2286000"/>
            <a:ext cx="381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rPr>
              <a:t>পরিচিতি</a:t>
            </a:r>
            <a:endParaRPr lang="en-US" dirty="0"/>
          </a:p>
        </p:txBody>
      </p:sp>
      <p:sp>
        <p:nvSpPr>
          <p:cNvPr id="8" name="Rectangle 7"/>
          <p:cNvSpPr/>
          <p:nvPr/>
        </p:nvSpPr>
        <p:spPr>
          <a:xfrm>
            <a:off x="1371600" y="2133600"/>
            <a:ext cx="381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FF00"/>
                </a:solidFill>
              </a:rPr>
              <a:t>পরিচিতি</a:t>
            </a:r>
            <a:endParaRPr lang="en-US" dirty="0"/>
          </a:p>
        </p:txBody>
      </p:sp>
      <p:sp>
        <p:nvSpPr>
          <p:cNvPr id="9" name="TextBox 8"/>
          <p:cNvSpPr txBox="1"/>
          <p:nvPr/>
        </p:nvSpPr>
        <p:spPr>
          <a:xfrm>
            <a:off x="1981200" y="1828800"/>
            <a:ext cx="1676400" cy="369332"/>
          </a:xfrm>
          <a:prstGeom prst="rect">
            <a:avLst/>
          </a:prstGeom>
          <a:noFill/>
        </p:spPr>
        <p:txBody>
          <a:bodyPr wrap="square" rtlCol="0">
            <a:spAutoFit/>
          </a:bodyPr>
          <a:lstStyle/>
          <a:p>
            <a:endParaRPr lang="en-US" dirty="0"/>
          </a:p>
        </p:txBody>
      </p:sp>
      <p:pic>
        <p:nvPicPr>
          <p:cNvPr id="10" name="Picture 9" descr="IMG_20210619_184114.jpg"/>
          <p:cNvPicPr>
            <a:picLocks noChangeAspect="1"/>
          </p:cNvPicPr>
          <p:nvPr/>
        </p:nvPicPr>
        <p:blipFill>
          <a:blip r:embed="rId2" cstate="print"/>
          <a:stretch>
            <a:fillRect/>
          </a:stretch>
        </p:blipFill>
        <p:spPr>
          <a:xfrm>
            <a:off x="1905000" y="1524000"/>
            <a:ext cx="1001364" cy="1295400"/>
          </a:xfrm>
          <a:prstGeom prst="rect">
            <a:avLst/>
          </a:prstGeom>
        </p:spPr>
      </p:pic>
      <p:pic>
        <p:nvPicPr>
          <p:cNvPr id="11" name="Picture 10" descr="IMG_20210619_184114.jpg"/>
          <p:cNvPicPr>
            <a:picLocks noChangeAspect="1"/>
          </p:cNvPicPr>
          <p:nvPr/>
        </p:nvPicPr>
        <p:blipFill>
          <a:blip r:embed="rId2" cstate="print"/>
          <a:stretch>
            <a:fillRect/>
          </a:stretch>
        </p:blipFill>
        <p:spPr>
          <a:xfrm>
            <a:off x="6542436" y="1524000"/>
            <a:ext cx="1001364" cy="1295400"/>
          </a:xfrm>
          <a:prstGeom prst="rect">
            <a:avLst/>
          </a:prstGeom>
        </p:spPr>
      </p:pic>
      <p:pic>
        <p:nvPicPr>
          <p:cNvPr id="12" name="Picture 11" descr="maxresdefault.jpg"/>
          <p:cNvPicPr>
            <a:picLocks noChangeAspect="1"/>
          </p:cNvPicPr>
          <p:nvPr/>
        </p:nvPicPr>
        <p:blipFill>
          <a:blip r:embed="rId3" cstate="print"/>
          <a:stretch>
            <a:fillRect/>
          </a:stretch>
        </p:blipFill>
        <p:spPr>
          <a:xfrm rot="5400000">
            <a:off x="6019799" y="3352801"/>
            <a:ext cx="2057402" cy="990599"/>
          </a:xfrm>
          <a:prstGeom prst="rect">
            <a:avLst/>
          </a:prstGeom>
        </p:spPr>
      </p:pic>
      <p:pic>
        <p:nvPicPr>
          <p:cNvPr id="13" name="Picture 12" descr="maxresdefault.jpg"/>
          <p:cNvPicPr>
            <a:picLocks noChangeAspect="1"/>
          </p:cNvPicPr>
          <p:nvPr/>
        </p:nvPicPr>
        <p:blipFill>
          <a:blip r:embed="rId3" cstate="print"/>
          <a:stretch>
            <a:fillRect/>
          </a:stretch>
        </p:blipFill>
        <p:spPr>
          <a:xfrm rot="5400000">
            <a:off x="1371600" y="3352800"/>
            <a:ext cx="2057400" cy="990600"/>
          </a:xfrm>
          <a:prstGeom prst="rect">
            <a:avLst/>
          </a:prstGeom>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4">
                                            <p:txEl>
                                              <p:pRg st="0" end="0"/>
                                            </p:txEl>
                                          </p:spTgt>
                                        </p:tgtEl>
                                        <p:attrNameLst>
                                          <p:attrName>style.fontFamily</p:attrName>
                                        </p:attrNameLst>
                                      </p:cBhvr>
                                      <p:to>
                                        <p:strVal val="Times New Roman"/>
                                      </p:to>
                                    </p:set>
                                  </p:childTnLst>
                                </p:cTn>
                              </p:par>
                              <p:par>
                                <p:cTn id="7" presetID="2" presetClass="emph" presetSubtype="0" grpId="0" nodeType="withEffect">
                                  <p:stCondLst>
                                    <p:cond delay="0"/>
                                  </p:stCondLst>
                                  <p:childTnLst>
                                    <p:set>
                                      <p:cBhvr override="childStyle">
                                        <p:cTn id="8" dur="indefinite"/>
                                        <p:tgtEl>
                                          <p:spTgt spid="4">
                                            <p:txEl>
                                              <p:pRg st="1" end="1"/>
                                            </p:txEl>
                                          </p:spTgt>
                                        </p:tgtEl>
                                        <p:attrNameLst>
                                          <p:attrName>style.fontFamily</p:attrName>
                                        </p:attrNameLst>
                                      </p:cBhvr>
                                      <p:to>
                                        <p:strVal val="Times New Roman"/>
                                      </p:to>
                                    </p:set>
                                  </p:childTnLst>
                                </p:cTn>
                              </p:par>
                              <p:par>
                                <p:cTn id="9" presetID="2" presetClass="emph" presetSubtype="0" grpId="0" nodeType="withEffect">
                                  <p:stCondLst>
                                    <p:cond delay="0"/>
                                  </p:stCondLst>
                                  <p:childTnLst>
                                    <p:set>
                                      <p:cBhvr override="childStyle">
                                        <p:cTn id="10" dur="indefinite"/>
                                        <p:tgtEl>
                                          <p:spTgt spid="4">
                                            <p:txEl>
                                              <p:pRg st="2" end="2"/>
                                            </p:txEl>
                                          </p:spTgt>
                                        </p:tgtEl>
                                        <p:attrNameLst>
                                          <p:attrName>style.fontFamily</p:attrName>
                                        </p:attrNameLst>
                                      </p:cBhvr>
                                      <p:to>
                                        <p:strVal val="Times New Roman"/>
                                      </p:to>
                                    </p:set>
                                  </p:childTnLst>
                                </p:cTn>
                              </p:par>
                              <p:par>
                                <p:cTn id="11" presetID="2" presetClass="emph" presetSubtype="0" grpId="0" nodeType="withEffect">
                                  <p:stCondLst>
                                    <p:cond delay="0"/>
                                  </p:stCondLst>
                                  <p:childTnLst>
                                    <p:set>
                                      <p:cBhvr override="childStyle">
                                        <p:cTn id="12" dur="indefinite"/>
                                        <p:tgtEl>
                                          <p:spTgt spid="4">
                                            <p:txEl>
                                              <p:pRg st="3" end="3"/>
                                            </p:txEl>
                                          </p:spTgt>
                                        </p:tgtEl>
                                        <p:attrNameLst>
                                          <p:attrName>style.fontFamily</p:attrName>
                                        </p:attrNameLst>
                                      </p:cBhvr>
                                      <p:to>
                                        <p:strVal val="Times New Roman"/>
                                      </p:to>
                                    </p:set>
                                  </p:childTnLst>
                                </p:cTn>
                              </p:par>
                            </p:childTnLst>
                          </p:cTn>
                        </p:par>
                      </p:childTnLst>
                    </p:cTn>
                  </p:par>
                  <p:par>
                    <p:cTn id="13" fill="hold">
                      <p:stCondLst>
                        <p:cond delay="indefinite"/>
                      </p:stCondLst>
                      <p:childTnLst>
                        <p:par>
                          <p:cTn id="14" fill="hold">
                            <p:stCondLst>
                              <p:cond delay="0"/>
                            </p:stCondLst>
                            <p:childTnLst>
                              <p:par>
                                <p:cTn id="15" presetID="2" presetClass="emph" presetSubtype="0" grpId="0" nodeType="clickEffect">
                                  <p:stCondLst>
                                    <p:cond delay="0"/>
                                  </p:stCondLst>
                                  <p:childTnLst>
                                    <p:set>
                                      <p:cBhvr override="childStyle">
                                        <p:cTn id="16" dur="indefinite"/>
                                        <p:tgtEl>
                                          <p:spTgt spid="5"/>
                                        </p:tgtEl>
                                        <p:attrNameLst>
                                          <p:attrName>style.fontFamily</p:attrName>
                                        </p:attrNameLst>
                                      </p:cBhvr>
                                      <p:to>
                                        <p:strVal val="Times New Roman"/>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heckerboard(across)">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 calcmode="lin" valueType="num">
                                      <p:cBhvr additive="base">
                                        <p:cTn id="3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8" presetClass="emph" presetSubtype="0" fill="hold" grpId="1" nodeType="clickEffect">
                                  <p:stCondLst>
                                    <p:cond delay="0"/>
                                  </p:stCondLst>
                                  <p:childTnLst>
                                    <p:animRot by="21600000">
                                      <p:cBhvr>
                                        <p:cTn id="48" dur="2000" fill="hold"/>
                                        <p:tgtEl>
                                          <p:spTgt spid="5"/>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8" presetClass="emph" presetSubtype="0" fill="hold" nodeType="clickEffect">
                                  <p:stCondLst>
                                    <p:cond delay="0"/>
                                  </p:stCondLst>
                                  <p:childTnLst>
                                    <p:animRot by="21600000">
                                      <p:cBhvr>
                                        <p:cTn id="58" dur="2000" fill="hold"/>
                                        <p:tgtEl>
                                          <p:spTgt spid="11"/>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1" nodeType="clickEffect">
                                  <p:stCondLst>
                                    <p:cond delay="0"/>
                                  </p:stCondLst>
                                  <p:childTnLst>
                                    <p:set>
                                      <p:cBhvr>
                                        <p:cTn id="68" dur="1" fill="hold">
                                          <p:stCondLst>
                                            <p:cond delay="0"/>
                                          </p:stCondLst>
                                        </p:cTn>
                                        <p:tgtEl>
                                          <p:spTgt spid="4">
                                            <p:bg/>
                                          </p:spTgt>
                                        </p:tgtEl>
                                        <p:attrNameLst>
                                          <p:attrName>style.visibility</p:attrName>
                                        </p:attrNameLst>
                                      </p:cBhvr>
                                      <p:to>
                                        <p:strVal val="visible"/>
                                      </p:to>
                                    </p:set>
                                    <p:anim calcmode="lin" valueType="num">
                                      <p:cBhvr additive="base">
                                        <p:cTn id="6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70" dur="500" fill="hold"/>
                                        <p:tgtEl>
                                          <p:spTgt spid="4">
                                            <p:bg/>
                                          </p:spTgt>
                                        </p:tgtEl>
                                        <p:attrNameLst>
                                          <p:attrName>ppt_y</p:attrName>
                                        </p:attrNameLst>
                                      </p:cBhvr>
                                      <p:tavLst>
                                        <p:tav tm="0">
                                          <p:val>
                                            <p:strVal val="1+#ppt_h/2"/>
                                          </p:val>
                                        </p:tav>
                                        <p:tav tm="100000">
                                          <p:val>
                                            <p:strVal val="#ppt_y"/>
                                          </p:val>
                                        </p:tav>
                                      </p:tavLst>
                                    </p:anim>
                                  </p:childTnLst>
                                </p:cTn>
                              </p:par>
                              <p:par>
                                <p:cTn id="71" presetID="2" presetClass="entr" presetSubtype="4" fill="hold" grpId="1" nodeType="withEffect">
                                  <p:stCondLst>
                                    <p:cond delay="0"/>
                                  </p:stCondLst>
                                  <p:childTnLst>
                                    <p:set>
                                      <p:cBhvr>
                                        <p:cTn id="72" dur="1" fill="hold">
                                          <p:stCondLst>
                                            <p:cond delay="0"/>
                                          </p:stCondLst>
                                        </p:cTn>
                                        <p:tgtEl>
                                          <p:spTgt spid="4">
                                            <p:txEl>
                                              <p:pRg st="0" end="0"/>
                                            </p:txEl>
                                          </p:spTgt>
                                        </p:tgtEl>
                                        <p:attrNameLst>
                                          <p:attrName>style.visibility</p:attrName>
                                        </p:attrNameLst>
                                      </p:cBhvr>
                                      <p:to>
                                        <p:strVal val="visible"/>
                                      </p:to>
                                    </p:set>
                                    <p:anim calcmode="lin" valueType="num">
                                      <p:cBhvr additive="base">
                                        <p:cTn id="7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1" nodeType="withEffect">
                                  <p:stCondLst>
                                    <p:cond delay="0"/>
                                  </p:stCondLst>
                                  <p:childTnLst>
                                    <p:set>
                                      <p:cBhvr>
                                        <p:cTn id="76" dur="1" fill="hold">
                                          <p:stCondLst>
                                            <p:cond delay="0"/>
                                          </p:stCondLst>
                                        </p:cTn>
                                        <p:tgtEl>
                                          <p:spTgt spid="4">
                                            <p:txEl>
                                              <p:pRg st="1" end="1"/>
                                            </p:txEl>
                                          </p:spTgt>
                                        </p:tgtEl>
                                        <p:attrNameLst>
                                          <p:attrName>style.visibility</p:attrName>
                                        </p:attrNameLst>
                                      </p:cBhvr>
                                      <p:to>
                                        <p:strVal val="visible"/>
                                      </p:to>
                                    </p:set>
                                    <p:anim calcmode="lin" valueType="num">
                                      <p:cBhvr additive="base">
                                        <p:cTn id="7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1" nodeType="withEffect">
                                  <p:stCondLst>
                                    <p:cond delay="0"/>
                                  </p:stCondLst>
                                  <p:childTnLst>
                                    <p:set>
                                      <p:cBhvr>
                                        <p:cTn id="80" dur="1" fill="hold">
                                          <p:stCondLst>
                                            <p:cond delay="0"/>
                                          </p:stCondLst>
                                        </p:cTn>
                                        <p:tgtEl>
                                          <p:spTgt spid="4">
                                            <p:txEl>
                                              <p:pRg st="2" end="2"/>
                                            </p:txEl>
                                          </p:spTgt>
                                        </p:tgtEl>
                                        <p:attrNameLst>
                                          <p:attrName>style.visibility</p:attrName>
                                        </p:attrNameLst>
                                      </p:cBhvr>
                                      <p:to>
                                        <p:strVal val="visible"/>
                                      </p:to>
                                    </p:set>
                                    <p:anim calcmode="lin" valueType="num">
                                      <p:cBhvr additive="base">
                                        <p:cTn id="8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1" nodeType="with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additive="base">
                                        <p:cTn id="8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4" grpId="1" build="allAtOnce" animBg="1"/>
      <p:bldP spid="5" grpId="0" animBg="1"/>
      <p:bldP spid="5" grpId="1"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Box 85"/>
          <p:cNvSpPr txBox="1"/>
          <p:nvPr/>
        </p:nvSpPr>
        <p:spPr>
          <a:xfrm>
            <a:off x="457200" y="76200"/>
            <a:ext cx="8458200" cy="369332"/>
          </a:xfrm>
          <a:prstGeom prst="rect">
            <a:avLst/>
          </a:prstGeom>
          <a:noFill/>
        </p:spPr>
        <p:txBody>
          <a:bodyPr wrap="square" rtlCol="0">
            <a:spAutoFit/>
          </a:bodyPr>
          <a:lstStyle/>
          <a:p>
            <a:endParaRPr lang="en-US" dirty="0"/>
          </a:p>
        </p:txBody>
      </p:sp>
      <p:sp>
        <p:nvSpPr>
          <p:cNvPr id="10" name="Bevel 9"/>
          <p:cNvSpPr/>
          <p:nvPr/>
        </p:nvSpPr>
        <p:spPr>
          <a:xfrm>
            <a:off x="381000" y="914400"/>
            <a:ext cx="8763000" cy="5715000"/>
          </a:xfrm>
          <a:prstGeom prst="bevel">
            <a:avLst>
              <a:gd name="adj" fmla="val 112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r>
              <a:rPr lang="ar-SA" sz="1600" dirty="0" smtClean="0"/>
              <a:t> </a:t>
            </a:r>
            <a:r>
              <a:rPr lang="ar-SA" sz="2000" b="1" dirty="0" smtClean="0"/>
              <a:t>وعن</a:t>
            </a:r>
            <a:r>
              <a:rPr lang="ar-SA" sz="2000" dirty="0" smtClean="0"/>
              <a:t> </a:t>
            </a:r>
            <a:r>
              <a:rPr lang="ar-SA" dirty="0" smtClean="0"/>
              <a:t>جابر قل قل رسول الله صلي  الله عليه وسلم ان  ابليسا يضع عرشة على الماءثم يبعث </a:t>
            </a:r>
            <a:r>
              <a:rPr lang="ar-SA" sz="2400" dirty="0" smtClean="0"/>
              <a:t>سراياه يفتنون النس فادناهم منه منزلة اظنهم فتنة يجيئ اجدهم فيقول لم فعلت كذا وكذا فيقول ما صنعت شيا قال ثم يجئ احد هم فيقول ما تر كته حتى فر فت بينه و بين امراءته قال فيد نيه منه ويقول نعم انت قال الاعمش اراه قال فيلتزمه (رواه مسلم)</a:t>
            </a:r>
            <a:r>
              <a:rPr lang="en-US" sz="2400" dirty="0" smtClean="0"/>
              <a:t> </a:t>
            </a:r>
          </a:p>
          <a:p>
            <a:endParaRPr lang="en-US" sz="2400" dirty="0" smtClean="0"/>
          </a:p>
          <a:p>
            <a:r>
              <a:rPr lang="en-US" sz="1400" dirty="0" err="1" smtClean="0">
                <a:solidFill>
                  <a:schemeClr val="tx2">
                    <a:lumMod val="50000"/>
                  </a:schemeClr>
                </a:solidFill>
                <a:latin typeface="Calibri" pitchFamily="34" charset="0"/>
                <a:ea typeface="Arial Unicode MS" pitchFamily="34" charset="-128"/>
                <a:cs typeface="Calibri" pitchFamily="34" charset="0"/>
              </a:rPr>
              <a:t>হযরত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যাবির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হতে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বর্ণিত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রাসুল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জবান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পাকে</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ইরশাদ</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করেছেন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নিশ্চই</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ইবলিশ</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পানির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উপর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সিংহাসন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স্থাপন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অতঃপর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মানুষের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মাঝে</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বিপর্যয়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সৃষ্টি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উদ্দেশ্যে</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সৈন্যবাহিনি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প্রেরণ</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শয়তানদের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দিক</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থেকে</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ইবলিসের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সবচেয়ে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নিকটতম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হয়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যে</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বিপর্যয়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সৃষ্টির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ব্যপারে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অগ্রগামী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তাদের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মধ্যহতে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কেউ</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এসে</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এরুপ</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করেছি</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তখন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ইবলিশ</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কিছুই</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অতঃপর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অপর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একজন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এসে</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মানুষকে</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এমনিতেই</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ছেরে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আসিনি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এবং</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স্ত্রীর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মাঝে</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বিভেদ</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সৃষ্টি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করেছি</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রাসুল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অতঃপর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ইবলিশ</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তাকে</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নিকটবর্তী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নেয়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এবং</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তুমিই</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উত্তম</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হজরত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আয়শা</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আমার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হয়</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হজরত</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যাবির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এটাও</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বলেছেন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রাসুল</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ফরমাইয়াছেন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অতঃপর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ইবলিশ</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তার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সাথে</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আলিঙ্গন</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করে</a:t>
            </a:r>
            <a:r>
              <a:rPr lang="en-US" sz="1400" dirty="0" smtClean="0">
                <a:solidFill>
                  <a:schemeClr val="tx2">
                    <a:lumMod val="50000"/>
                  </a:schemeClr>
                </a:solidFill>
                <a:latin typeface="Calibri" pitchFamily="34" charset="0"/>
                <a:ea typeface="Arial Unicode MS" pitchFamily="34" charset="-128"/>
                <a:cs typeface="Calibri" pitchFamily="34" charset="0"/>
              </a:rPr>
              <a:t>। (</a:t>
            </a:r>
            <a:r>
              <a:rPr lang="en-US" sz="1400" dirty="0" err="1" smtClean="0">
                <a:solidFill>
                  <a:schemeClr val="tx2">
                    <a:lumMod val="50000"/>
                  </a:schemeClr>
                </a:solidFill>
                <a:latin typeface="Calibri" pitchFamily="34" charset="0"/>
                <a:ea typeface="Arial Unicode MS" pitchFamily="34" charset="-128"/>
                <a:cs typeface="Calibri" pitchFamily="34" charset="0"/>
              </a:rPr>
              <a:t>মুসলিম</a:t>
            </a:r>
            <a:r>
              <a:rPr lang="en-US" sz="1400" dirty="0" smtClean="0">
                <a:solidFill>
                  <a:schemeClr val="tx1">
                    <a:lumMod val="95000"/>
                    <a:lumOff val="5000"/>
                  </a:schemeClr>
                </a:solidFill>
                <a:latin typeface="Calibri" pitchFamily="34" charset="0"/>
                <a:ea typeface="Arial Unicode MS" pitchFamily="34" charset="-128"/>
                <a:cs typeface="Calibri" pitchFamily="34" charset="0"/>
              </a:rPr>
              <a:t>)</a:t>
            </a:r>
          </a:p>
          <a:p>
            <a:endParaRPr lang="en-US" sz="24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3124200" y="914400"/>
            <a:ext cx="3276600" cy="646331"/>
          </a:xfrm>
          <a:prstGeom prst="rect">
            <a:avLst/>
          </a:prstGeom>
          <a:solidFill>
            <a:srgbClr val="00B050"/>
          </a:solidFill>
        </p:spPr>
        <p:txBody>
          <a:bodyPr wrap="square" rtlCol="0">
            <a:spAutoFit/>
          </a:bodyPr>
          <a:lstStyle/>
          <a:p>
            <a:r>
              <a:rPr lang="en-US" dirty="0" err="1" smtClean="0"/>
              <a:t>কিতাবুল</a:t>
            </a:r>
            <a:r>
              <a:rPr lang="en-US" dirty="0" smtClean="0"/>
              <a:t>  </a:t>
            </a:r>
            <a:r>
              <a:rPr lang="en-US" dirty="0" err="1" smtClean="0"/>
              <a:t>ইমান</a:t>
            </a:r>
            <a:r>
              <a:rPr lang="en-US" dirty="0" smtClean="0"/>
              <a:t> /</a:t>
            </a:r>
            <a:r>
              <a:rPr lang="en-US" dirty="0" err="1" smtClean="0"/>
              <a:t>হাদিছ</a:t>
            </a:r>
            <a:r>
              <a:rPr lang="en-US" dirty="0" smtClean="0"/>
              <a:t> </a:t>
            </a:r>
            <a:r>
              <a:rPr lang="en-US" dirty="0" err="1" smtClean="0"/>
              <a:t>নং</a:t>
            </a:r>
            <a:r>
              <a:rPr lang="en-US" dirty="0" smtClean="0"/>
              <a:t> ৬৪</a:t>
            </a:r>
          </a:p>
          <a:p>
            <a:endParaRPr lang="en-US" dirty="0"/>
          </a:p>
        </p:txBody>
      </p:sp>
      <p:pic>
        <p:nvPicPr>
          <p:cNvPr id="5" name="Picture 4" descr="images (2).jfif"/>
          <p:cNvPicPr>
            <a:picLocks noChangeAspect="1"/>
          </p:cNvPicPr>
          <p:nvPr/>
        </p:nvPicPr>
        <p:blipFill>
          <a:blip r:embed="rId2"/>
          <a:stretch>
            <a:fillRect/>
          </a:stretch>
        </p:blipFill>
        <p:spPr>
          <a:xfrm>
            <a:off x="8382000" y="1524000"/>
            <a:ext cx="762001" cy="4495800"/>
          </a:xfrm>
          <a:prstGeom prst="rect">
            <a:avLst/>
          </a:prstGeom>
        </p:spPr>
      </p:pic>
      <p:pic>
        <p:nvPicPr>
          <p:cNvPr id="6" name="Picture 5" descr="images (2).jfif"/>
          <p:cNvPicPr>
            <a:picLocks noChangeAspect="1"/>
          </p:cNvPicPr>
          <p:nvPr/>
        </p:nvPicPr>
        <p:blipFill>
          <a:blip r:embed="rId2"/>
          <a:stretch>
            <a:fillRect/>
          </a:stretch>
        </p:blipFill>
        <p:spPr>
          <a:xfrm>
            <a:off x="381001" y="1524000"/>
            <a:ext cx="533400" cy="449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1" nodeType="clickEffect">
                                  <p:stCondLst>
                                    <p:cond delay="0"/>
                                  </p:stCondLst>
                                  <p:childTnLst>
                                    <p:animEffect transition="out" filter="diamond(in)">
                                      <p:cBhvr>
                                        <p:cTn id="6" dur="2000"/>
                                        <p:tgtEl>
                                          <p:spTgt spid="10"/>
                                        </p:tgtEl>
                                      </p:cBhvr>
                                    </p:animEffect>
                                    <p:set>
                                      <p:cBhvr>
                                        <p:cTn id="7" dur="1" fill="hold">
                                          <p:stCondLst>
                                            <p:cond delay="19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0" nodeType="clickEffect">
                                  <p:stCondLst>
                                    <p:cond delay="0"/>
                                  </p:stCondLst>
                                  <p:childTnLst>
                                    <p:animScale>
                                      <p:cBhvr>
                                        <p:cTn id="17" dur="2000" fill="hold"/>
                                        <p:tgtEl>
                                          <p:spTgt spid="4"/>
                                        </p:tgtEl>
                                      </p:cBhvr>
                                      <p:by x="150000" y="150000"/>
                                    </p:animScale>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nodeType="clickEffect">
                                  <p:stCondLst>
                                    <p:cond delay="0"/>
                                  </p:stCondLst>
                                  <p:childTnLst>
                                    <p:animEffect transition="out" filter="box(i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nodeType="clickEffect">
                                  <p:stCondLst>
                                    <p:cond delay="0"/>
                                  </p:stCondLst>
                                  <p:childTnLst>
                                    <p:animEffect transition="out" filter="box(in)">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nodeType="clickEffect">
                                  <p:stCondLst>
                                    <p:cond delay="0"/>
                                  </p:stCondLst>
                                  <p:childTnLst>
                                    <p:animEffect transition="out" filter="box(in)">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nodeType="clickEffect">
                                  <p:stCondLst>
                                    <p:cond delay="0"/>
                                  </p:stCondLst>
                                  <p:childTnLst>
                                    <p:animEffect transition="out" filter="box(in)">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7400" y="2286000"/>
            <a:ext cx="5029200" cy="2862322"/>
          </a:xfrm>
          <a:prstGeom prst="rect">
            <a:avLst/>
          </a:prstGeom>
          <a:solidFill>
            <a:srgbClr val="00B0F0"/>
          </a:solidFill>
          <a:effectLst>
            <a:glow rad="228600">
              <a:schemeClr val="accent1">
                <a:satMod val="175000"/>
                <a:alpha val="40000"/>
              </a:schemeClr>
            </a:glow>
          </a:effectLst>
          <a:scene3d>
            <a:camera prst="orthographicFront"/>
            <a:lightRig rig="threePt" dir="t"/>
          </a:scene3d>
          <a:sp3d>
            <a:bevelT w="152400" h="50800" prst="softRound"/>
          </a:sp3d>
        </p:spPr>
        <p:txBody>
          <a:bodyPr wrap="square" rtlCol="0">
            <a:spAutoFit/>
          </a:bodyPr>
          <a:lstStyle/>
          <a:p>
            <a:r>
              <a:rPr lang="en-US" sz="2000" dirty="0" err="1" smtClean="0"/>
              <a:t>শব্দ</a:t>
            </a:r>
            <a:r>
              <a:rPr lang="en-US" sz="2000" dirty="0" smtClean="0"/>
              <a:t> </a:t>
            </a:r>
            <a:r>
              <a:rPr lang="en-US" sz="2000" dirty="0" err="1" smtClean="0"/>
              <a:t>অর্থ</a:t>
            </a:r>
            <a:endParaRPr lang="en-US" sz="2000" dirty="0" smtClean="0"/>
          </a:p>
          <a:p>
            <a:r>
              <a:rPr lang="en-US" sz="2000" dirty="0" smtClean="0"/>
              <a:t>  </a:t>
            </a:r>
            <a:r>
              <a:rPr lang="ar-SA" sz="2000" dirty="0" smtClean="0"/>
              <a:t>يضع</a:t>
            </a:r>
            <a:r>
              <a:rPr lang="en-US" sz="2000" dirty="0" smtClean="0"/>
              <a:t>=</a:t>
            </a:r>
            <a:r>
              <a:rPr lang="en-US" sz="2000" dirty="0" err="1" smtClean="0"/>
              <a:t>স্থাপন</a:t>
            </a:r>
            <a:r>
              <a:rPr lang="en-US" sz="2000" dirty="0" smtClean="0"/>
              <a:t> </a:t>
            </a:r>
            <a:endParaRPr lang="ar-SA" sz="2000" dirty="0" smtClean="0"/>
          </a:p>
          <a:p>
            <a:r>
              <a:rPr lang="ar-SA" sz="2000" dirty="0" smtClean="0"/>
              <a:t>الماء </a:t>
            </a:r>
            <a:r>
              <a:rPr lang="en-US" sz="2000" dirty="0" smtClean="0"/>
              <a:t>= </a:t>
            </a:r>
            <a:r>
              <a:rPr lang="en-US" sz="2000" dirty="0" err="1" smtClean="0"/>
              <a:t>পানি</a:t>
            </a:r>
            <a:endParaRPr lang="ar-SA" sz="2000" dirty="0" smtClean="0"/>
          </a:p>
          <a:p>
            <a:r>
              <a:rPr lang="ar-SA" sz="2000" dirty="0" smtClean="0"/>
              <a:t>يبعث</a:t>
            </a:r>
            <a:r>
              <a:rPr lang="en-US" sz="2000" dirty="0" smtClean="0"/>
              <a:t>=</a:t>
            </a:r>
            <a:r>
              <a:rPr lang="en-US" sz="2000" dirty="0" err="1" smtClean="0"/>
              <a:t>সে</a:t>
            </a:r>
            <a:r>
              <a:rPr lang="en-US" sz="2000" dirty="0" smtClean="0"/>
              <a:t> </a:t>
            </a:r>
            <a:r>
              <a:rPr lang="en-US" sz="2000" dirty="0" err="1" smtClean="0"/>
              <a:t>প্রেরণ</a:t>
            </a:r>
            <a:r>
              <a:rPr lang="en-US" sz="2000" dirty="0" smtClean="0"/>
              <a:t> </a:t>
            </a:r>
            <a:r>
              <a:rPr lang="en-US" sz="2000" dirty="0" err="1" smtClean="0"/>
              <a:t>করে</a:t>
            </a:r>
            <a:endParaRPr lang="ar-SA" sz="2000" dirty="0" smtClean="0"/>
          </a:p>
          <a:p>
            <a:r>
              <a:rPr lang="en-US" sz="2000" dirty="0" smtClean="0"/>
              <a:t> </a:t>
            </a:r>
            <a:r>
              <a:rPr lang="ar-SA" sz="2000" dirty="0" smtClean="0"/>
              <a:t>سراياء</a:t>
            </a:r>
            <a:r>
              <a:rPr lang="en-US" sz="2000" dirty="0" smtClean="0"/>
              <a:t>=</a:t>
            </a:r>
            <a:r>
              <a:rPr lang="en-US" sz="2000" dirty="0" err="1" smtClean="0"/>
              <a:t>সেনাদল</a:t>
            </a:r>
            <a:endParaRPr lang="ar-SA" sz="2000" dirty="0" smtClean="0"/>
          </a:p>
          <a:p>
            <a:r>
              <a:rPr lang="ar-SA" sz="2000" dirty="0" smtClean="0"/>
              <a:t>يفتنون</a:t>
            </a:r>
            <a:r>
              <a:rPr lang="en-US" sz="2000" dirty="0" smtClean="0"/>
              <a:t>=</a:t>
            </a:r>
            <a:r>
              <a:rPr lang="en-US" sz="2000" dirty="0" err="1" smtClean="0"/>
              <a:t>তারা</a:t>
            </a:r>
            <a:r>
              <a:rPr lang="en-US" sz="2000" dirty="0" smtClean="0"/>
              <a:t> </a:t>
            </a:r>
            <a:r>
              <a:rPr lang="en-US" sz="2000" dirty="0" err="1" smtClean="0"/>
              <a:t>ফেতনা</a:t>
            </a:r>
            <a:r>
              <a:rPr lang="en-US" sz="2000" dirty="0" smtClean="0"/>
              <a:t> </a:t>
            </a:r>
            <a:r>
              <a:rPr lang="en-US" sz="2000" dirty="0" err="1" smtClean="0"/>
              <a:t>সৃষ্টি</a:t>
            </a:r>
            <a:r>
              <a:rPr lang="en-US" sz="2000" dirty="0" smtClean="0"/>
              <a:t> </a:t>
            </a:r>
            <a:r>
              <a:rPr lang="en-US" sz="2000" dirty="0" err="1" smtClean="0"/>
              <a:t>করে</a:t>
            </a:r>
            <a:endParaRPr lang="ar-SA" sz="2000" dirty="0" smtClean="0"/>
          </a:p>
          <a:p>
            <a:r>
              <a:rPr lang="ar-SA" sz="2000" dirty="0" smtClean="0"/>
              <a:t>منزلة</a:t>
            </a:r>
            <a:r>
              <a:rPr lang="en-US" sz="2000" dirty="0" smtClean="0"/>
              <a:t>= </a:t>
            </a:r>
            <a:r>
              <a:rPr lang="en-US" sz="2000" dirty="0" err="1" smtClean="0"/>
              <a:t>মর্যাদা</a:t>
            </a:r>
            <a:endParaRPr lang="ar-SA" sz="2000" dirty="0" smtClean="0"/>
          </a:p>
          <a:p>
            <a:r>
              <a:rPr lang="ar-SA" sz="2000" dirty="0" smtClean="0"/>
              <a:t>متركت</a:t>
            </a:r>
            <a:r>
              <a:rPr lang="en-US" sz="2000" dirty="0" smtClean="0"/>
              <a:t>= </a:t>
            </a:r>
            <a:r>
              <a:rPr lang="en-US" sz="2000" dirty="0" err="1" smtClean="0"/>
              <a:t>আমি</a:t>
            </a:r>
            <a:r>
              <a:rPr lang="en-US" sz="2000" dirty="0" smtClean="0"/>
              <a:t> </a:t>
            </a:r>
            <a:r>
              <a:rPr lang="en-US" sz="2000" dirty="0" err="1" smtClean="0"/>
              <a:t>ছারিনি</a:t>
            </a:r>
            <a:endParaRPr lang="ar-SA" sz="2000" dirty="0" smtClean="0"/>
          </a:p>
          <a:p>
            <a:r>
              <a:rPr lang="ar-SA" sz="2000" dirty="0" smtClean="0"/>
              <a:t>قركت</a:t>
            </a:r>
            <a:r>
              <a:rPr lang="en-US" sz="2000" dirty="0" smtClean="0"/>
              <a:t>= </a:t>
            </a:r>
            <a:r>
              <a:rPr lang="en-US" sz="2000" dirty="0" err="1" smtClean="0"/>
              <a:t>আমি</a:t>
            </a:r>
            <a:r>
              <a:rPr lang="en-US" sz="2000" dirty="0" smtClean="0"/>
              <a:t> </a:t>
            </a:r>
            <a:r>
              <a:rPr lang="en-US" sz="2000" dirty="0" err="1" smtClean="0"/>
              <a:t>বিচ্ছেদ</a:t>
            </a:r>
            <a:r>
              <a:rPr lang="en-US" sz="2000" dirty="0" smtClean="0"/>
              <a:t> </a:t>
            </a:r>
            <a:r>
              <a:rPr lang="en-US" sz="2000" dirty="0" err="1" smtClean="0"/>
              <a:t>সৃষ্টি</a:t>
            </a:r>
            <a:r>
              <a:rPr lang="en-US" sz="2000" dirty="0" smtClean="0"/>
              <a:t> </a:t>
            </a:r>
            <a:r>
              <a:rPr lang="en-US" sz="2000" dirty="0" err="1" smtClean="0"/>
              <a:t>করেছি</a:t>
            </a: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362200"/>
            <a:ext cx="6781800" cy="2862322"/>
          </a:xfrm>
          <a:prstGeom prst="rect">
            <a:avLst/>
          </a:prstGeom>
          <a:solidFill>
            <a:srgbClr val="92D050"/>
          </a:solidFill>
          <a:ln>
            <a:solidFill>
              <a:schemeClr val="tx1">
                <a:lumMod val="95000"/>
                <a:lumOff val="5000"/>
              </a:schemeClr>
            </a:solidFill>
          </a:ln>
          <a:effectLst>
            <a:glow rad="228600">
              <a:schemeClr val="accent6">
                <a:satMod val="175000"/>
                <a:alpha val="40000"/>
              </a:schemeClr>
            </a:glow>
          </a:effectLst>
        </p:spPr>
        <p:txBody>
          <a:bodyPr wrap="square" rtlCol="0">
            <a:spAutoFit/>
          </a:bodyPr>
          <a:lstStyle/>
          <a:p>
            <a:r>
              <a:rPr lang="en-US" sz="2000" u="sng" dirty="0" err="1" smtClean="0"/>
              <a:t>সংশ্লিষ্ট</a:t>
            </a:r>
            <a:r>
              <a:rPr lang="en-US" sz="2000" u="sng" dirty="0" smtClean="0"/>
              <a:t> </a:t>
            </a:r>
            <a:r>
              <a:rPr lang="en-US" sz="2000" u="sng" dirty="0" err="1" smtClean="0"/>
              <a:t>আলোচনাঃ</a:t>
            </a:r>
            <a:endParaRPr lang="en-US" sz="2000" u="sng" dirty="0" smtClean="0"/>
          </a:p>
          <a:p>
            <a:endParaRPr lang="en-US" sz="2000" u="sng" dirty="0" smtClean="0"/>
          </a:p>
          <a:p>
            <a:r>
              <a:rPr lang="en-US" sz="2000" dirty="0" smtClean="0"/>
              <a:t>১। </a:t>
            </a:r>
            <a:r>
              <a:rPr lang="en-US" sz="2000" dirty="0" err="1" smtClean="0"/>
              <a:t>স্বামী</a:t>
            </a:r>
            <a:r>
              <a:rPr lang="en-US" sz="2000" dirty="0" smtClean="0"/>
              <a:t> -</a:t>
            </a:r>
            <a:r>
              <a:rPr lang="en-US" sz="2000" dirty="0" err="1" smtClean="0"/>
              <a:t>স্ত্রীর</a:t>
            </a:r>
            <a:r>
              <a:rPr lang="en-US" sz="2000" dirty="0" smtClean="0"/>
              <a:t> </a:t>
            </a:r>
            <a:r>
              <a:rPr lang="en-US" sz="2000" dirty="0" err="1" smtClean="0"/>
              <a:t>মাঝে</a:t>
            </a:r>
            <a:r>
              <a:rPr lang="en-US" sz="2000" dirty="0" smtClean="0"/>
              <a:t> </a:t>
            </a:r>
            <a:r>
              <a:rPr lang="en-US" sz="2000" dirty="0" err="1" smtClean="0"/>
              <a:t>বিভেদ</a:t>
            </a:r>
            <a:r>
              <a:rPr lang="en-US" sz="2000" dirty="0" smtClean="0"/>
              <a:t> </a:t>
            </a:r>
            <a:r>
              <a:rPr lang="en-US" sz="2000" dirty="0" err="1" smtClean="0"/>
              <a:t>সৃষ্টি</a:t>
            </a:r>
            <a:r>
              <a:rPr lang="en-US" sz="2000" dirty="0" smtClean="0"/>
              <a:t> </a:t>
            </a:r>
            <a:r>
              <a:rPr lang="en-US" sz="2000" dirty="0" err="1" smtClean="0"/>
              <a:t>করা</a:t>
            </a:r>
            <a:r>
              <a:rPr lang="en-US" sz="2000" dirty="0" smtClean="0"/>
              <a:t> </a:t>
            </a:r>
            <a:r>
              <a:rPr lang="en-US" sz="2000" dirty="0" err="1" smtClean="0"/>
              <a:t>শয়তানের</a:t>
            </a:r>
            <a:r>
              <a:rPr lang="en-US" sz="2000" dirty="0" smtClean="0"/>
              <a:t> </a:t>
            </a:r>
            <a:r>
              <a:rPr lang="en-US" sz="2000" dirty="0" err="1" smtClean="0"/>
              <a:t>নিকট</a:t>
            </a:r>
            <a:r>
              <a:rPr lang="en-US" sz="2000" dirty="0" smtClean="0"/>
              <a:t> </a:t>
            </a:r>
            <a:r>
              <a:rPr lang="en-US" sz="2000" dirty="0" err="1" smtClean="0"/>
              <a:t>অধিক</a:t>
            </a:r>
            <a:r>
              <a:rPr lang="en-US" sz="2000" dirty="0" smtClean="0"/>
              <a:t> </a:t>
            </a:r>
            <a:r>
              <a:rPr lang="en-US" sz="2000" dirty="0" err="1" smtClean="0"/>
              <a:t>গুরুত্ব</a:t>
            </a:r>
            <a:r>
              <a:rPr lang="en-US" sz="2000" dirty="0" smtClean="0"/>
              <a:t> </a:t>
            </a:r>
            <a:r>
              <a:rPr lang="en-US" sz="2000" dirty="0" err="1" smtClean="0"/>
              <a:t>হওয়ার</a:t>
            </a:r>
            <a:r>
              <a:rPr lang="en-US" sz="2000" dirty="0" smtClean="0"/>
              <a:t> </a:t>
            </a:r>
            <a:r>
              <a:rPr lang="en-US" sz="2000" dirty="0" err="1" smtClean="0"/>
              <a:t>কারণ</a:t>
            </a:r>
            <a:r>
              <a:rPr lang="en-US" sz="2000" dirty="0" smtClean="0"/>
              <a:t> </a:t>
            </a:r>
            <a:r>
              <a:rPr lang="en-US" sz="2000" dirty="0" err="1" smtClean="0"/>
              <a:t>জানতে</a:t>
            </a:r>
            <a:r>
              <a:rPr lang="en-US" sz="2000" dirty="0" smtClean="0"/>
              <a:t> </a:t>
            </a:r>
            <a:r>
              <a:rPr lang="en-US" sz="2000" dirty="0" err="1" smtClean="0"/>
              <a:t>পারবে</a:t>
            </a:r>
            <a:r>
              <a:rPr lang="en-US" sz="2000" dirty="0" smtClean="0"/>
              <a:t>।</a:t>
            </a:r>
          </a:p>
          <a:p>
            <a:r>
              <a:rPr lang="en-US" sz="2000" dirty="0" smtClean="0"/>
              <a:t>২।পানির </a:t>
            </a:r>
            <a:r>
              <a:rPr lang="en-US" sz="2000" dirty="0" err="1" smtClean="0"/>
              <a:t>উপর</a:t>
            </a:r>
            <a:r>
              <a:rPr lang="en-US" sz="2000" dirty="0" smtClean="0"/>
              <a:t> </a:t>
            </a:r>
            <a:r>
              <a:rPr lang="en-US" sz="2000" dirty="0" err="1" smtClean="0"/>
              <a:t>ইবলিসের</a:t>
            </a:r>
            <a:r>
              <a:rPr lang="en-US" sz="2000" dirty="0" smtClean="0"/>
              <a:t> </a:t>
            </a:r>
            <a:r>
              <a:rPr lang="en-US" sz="2000" dirty="0" err="1" smtClean="0"/>
              <a:t>সিংহাসন</a:t>
            </a:r>
            <a:r>
              <a:rPr lang="en-US" sz="2000" dirty="0" smtClean="0"/>
              <a:t> </a:t>
            </a:r>
            <a:r>
              <a:rPr lang="en-US" sz="2000" dirty="0" err="1" smtClean="0"/>
              <a:t>স্থাপন</a:t>
            </a:r>
            <a:r>
              <a:rPr lang="en-US" sz="2000" dirty="0" smtClean="0"/>
              <a:t> </a:t>
            </a:r>
            <a:r>
              <a:rPr lang="en-US" sz="2000" dirty="0" err="1" smtClean="0"/>
              <a:t>করার</a:t>
            </a:r>
            <a:r>
              <a:rPr lang="en-US" sz="2000" dirty="0" smtClean="0"/>
              <a:t> </a:t>
            </a:r>
            <a:r>
              <a:rPr lang="en-US" sz="2000" dirty="0" err="1" smtClean="0"/>
              <a:t>উদ্দেশ্য</a:t>
            </a:r>
            <a:r>
              <a:rPr lang="en-US" sz="2000" dirty="0" smtClean="0"/>
              <a:t> </a:t>
            </a:r>
            <a:r>
              <a:rPr lang="en-US" sz="2000" dirty="0" err="1" smtClean="0"/>
              <a:t>জানতে</a:t>
            </a:r>
            <a:r>
              <a:rPr lang="en-US" sz="2000" dirty="0" smtClean="0"/>
              <a:t> </a:t>
            </a:r>
            <a:r>
              <a:rPr lang="en-US" sz="2000" dirty="0" err="1" smtClean="0"/>
              <a:t>পারবে</a:t>
            </a:r>
            <a:r>
              <a:rPr lang="en-US" sz="2000" dirty="0" smtClean="0"/>
              <a:t>। </a:t>
            </a:r>
          </a:p>
          <a:p>
            <a:r>
              <a:rPr lang="en-US" sz="2000" dirty="0" smtClean="0"/>
              <a:t>৩।ইবলিসের </a:t>
            </a:r>
            <a:r>
              <a:rPr lang="en-US" sz="2000" dirty="0" err="1" smtClean="0"/>
              <a:t>পরিচয়</a:t>
            </a:r>
            <a:r>
              <a:rPr lang="en-US" sz="2000" dirty="0" smtClean="0"/>
              <a:t> </a:t>
            </a:r>
            <a:r>
              <a:rPr lang="en-US" sz="2000" dirty="0" err="1" smtClean="0"/>
              <a:t>জানতে</a:t>
            </a:r>
            <a:r>
              <a:rPr lang="en-US" sz="2000" dirty="0" smtClean="0"/>
              <a:t> </a:t>
            </a:r>
            <a:r>
              <a:rPr lang="en-US" sz="2000" dirty="0" err="1" smtClean="0"/>
              <a:t>পারবে</a:t>
            </a:r>
            <a:r>
              <a:rPr lang="en-US" sz="2000" dirty="0" smtClean="0"/>
              <a:t>।</a:t>
            </a:r>
          </a:p>
          <a:p>
            <a:r>
              <a:rPr lang="en-US" sz="2000" dirty="0" smtClean="0"/>
              <a:t>৪। </a:t>
            </a:r>
            <a:r>
              <a:rPr lang="en-US" sz="2000" dirty="0" err="1" smtClean="0"/>
              <a:t>ইবলিসের</a:t>
            </a:r>
            <a:r>
              <a:rPr lang="en-US" sz="2000" dirty="0" smtClean="0"/>
              <a:t>   </a:t>
            </a:r>
            <a:r>
              <a:rPr lang="en-US" sz="2000" dirty="0" err="1" smtClean="0"/>
              <a:t>ওয়াস</a:t>
            </a:r>
            <a:r>
              <a:rPr lang="en-US" sz="2000" dirty="0" smtClean="0"/>
              <a:t> </a:t>
            </a:r>
            <a:r>
              <a:rPr lang="en-US" sz="2000" dirty="0" err="1" smtClean="0"/>
              <a:t>ওয়াসার</a:t>
            </a:r>
            <a:r>
              <a:rPr lang="en-US" sz="2000" dirty="0" smtClean="0"/>
              <a:t> </a:t>
            </a:r>
            <a:r>
              <a:rPr lang="en-US" sz="2000" dirty="0" err="1" smtClean="0"/>
              <a:t>ধরন</a:t>
            </a:r>
            <a:r>
              <a:rPr lang="en-US" sz="2000" dirty="0" smtClean="0"/>
              <a:t> </a:t>
            </a:r>
            <a:r>
              <a:rPr lang="en-US" sz="2000" dirty="0" err="1" smtClean="0"/>
              <a:t>জানতে</a:t>
            </a:r>
            <a:r>
              <a:rPr lang="en-US" sz="2000" dirty="0" smtClean="0"/>
              <a:t> </a:t>
            </a:r>
            <a:r>
              <a:rPr lang="en-US" sz="2000" dirty="0" err="1" smtClean="0"/>
              <a:t>পারবে</a:t>
            </a:r>
            <a:r>
              <a:rPr lang="en-US" sz="2000" dirty="0" smtClean="0"/>
              <a:t>।</a:t>
            </a:r>
          </a:p>
          <a:p>
            <a:r>
              <a:rPr lang="en-US" sz="2000" dirty="0" smtClean="0"/>
              <a:t>৫। </a:t>
            </a:r>
            <a:r>
              <a:rPr lang="en-US" sz="2000" dirty="0" err="1" smtClean="0"/>
              <a:t>ইবলিসের</a:t>
            </a:r>
            <a:r>
              <a:rPr lang="en-US" sz="2000" dirty="0" smtClean="0"/>
              <a:t> </a:t>
            </a:r>
            <a:r>
              <a:rPr lang="en-US" sz="2000" dirty="0" err="1" smtClean="0"/>
              <a:t>ওয়াস</a:t>
            </a:r>
            <a:r>
              <a:rPr lang="en-US" sz="2000" dirty="0" smtClean="0"/>
              <a:t> </a:t>
            </a:r>
            <a:r>
              <a:rPr lang="en-US" sz="2000" dirty="0" err="1" smtClean="0"/>
              <a:t>ওয়াসা</a:t>
            </a:r>
            <a:r>
              <a:rPr lang="en-US" sz="2000" dirty="0" smtClean="0"/>
              <a:t> </a:t>
            </a:r>
            <a:r>
              <a:rPr lang="en-US" sz="2000" dirty="0" err="1" smtClean="0"/>
              <a:t>থেকে</a:t>
            </a:r>
            <a:r>
              <a:rPr lang="en-US" sz="2000" dirty="0" smtClean="0"/>
              <a:t> </a:t>
            </a:r>
            <a:r>
              <a:rPr lang="en-US" sz="2000" dirty="0" err="1" smtClean="0"/>
              <a:t>মুক্তির</a:t>
            </a:r>
            <a:r>
              <a:rPr lang="en-US" sz="2000" dirty="0" smtClean="0"/>
              <a:t> </a:t>
            </a:r>
            <a:r>
              <a:rPr lang="en-US" sz="2000" dirty="0" err="1" smtClean="0"/>
              <a:t>উপায়</a:t>
            </a:r>
            <a:r>
              <a:rPr lang="en-US" sz="2000" dirty="0" smtClean="0"/>
              <a:t> </a:t>
            </a:r>
            <a:r>
              <a:rPr lang="en-US" sz="2000" dirty="0" err="1" smtClean="0"/>
              <a:t>জানতে</a:t>
            </a:r>
            <a:r>
              <a:rPr lang="en-US" sz="2000" dirty="0" smtClean="0"/>
              <a:t> </a:t>
            </a:r>
            <a:r>
              <a:rPr lang="en-US" sz="2000" dirty="0" err="1" smtClean="0"/>
              <a:t>পারবে</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752600"/>
            <a:ext cx="7162800" cy="369332"/>
          </a:xfrm>
          <a:prstGeom prst="rect">
            <a:avLst/>
          </a:prstGeom>
          <a:noFill/>
        </p:spPr>
        <p:txBody>
          <a:bodyPr wrap="square" rtlCol="0">
            <a:spAutoFit/>
          </a:bodyPr>
          <a:lstStyle/>
          <a:p>
            <a:endParaRPr lang="en-US" dirty="0"/>
          </a:p>
        </p:txBody>
      </p:sp>
      <p:pic>
        <p:nvPicPr>
          <p:cNvPr id="6" name="Picture 5" descr="file-20180612-112602-1n6vzvh (1).jpg"/>
          <p:cNvPicPr>
            <a:picLocks noChangeAspect="1"/>
          </p:cNvPicPr>
          <p:nvPr/>
        </p:nvPicPr>
        <p:blipFill>
          <a:blip r:embed="rId2"/>
          <a:stretch>
            <a:fillRect/>
          </a:stretch>
        </p:blipFill>
        <p:spPr>
          <a:xfrm>
            <a:off x="1219200" y="1295400"/>
            <a:ext cx="7239000" cy="4343400"/>
          </a:xfrm>
          <a:prstGeom prst="rect">
            <a:avLst/>
          </a:prstGeom>
        </p:spPr>
      </p:pic>
      <p:sp>
        <p:nvSpPr>
          <p:cNvPr id="7" name="TextBox 6"/>
          <p:cNvSpPr txBox="1"/>
          <p:nvPr/>
        </p:nvSpPr>
        <p:spPr>
          <a:xfrm>
            <a:off x="3657600" y="1447800"/>
            <a:ext cx="2895600" cy="830997"/>
          </a:xfrm>
          <a:prstGeom prst="rect">
            <a:avLst/>
          </a:prstGeom>
          <a:noFill/>
        </p:spPr>
        <p:txBody>
          <a:bodyPr wrap="square" rtlCol="0">
            <a:spAutoFit/>
          </a:bodyPr>
          <a:lstStyle/>
          <a:p>
            <a:r>
              <a:rPr lang="en-US" sz="4800" b="1" dirty="0" err="1" smtClean="0">
                <a:effectLst>
                  <a:outerShdw blurRad="38100" dist="38100" dir="2700000" algn="tl">
                    <a:srgbClr val="000000">
                      <a:alpha val="43137"/>
                    </a:srgbClr>
                  </a:outerShdw>
                </a:effectLst>
              </a:rPr>
              <a:t>ধন্যবাদ</a:t>
            </a:r>
            <a:endParaRPr lang="en-US" sz="4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349</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77</cp:revision>
  <dcterms:created xsi:type="dcterms:W3CDTF">2021-06-27T00:27:44Z</dcterms:created>
  <dcterms:modified xsi:type="dcterms:W3CDTF">2021-07-17T11:19:47Z</dcterms:modified>
</cp:coreProperties>
</file>