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61" r:id="rId3"/>
    <p:sldId id="257" r:id="rId4"/>
    <p:sldId id="266" r:id="rId5"/>
    <p:sldId id="262" r:id="rId6"/>
    <p:sldId id="258" r:id="rId7"/>
    <p:sldId id="259" r:id="rId8"/>
    <p:sldId id="260" r:id="rId9"/>
    <p:sldId id="267" r:id="rId10"/>
    <p:sldId id="268" r:id="rId11"/>
    <p:sldId id="270" r:id="rId12"/>
    <p:sldId id="263" r:id="rId13"/>
    <p:sldId id="269" r:id="rId14"/>
    <p:sldId id="264" r:id="rId15"/>
    <p:sldId id="265" r:id="rId16"/>
  </p:sldIdLst>
  <p:sldSz cx="150876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3" d="100"/>
          <a:sy n="43" d="100"/>
        </p:scale>
        <p:origin x="6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52BA142-3C88-4FAD-B37A-467AA846E894}"/>
              </a:ext>
            </a:extLst>
          </p:cNvPr>
          <p:cNvSpPr/>
          <p:nvPr userDrawn="1"/>
        </p:nvSpPr>
        <p:spPr>
          <a:xfrm>
            <a:off x="0" y="0"/>
            <a:ext cx="15087600" cy="7772400"/>
          </a:xfrm>
          <a:prstGeom prst="frame">
            <a:avLst>
              <a:gd name="adj1" fmla="val 2233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8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5265A-0CFA-41BF-848A-C587C0AC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EE7A7-E72A-4891-9148-F1175EDC9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0B74-4F3C-4319-A9AD-533920B6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0DE7-CB9B-4BB0-A4D0-C42E5843D25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D465-D3BC-49D4-8A2E-C8A6BCF8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4E0F7-6382-4DAE-8D26-9CF135B9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302E-7011-433B-81E2-2A02AC257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5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4CAEA0-F3D2-488E-947D-3B0203968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797064" y="413808"/>
            <a:ext cx="3253264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6CDC8-28A5-407B-9F8B-80B15A947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37273" y="413808"/>
            <a:ext cx="9571196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2DDFA-CE6F-44C2-8B67-5612ECCB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0DE7-CB9B-4BB0-A4D0-C42E5843D25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B9312-CDFE-49C0-9849-0BBBAA60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4C931-E761-4360-8AC8-1ADEC533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302E-7011-433B-81E2-2A02AC257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EEB82-5FAD-4F11-9CB2-ACE473DB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579CE-9090-4FC0-BDFA-44CB34FB3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E083F-3AF8-4EEF-973C-9C8F350C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0DE7-CB9B-4BB0-A4D0-C42E5843D25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43595-0CF4-4610-86F5-0A63C562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53FB1-09C2-49BF-8372-37D4269D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302E-7011-433B-81E2-2A02AC257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9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3DDF-D6CC-4896-81E2-114F0635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14" y="1937704"/>
            <a:ext cx="13013055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63B1B-66A8-48FF-8B19-61C0B7B78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14" y="5201392"/>
            <a:ext cx="13013055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78013-B9BC-49B3-9E85-1848FDB6A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0DE7-CB9B-4BB0-A4D0-C42E5843D25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1E0A8-2BE2-4A90-8158-0258B280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2E504-0439-46F3-AE56-1C28657D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302E-7011-433B-81E2-2A02AC257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346B-689E-4FFC-96CC-4D6A91A7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C9F26-D271-479D-BB7E-419E17F51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273" y="2069042"/>
            <a:ext cx="641223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DD62C-A817-4FB3-AEEB-73B6D2938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8098" y="2069042"/>
            <a:ext cx="641223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4A698-0A0C-41FA-A1EC-8DD6036B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0DE7-CB9B-4BB0-A4D0-C42E5843D25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3BDF9-AD1D-436B-92AD-E82EB44D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61095-CF6A-47CA-9FAB-9C4404D4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302E-7011-433B-81E2-2A02AC257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9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F97E-7B6F-4FD3-8F23-6E9382890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238" y="413809"/>
            <a:ext cx="13013055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3FAF5-4ADC-441C-A749-D48C151AB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238" y="1905318"/>
            <a:ext cx="6382761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B69A1-8AA9-41B7-8430-5854F7718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9238" y="2839085"/>
            <a:ext cx="6382761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153B0-7AAB-4FB2-818D-36B898D6D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38098" y="1905318"/>
            <a:ext cx="6414195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2C9BF1-7BD6-41FE-990D-8D74782B4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38098" y="2839085"/>
            <a:ext cx="6414195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8C6733-C092-410B-AE72-2BBD3531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0DE7-CB9B-4BB0-A4D0-C42E5843D25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E9C64-D7FE-4044-805C-851703EC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8088C-9C46-4283-BAC9-51A5F727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302E-7011-433B-81E2-2A02AC257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8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F133-3989-4B7F-908E-DD50A727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3C1B5-4103-45E6-A8C8-52CC0F64A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0DE7-CB9B-4BB0-A4D0-C42E5843D25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CE975-6954-4F6A-B802-89354038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9348D-003E-4EFC-A82A-3109DBD8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302E-7011-433B-81E2-2A02AC257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6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63A3FC3-44AC-4E16-AFFA-F20FE18B6C2C}"/>
              </a:ext>
            </a:extLst>
          </p:cNvPr>
          <p:cNvSpPr/>
          <p:nvPr userDrawn="1"/>
        </p:nvSpPr>
        <p:spPr>
          <a:xfrm>
            <a:off x="0" y="0"/>
            <a:ext cx="15087600" cy="7772400"/>
          </a:xfrm>
          <a:prstGeom prst="frame">
            <a:avLst>
              <a:gd name="adj1" fmla="val 244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6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1CE9-9A93-4D0A-B12C-6B1FC629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238" y="518160"/>
            <a:ext cx="4866143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A5C45-956E-4092-B1AF-74FC1A69F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195" y="1119082"/>
            <a:ext cx="7638098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BBF2A-F587-4AE7-9C13-FC64D2B7E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238" y="2331720"/>
            <a:ext cx="4866143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3518B-E988-4D88-B952-011132C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0DE7-CB9B-4BB0-A4D0-C42E5843D25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A9D68-DDFD-4ACC-8AF3-4C582F81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0EE84-2AFF-4977-8D0E-C6F991AE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302E-7011-433B-81E2-2A02AC257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2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FD27-BC66-45FD-99D1-91D9C56E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238" y="518160"/>
            <a:ext cx="4866143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79D97-CF85-4834-84D3-E35F40ED9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4195" y="1119082"/>
            <a:ext cx="7638098" cy="5523442"/>
          </a:xfrm>
        </p:spPr>
        <p:txBody>
          <a:bodyPr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CA056-A1A4-4C48-B3FB-EAF1CC705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238" y="2331720"/>
            <a:ext cx="4866143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1C209-A79F-48BD-9A70-FB20D30F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0DE7-CB9B-4BB0-A4D0-C42E5843D25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0E8A2-5D2E-47EF-A975-F77742C7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1F97E-CB24-4BAF-91EB-716F72B6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302E-7011-433B-81E2-2A02AC257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1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1E4DE-9361-4F1F-88DF-322F1D2F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73" y="413809"/>
            <a:ext cx="1301305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D5640-F20F-41B9-A320-14857FAB4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273" y="2069042"/>
            <a:ext cx="1301305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4A029-8D60-48CA-927B-636BE80E5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273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30DE7-CB9B-4BB0-A4D0-C42E5843D25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52D62-290A-4606-AF68-39E92BB20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97768" y="7203864"/>
            <a:ext cx="509206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513CF-F951-4A54-8DE9-9B7AFCD63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5618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6302E-7011-433B-81E2-2A02AC257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1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96303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34505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20130" TargetMode="External"/><Relationship Id="rId7" Type="http://schemas.openxmlformats.org/officeDocument/2006/relationships/hyperlink" Target="http://www.pngall.com/bald-eagle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pngimg.com/download/20035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id="{929C4F67-D620-4AEF-977A-F2E9A723D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456" y="214046"/>
            <a:ext cx="14685264" cy="73443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D04CB4-3696-4EDE-9BCC-8EFFD46F5C91}"/>
              </a:ext>
            </a:extLst>
          </p:cNvPr>
          <p:cNvSpPr txBox="1"/>
          <p:nvPr/>
        </p:nvSpPr>
        <p:spPr>
          <a:xfrm>
            <a:off x="2532887" y="4511366"/>
            <a:ext cx="10058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38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38" dirty="0" err="1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spc="38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38" dirty="0" err="1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spc="38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38" dirty="0" err="1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9600" b="1" spc="38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শুভেচ্ছা </a:t>
            </a:r>
            <a:endParaRPr lang="en-US" sz="9600" b="1" spc="38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62626E-6 -2.94118E-6 L -0.00126 -0.69056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34538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115FA6-F347-4643-92D5-CCC9935265D9}"/>
              </a:ext>
            </a:extLst>
          </p:cNvPr>
          <p:cNvSpPr txBox="1"/>
          <p:nvPr/>
        </p:nvSpPr>
        <p:spPr>
          <a:xfrm>
            <a:off x="658367" y="465368"/>
            <a:ext cx="1399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 ছোট থেকে বড় ও বড় থেকে ছোট ক্রমে সাজাই।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4A47D3D-BF3C-496A-8FC6-3F3004F76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95369"/>
              </p:ext>
            </p:extLst>
          </p:nvPr>
        </p:nvGraphicFramePr>
        <p:xfrm>
          <a:off x="658368" y="1721719"/>
          <a:ext cx="13661137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46320">
                  <a:extLst>
                    <a:ext uri="{9D8B030D-6E8A-4147-A177-3AD203B41FA5}">
                      <a16:colId xmlns:a16="http://schemas.microsoft.com/office/drawing/2014/main" val="2435001909"/>
                    </a:ext>
                  </a:extLst>
                </a:gridCol>
                <a:gridCol w="2487168">
                  <a:extLst>
                    <a:ext uri="{9D8B030D-6E8A-4147-A177-3AD203B41FA5}">
                      <a16:colId xmlns:a16="http://schemas.microsoft.com/office/drawing/2014/main" val="3120234832"/>
                    </a:ext>
                  </a:extLst>
                </a:gridCol>
                <a:gridCol w="6327649">
                  <a:extLst>
                    <a:ext uri="{9D8B030D-6E8A-4147-A177-3AD203B41FA5}">
                      <a16:colId xmlns:a16="http://schemas.microsoft.com/office/drawing/2014/main" val="3883665447"/>
                    </a:ext>
                  </a:extLst>
                </a:gridCol>
              </a:tblGrid>
              <a:tr h="1242127">
                <a:tc rowSpan="2"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৫৬০, ৬৩২, ৫৯২, ৪৭৮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 থেকে</a:t>
                      </a:r>
                    </a:p>
                    <a:p>
                      <a:pPr algn="ctr"/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বড়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88075"/>
                  </a:ext>
                </a:extLst>
              </a:tr>
              <a:tr h="1247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 থেকে</a:t>
                      </a:r>
                    </a:p>
                    <a:p>
                      <a:pPr algn="ctr"/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70628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8DCEA9-6B51-400F-B38E-0B00B7A0E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55967"/>
              </p:ext>
            </p:extLst>
          </p:nvPr>
        </p:nvGraphicFramePr>
        <p:xfrm>
          <a:off x="658367" y="4701307"/>
          <a:ext cx="13661137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4609">
                  <a:extLst>
                    <a:ext uri="{9D8B030D-6E8A-4147-A177-3AD203B41FA5}">
                      <a16:colId xmlns:a16="http://schemas.microsoft.com/office/drawing/2014/main" val="2435001909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3120234832"/>
                    </a:ext>
                  </a:extLst>
                </a:gridCol>
                <a:gridCol w="6327648">
                  <a:extLst>
                    <a:ext uri="{9D8B030D-6E8A-4147-A177-3AD203B41FA5}">
                      <a16:colId xmlns:a16="http://schemas.microsoft.com/office/drawing/2014/main" val="3883665447"/>
                    </a:ext>
                  </a:extLst>
                </a:gridCol>
              </a:tblGrid>
              <a:tr h="1242128">
                <a:tc rowSpan="2"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৮৭৯, ৭৯৬, ৮৯৯, ৭৯০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 থেকে </a:t>
                      </a:r>
                    </a:p>
                    <a:p>
                      <a:pPr algn="ctr"/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88075"/>
                  </a:ext>
                </a:extLst>
              </a:tr>
              <a:tr h="1247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 থেকে </a:t>
                      </a:r>
                    </a:p>
                    <a:p>
                      <a:pPr algn="ctr"/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7062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3616C9-9B2B-4D67-B572-AD738F22E3F1}"/>
              </a:ext>
            </a:extLst>
          </p:cNvPr>
          <p:cNvSpPr txBox="1"/>
          <p:nvPr/>
        </p:nvSpPr>
        <p:spPr>
          <a:xfrm>
            <a:off x="8302752" y="2046096"/>
            <a:ext cx="5833872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৪৭৮ &lt; ৫৬০ &lt; ৫৯২ &lt; ৬৩২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7419F-19F4-43FD-96D5-C9677A860AEF}"/>
              </a:ext>
            </a:extLst>
          </p:cNvPr>
          <p:cNvSpPr txBox="1"/>
          <p:nvPr/>
        </p:nvSpPr>
        <p:spPr>
          <a:xfrm>
            <a:off x="8302752" y="5025806"/>
            <a:ext cx="5833872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৭৯০ &lt; ৭৯৬ &lt; ৮৭৯ &lt; ৮৯৯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F3BDF2-2DE5-457B-8FDE-D5646F6A5871}"/>
              </a:ext>
            </a:extLst>
          </p:cNvPr>
          <p:cNvSpPr txBox="1"/>
          <p:nvPr/>
        </p:nvSpPr>
        <p:spPr>
          <a:xfrm>
            <a:off x="8302752" y="3397578"/>
            <a:ext cx="583387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৬৩২ &gt; ৫৯২ &gt; ৫৬০ &gt;৪৭৮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F5729-0ED1-4B49-A267-49E293837DA8}"/>
              </a:ext>
            </a:extLst>
          </p:cNvPr>
          <p:cNvSpPr txBox="1"/>
          <p:nvPr/>
        </p:nvSpPr>
        <p:spPr>
          <a:xfrm>
            <a:off x="8302752" y="6418587"/>
            <a:ext cx="583387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৮৯৯ &gt; ৮৭৯ &gt; ৭৯৬ &gt; ৭৮০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4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36681-8AF1-494C-AF6B-CBE61F76B3D6}"/>
              </a:ext>
            </a:extLst>
          </p:cNvPr>
          <p:cNvSpPr txBox="1"/>
          <p:nvPr/>
        </p:nvSpPr>
        <p:spPr>
          <a:xfrm>
            <a:off x="1097280" y="2211667"/>
            <a:ext cx="12563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 ছোট থেকে বড় ও বড় থেকে ছোট ক্রমে তোমাদের খাতায় সাজিয়ে লেখঃ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4982ED0-6C88-4A85-B894-D730488D9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408655"/>
              </p:ext>
            </p:extLst>
          </p:nvPr>
        </p:nvGraphicFramePr>
        <p:xfrm>
          <a:off x="548640" y="4245463"/>
          <a:ext cx="13661137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46320">
                  <a:extLst>
                    <a:ext uri="{9D8B030D-6E8A-4147-A177-3AD203B41FA5}">
                      <a16:colId xmlns:a16="http://schemas.microsoft.com/office/drawing/2014/main" val="2435001909"/>
                    </a:ext>
                  </a:extLst>
                </a:gridCol>
                <a:gridCol w="2487168">
                  <a:extLst>
                    <a:ext uri="{9D8B030D-6E8A-4147-A177-3AD203B41FA5}">
                      <a16:colId xmlns:a16="http://schemas.microsoft.com/office/drawing/2014/main" val="3120234832"/>
                    </a:ext>
                  </a:extLst>
                </a:gridCol>
                <a:gridCol w="6327649">
                  <a:extLst>
                    <a:ext uri="{9D8B030D-6E8A-4147-A177-3AD203B41FA5}">
                      <a16:colId xmlns:a16="http://schemas.microsoft.com/office/drawing/2014/main" val="3883665447"/>
                    </a:ext>
                  </a:extLst>
                </a:gridCol>
              </a:tblGrid>
              <a:tr h="1242127">
                <a:tc rowSpan="2"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৬৫০, ৬৩২, ৫৯২, ৫৭৮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 থেকে</a:t>
                      </a:r>
                    </a:p>
                    <a:p>
                      <a:pPr algn="ctr"/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বড়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88075"/>
                  </a:ext>
                </a:extLst>
              </a:tr>
              <a:tr h="1247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 থেকে</a:t>
                      </a:r>
                    </a:p>
                    <a:p>
                      <a:pPr algn="ctr"/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7062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04194CD-633D-46E4-8091-514D436BFD20}"/>
              </a:ext>
            </a:extLst>
          </p:cNvPr>
          <p:cNvSpPr txBox="1"/>
          <p:nvPr/>
        </p:nvSpPr>
        <p:spPr>
          <a:xfrm>
            <a:off x="8157279" y="4519132"/>
            <a:ext cx="5833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৫৭৮ &lt; ৫৯২ &lt; ৬৩২ &lt; ৬৫০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9191A-C3FE-40CB-A2E1-2743A8CF191E}"/>
              </a:ext>
            </a:extLst>
          </p:cNvPr>
          <p:cNvSpPr txBox="1"/>
          <p:nvPr/>
        </p:nvSpPr>
        <p:spPr>
          <a:xfrm>
            <a:off x="8157279" y="5986359"/>
            <a:ext cx="5833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৬৫০ &gt; ৬৩২ &gt; ৫৯২ &gt; ৫৭৮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E09B9-96C0-4C8A-B098-2BB795952915}"/>
              </a:ext>
            </a:extLst>
          </p:cNvPr>
          <p:cNvSpPr txBox="1"/>
          <p:nvPr/>
        </p:nvSpPr>
        <p:spPr>
          <a:xfrm>
            <a:off x="5410199" y="520314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CBA8F63-75FA-4273-86E0-9516F319D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0777"/>
            <a:ext cx="3810000" cy="1981200"/>
          </a:xfrm>
          <a:prstGeom prst="rect">
            <a:avLst/>
          </a:prstGeom>
        </p:spPr>
      </p:pic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BECD6BF-AAB2-45AA-B943-D84802AC7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7600" y="191434"/>
            <a:ext cx="3657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671337AD-2BC3-4AB3-BFA2-A19BDB2C0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32" y="2026023"/>
            <a:ext cx="3937765" cy="5097999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C7E1223-059A-4981-B9C2-179FCFB5F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00" y="2026023"/>
            <a:ext cx="3937765" cy="509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BDE246-4997-4BBD-9775-ADE6886B672A}"/>
              </a:ext>
            </a:extLst>
          </p:cNvPr>
          <p:cNvSpPr txBox="1"/>
          <p:nvPr/>
        </p:nvSpPr>
        <p:spPr>
          <a:xfrm>
            <a:off x="569830" y="648378"/>
            <a:ext cx="13947939" cy="89647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তোমার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গণিত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১৪ ও 1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৫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এবং ৫ মিনিট নিরবে পড়।</a:t>
            </a:r>
            <a:endParaRPr lang="en-US" sz="48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10" name="Picture 9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EB5A3433-DB20-421C-B243-08B91A0A4A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63" y="2026023"/>
            <a:ext cx="3899969" cy="509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45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D27DA5E-871A-4887-A806-607548C6841B}"/>
              </a:ext>
            </a:extLst>
          </p:cNvPr>
          <p:cNvGrpSpPr/>
          <p:nvPr/>
        </p:nvGrpSpPr>
        <p:grpSpPr>
          <a:xfrm>
            <a:off x="1674174" y="6391889"/>
            <a:ext cx="11530837" cy="1015663"/>
            <a:chOff x="1674174" y="4760316"/>
            <a:chExt cx="11530837" cy="10156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18169D-0692-4127-AB1E-AE1FDB6E9A28}"/>
                </a:ext>
              </a:extLst>
            </p:cNvPr>
            <p:cNvGrpSpPr/>
            <p:nvPr/>
          </p:nvGrpSpPr>
          <p:grpSpPr>
            <a:xfrm>
              <a:off x="1674174" y="4760316"/>
              <a:ext cx="11530837" cy="1015663"/>
              <a:chOff x="-1320038" y="4509305"/>
              <a:chExt cx="11530837" cy="101566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8D32AD-95D7-4171-9F09-42C03A70054A}"/>
                  </a:ext>
                </a:extLst>
              </p:cNvPr>
              <p:cNvSpPr txBox="1"/>
              <p:nvPr/>
            </p:nvSpPr>
            <p:spPr>
              <a:xfrm>
                <a:off x="-1320038" y="4509305"/>
                <a:ext cx="11530837" cy="10156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২৫৭৫                 ২৪৯৯                  ২৪৯০ </a:t>
                </a:r>
                <a:endParaRPr lang="en-US" sz="6000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E6602F8-E2F0-453C-A1CB-ED091F8EA894}"/>
                  </a:ext>
                </a:extLst>
              </p:cNvPr>
              <p:cNvSpPr/>
              <p:nvPr/>
            </p:nvSpPr>
            <p:spPr>
              <a:xfrm>
                <a:off x="994658" y="4522356"/>
                <a:ext cx="1235621" cy="976185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A49255-6083-4785-A661-2DC2995B03FF}"/>
                </a:ext>
              </a:extLst>
            </p:cNvPr>
            <p:cNvSpPr/>
            <p:nvPr/>
          </p:nvSpPr>
          <p:spPr>
            <a:xfrm>
              <a:off x="8965798" y="4780054"/>
              <a:ext cx="1207595" cy="9761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786FC3F-6EB8-439C-AA77-068BACFFF1D4}"/>
              </a:ext>
            </a:extLst>
          </p:cNvPr>
          <p:cNvGrpSpPr/>
          <p:nvPr/>
        </p:nvGrpSpPr>
        <p:grpSpPr>
          <a:xfrm>
            <a:off x="1674174" y="5077566"/>
            <a:ext cx="11530837" cy="1015663"/>
            <a:chOff x="1674174" y="3445993"/>
            <a:chExt cx="11530837" cy="101566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82EC1C-10D3-436D-823B-EB48FCAAB0B6}"/>
                </a:ext>
              </a:extLst>
            </p:cNvPr>
            <p:cNvGrpSpPr/>
            <p:nvPr/>
          </p:nvGrpSpPr>
          <p:grpSpPr>
            <a:xfrm>
              <a:off x="1674174" y="3445993"/>
              <a:ext cx="11530837" cy="1015663"/>
              <a:chOff x="772306" y="3194982"/>
              <a:chExt cx="7998899" cy="101566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AA8299-E609-4B46-8A2B-D836A7E3C585}"/>
                  </a:ext>
                </a:extLst>
              </p:cNvPr>
              <p:cNvSpPr txBox="1"/>
              <p:nvPr/>
            </p:nvSpPr>
            <p:spPr>
              <a:xfrm>
                <a:off x="772306" y="3194982"/>
                <a:ext cx="7998899" cy="10156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৮২৭২                 ৮২৭৯                  ৮২৭০</a:t>
                </a:r>
                <a:endParaRPr lang="en-US" sz="60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A581AE-ED91-47F3-B4E8-59121E34B443}"/>
                  </a:ext>
                </a:extLst>
              </p:cNvPr>
              <p:cNvSpPr/>
              <p:nvPr/>
            </p:nvSpPr>
            <p:spPr>
              <a:xfrm>
                <a:off x="2378003" y="3226263"/>
                <a:ext cx="857146" cy="976185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1C996F-3886-4746-9538-9A9249F82C5E}"/>
                </a:ext>
              </a:extLst>
            </p:cNvPr>
            <p:cNvSpPr/>
            <p:nvPr/>
          </p:nvSpPr>
          <p:spPr>
            <a:xfrm>
              <a:off x="8965799" y="3477274"/>
              <a:ext cx="1207595" cy="9761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34840F-0957-4280-939D-39D48FC8284E}"/>
              </a:ext>
            </a:extLst>
          </p:cNvPr>
          <p:cNvGrpSpPr/>
          <p:nvPr/>
        </p:nvGrpSpPr>
        <p:grpSpPr>
          <a:xfrm>
            <a:off x="2965266" y="3801699"/>
            <a:ext cx="8633213" cy="1041951"/>
            <a:chOff x="455150" y="4483017"/>
            <a:chExt cx="8633213" cy="104195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394FBD-7F8F-4013-AD58-054636AB9910}"/>
                </a:ext>
              </a:extLst>
            </p:cNvPr>
            <p:cNvSpPr txBox="1"/>
            <p:nvPr/>
          </p:nvSpPr>
          <p:spPr>
            <a:xfrm>
              <a:off x="455150" y="4509305"/>
              <a:ext cx="8633213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৫০০                            ৪৯৯</a:t>
              </a:r>
              <a:endParaRPr lang="en-US" sz="60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9C334F-B917-47E1-A8B3-2671F82F3096}"/>
                </a:ext>
              </a:extLst>
            </p:cNvPr>
            <p:cNvSpPr/>
            <p:nvPr/>
          </p:nvSpPr>
          <p:spPr>
            <a:xfrm>
              <a:off x="3437876" y="4483017"/>
              <a:ext cx="2377705" cy="976185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AD2C52-3E67-49E4-ADE8-C614448922FB}"/>
              </a:ext>
            </a:extLst>
          </p:cNvPr>
          <p:cNvGrpSpPr/>
          <p:nvPr/>
        </p:nvGrpSpPr>
        <p:grpSpPr>
          <a:xfrm>
            <a:off x="2965265" y="2513664"/>
            <a:ext cx="8633214" cy="1022351"/>
            <a:chOff x="455149" y="3194982"/>
            <a:chExt cx="8633214" cy="102235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425288-66F6-4B49-8500-7A4213E6E564}"/>
                </a:ext>
              </a:extLst>
            </p:cNvPr>
            <p:cNvSpPr txBox="1"/>
            <p:nvPr/>
          </p:nvSpPr>
          <p:spPr>
            <a:xfrm>
              <a:off x="455149" y="3194982"/>
              <a:ext cx="8633214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৮২৭২                           ৮২৭৯</a:t>
              </a:r>
              <a:endParaRPr lang="en-US" sz="60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D4475E-E57D-4B7C-9FE9-7F78FD9527EC}"/>
                </a:ext>
              </a:extLst>
            </p:cNvPr>
            <p:cNvSpPr/>
            <p:nvPr/>
          </p:nvSpPr>
          <p:spPr>
            <a:xfrm>
              <a:off x="3437876" y="3241148"/>
              <a:ext cx="2377705" cy="976185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E8B0180-9644-4493-BC1F-D6612088DC2F}"/>
              </a:ext>
            </a:extLst>
          </p:cNvPr>
          <p:cNvSpPr txBox="1"/>
          <p:nvPr/>
        </p:nvSpPr>
        <p:spPr>
          <a:xfrm>
            <a:off x="6533046" y="2473582"/>
            <a:ext cx="12075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6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B15A32-D1E6-4963-97CC-B32873B21EF3}"/>
              </a:ext>
            </a:extLst>
          </p:cNvPr>
          <p:cNvSpPr txBox="1"/>
          <p:nvPr/>
        </p:nvSpPr>
        <p:spPr>
          <a:xfrm>
            <a:off x="6564040" y="3762220"/>
            <a:ext cx="1207595" cy="10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0B0C02-987C-48E8-9D31-180628FFB400}"/>
              </a:ext>
            </a:extLst>
          </p:cNvPr>
          <p:cNvSpPr txBox="1"/>
          <p:nvPr/>
        </p:nvSpPr>
        <p:spPr>
          <a:xfrm>
            <a:off x="8996792" y="5077565"/>
            <a:ext cx="1207595" cy="10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6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1E901C-E57E-4A5C-BE62-5AE069413396}"/>
              </a:ext>
            </a:extLst>
          </p:cNvPr>
          <p:cNvSpPr txBox="1"/>
          <p:nvPr/>
        </p:nvSpPr>
        <p:spPr>
          <a:xfrm>
            <a:off x="9035197" y="6385200"/>
            <a:ext cx="1207595" cy="10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6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7CE129-D3BF-4117-98E1-24A01A449812}"/>
              </a:ext>
            </a:extLst>
          </p:cNvPr>
          <p:cNvSpPr txBox="1"/>
          <p:nvPr/>
        </p:nvSpPr>
        <p:spPr>
          <a:xfrm>
            <a:off x="4051595" y="6414147"/>
            <a:ext cx="1207595" cy="10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6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EE3023-3E8C-4932-B1D0-C9DA7C050273}"/>
              </a:ext>
            </a:extLst>
          </p:cNvPr>
          <p:cNvSpPr txBox="1"/>
          <p:nvPr/>
        </p:nvSpPr>
        <p:spPr>
          <a:xfrm>
            <a:off x="3988870" y="5007491"/>
            <a:ext cx="12075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6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5F95EA-711C-4DAF-8CFF-F1B6CEC3BB79}"/>
              </a:ext>
            </a:extLst>
          </p:cNvPr>
          <p:cNvSpPr txBox="1"/>
          <p:nvPr/>
        </p:nvSpPr>
        <p:spPr>
          <a:xfrm>
            <a:off x="4840941" y="0"/>
            <a:ext cx="4607860" cy="1581961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96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FFBC10-3F97-4AC8-8260-32987C11C7DB}"/>
              </a:ext>
            </a:extLst>
          </p:cNvPr>
          <p:cNvGrpSpPr/>
          <p:nvPr/>
        </p:nvGrpSpPr>
        <p:grpSpPr>
          <a:xfrm>
            <a:off x="545733" y="1214019"/>
            <a:ext cx="13787718" cy="1033611"/>
            <a:chOff x="7902786" y="1279286"/>
            <a:chExt cx="10199691" cy="1995715"/>
          </a:xfrm>
          <a:blipFill>
            <a:blip r:embed="rId3"/>
            <a:tile tx="0" ty="0" sx="100000" sy="100000" flip="none" algn="tl"/>
          </a:blipFill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7B2A6E-4167-4887-B8A4-6D555C96D468}"/>
                </a:ext>
              </a:extLst>
            </p:cNvPr>
            <p:cNvSpPr txBox="1"/>
            <p:nvPr/>
          </p:nvSpPr>
          <p:spPr>
            <a:xfrm>
              <a:off x="7902786" y="1492218"/>
              <a:ext cx="10199691" cy="178278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খালি ঘরে      বা       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প্রতীক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সিয়ে বড় ছোট তুলনা করঃ</a:t>
              </a:r>
              <a:endParaRPr lang="en-US" sz="5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304AD7-2071-42FF-BA4F-69453FE4CDA3}"/>
                </a:ext>
              </a:extLst>
            </p:cNvPr>
            <p:cNvSpPr txBox="1"/>
            <p:nvPr/>
          </p:nvSpPr>
          <p:spPr>
            <a:xfrm>
              <a:off x="11417706" y="1279286"/>
              <a:ext cx="404400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&lt;</a:t>
              </a:r>
              <a:endParaRPr lang="en-US" sz="6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4D4917-86D5-4BB6-A043-A93593B41233}"/>
                </a:ext>
              </a:extLst>
            </p:cNvPr>
            <p:cNvSpPr txBox="1"/>
            <p:nvPr/>
          </p:nvSpPr>
          <p:spPr>
            <a:xfrm>
              <a:off x="10169816" y="1474581"/>
              <a:ext cx="498799" cy="923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&gt;</a:t>
              </a:r>
              <a:endParaRPr lang="en-US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57565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F972E60-06A4-41AC-8051-C3A00E7203BB}"/>
              </a:ext>
            </a:extLst>
          </p:cNvPr>
          <p:cNvSpPr/>
          <p:nvPr/>
        </p:nvSpPr>
        <p:spPr>
          <a:xfrm>
            <a:off x="900629" y="0"/>
            <a:ext cx="6812280" cy="1782016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109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09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C0D3F3-CA60-435A-A187-F18942DDE601}"/>
              </a:ext>
            </a:extLst>
          </p:cNvPr>
          <p:cNvSpPr txBox="1"/>
          <p:nvPr/>
        </p:nvSpPr>
        <p:spPr>
          <a:xfrm>
            <a:off x="225049" y="5328625"/>
            <a:ext cx="8533020" cy="1951293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১৫ পৃষ্টার সমস্যাগুলো বাড়িতে সমাধান করবে।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30B8CBB-D300-4575-B872-CC2997A24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00" y="220450"/>
            <a:ext cx="6188820" cy="7331499"/>
          </a:xfrm>
          <a:prstGeom prst="rect">
            <a:avLst/>
          </a:prstGeom>
        </p:spPr>
      </p:pic>
      <p:pic>
        <p:nvPicPr>
          <p:cNvPr id="20" name="Picture 2" descr="E:\New folder\bari.jpg">
            <a:extLst>
              <a:ext uri="{FF2B5EF4-FFF2-40B4-BE49-F238E27FC236}">
                <a16:creationId xmlns:a16="http://schemas.microsoft.com/office/drawing/2014/main" id="{10B81250-B031-4CD7-9ECA-58084B47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25049" y="1721455"/>
            <a:ext cx="5193075" cy="3302350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3FF9906-4567-4CAF-AA6E-4C8D0F37C1BC}"/>
              </a:ext>
            </a:extLst>
          </p:cNvPr>
          <p:cNvSpPr/>
          <p:nvPr/>
        </p:nvSpPr>
        <p:spPr>
          <a:xfrm>
            <a:off x="9433648" y="3310128"/>
            <a:ext cx="4721263" cy="3630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indoor, sitting, person, bed&#10;&#10;Description automatically generated">
            <a:extLst>
              <a:ext uri="{FF2B5EF4-FFF2-40B4-BE49-F238E27FC236}">
                <a16:creationId xmlns:a16="http://schemas.microsoft.com/office/drawing/2014/main" id="{2F48162B-A347-4B42-A3F0-AA2175F1F9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/>
          <a:stretch/>
        </p:blipFill>
        <p:spPr>
          <a:xfrm>
            <a:off x="5088779" y="2149182"/>
            <a:ext cx="3136327" cy="28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087600" cy="777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57126" y="-3656640"/>
            <a:ext cx="7772400" cy="15086651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859" y="0"/>
            <a:ext cx="11225171" cy="7771914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771170" y="-2545699"/>
            <a:ext cx="5547173" cy="1508951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outdoor, grass, tree, house&#10;&#10;Description automatically generated">
            <a:extLst>
              <a:ext uri="{FF2B5EF4-FFF2-40B4-BE49-F238E27FC236}">
                <a16:creationId xmlns:a16="http://schemas.microsoft.com/office/drawing/2014/main" id="{31A6C71D-2430-442A-9321-7273D23B0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044" b="8646"/>
          <a:stretch/>
        </p:blipFill>
        <p:spPr>
          <a:xfrm>
            <a:off x="439486" y="457200"/>
            <a:ext cx="14082329" cy="6797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F99B11-F0DD-4397-ADEA-317ED3D6CE70}"/>
              </a:ext>
            </a:extLst>
          </p:cNvPr>
          <p:cNvSpPr txBox="1"/>
          <p:nvPr/>
        </p:nvSpPr>
        <p:spPr>
          <a:xfrm>
            <a:off x="2029587" y="5019386"/>
            <a:ext cx="11065002" cy="2520680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15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সকলকে </a:t>
            </a:r>
            <a:endParaRPr lang="en-US" sz="15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5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7F2EB5-7BE4-42FB-94C1-8C3CE9B12937}"/>
              </a:ext>
            </a:extLst>
          </p:cNvPr>
          <p:cNvSpPr/>
          <p:nvPr/>
        </p:nvSpPr>
        <p:spPr>
          <a:xfrm>
            <a:off x="5173881" y="633831"/>
            <a:ext cx="4735830" cy="193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22" tIns="51811" rIns="103622" bIns="51811" rtlCol="0" anchor="ctr"/>
          <a:lstStyle/>
          <a:p>
            <a:pPr algn="ctr"/>
            <a:r>
              <a:rPr lang="bn-BD" sz="1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0F26E6-B20A-4A34-888F-41FC8F83F062}"/>
              </a:ext>
            </a:extLst>
          </p:cNvPr>
          <p:cNvSpPr/>
          <p:nvPr/>
        </p:nvSpPr>
        <p:spPr>
          <a:xfrm>
            <a:off x="251461" y="3630707"/>
            <a:ext cx="6660815" cy="3090067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 মজুমদার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মোবাইলঃ ০১৭১৭৯৩৩০৭১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Uzzol.jpg">
            <a:extLst>
              <a:ext uri="{FF2B5EF4-FFF2-40B4-BE49-F238E27FC236}">
                <a16:creationId xmlns:a16="http://schemas.microsoft.com/office/drawing/2014/main" id="{D38ED178-CA1E-418A-A447-D17833292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3480" y="466125"/>
            <a:ext cx="3168546" cy="2979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839E64-B947-43DB-8C50-C4F1E8E16BFD}"/>
              </a:ext>
            </a:extLst>
          </p:cNvPr>
          <p:cNvSpPr/>
          <p:nvPr/>
        </p:nvSpPr>
        <p:spPr>
          <a:xfrm>
            <a:off x="9011995" y="4321477"/>
            <a:ext cx="5472537" cy="2566846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তৃতীয়,  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সময়ঃ ৩৫ মিনিট</a:t>
            </a:r>
            <a:endParaRPr lang="bn-IN" sz="40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l 3.png">
            <a:extLst>
              <a:ext uri="{FF2B5EF4-FFF2-40B4-BE49-F238E27FC236}">
                <a16:creationId xmlns:a16="http://schemas.microsoft.com/office/drawing/2014/main" id="{244A44BC-3474-46C6-85C8-084E3984D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9091" r="30909"/>
          <a:stretch>
            <a:fillRect/>
          </a:stretch>
        </p:blipFill>
        <p:spPr>
          <a:xfrm>
            <a:off x="6912276" y="2602523"/>
            <a:ext cx="1844040" cy="4276165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349120D3-3768-48F1-946D-6C2A7A5373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 bright="10000" contras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567" y="884077"/>
            <a:ext cx="2397474" cy="283607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66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E1B4B8A-C793-4277-A157-634D3896CD3B}"/>
              </a:ext>
            </a:extLst>
          </p:cNvPr>
          <p:cNvSpPr/>
          <p:nvPr/>
        </p:nvSpPr>
        <p:spPr>
          <a:xfrm>
            <a:off x="457200" y="2801495"/>
            <a:ext cx="1417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৭.১.১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º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এক হাজার পর্যন্ত যে কোনো দুইটি সংখ্যার মধ্যে  					কোনটি বড় এবং কোনটি ছোট তা তুলনা করতে পারবে।</a:t>
            </a:r>
          </a:p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৭.১.২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º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দশ হাজার পর্যন্ত যে কোনো দুইটি সংখ্যার মধ্যে 						কোনটি বড় এবং কোনটি ছোট তা নির্ণয় করতে পারবে।</a:t>
            </a:r>
          </a:p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৭.২.১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º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দশ হাজার পর্যন্ত যে কোনো দুইটি সংখ্যার বড় ছোট প্রকাশ করতে প্রতীক 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)  ব্যবহার করতে পারবে।</a:t>
            </a:r>
          </a:p>
        </p:txBody>
      </p:sp>
      <p:sp>
        <p:nvSpPr>
          <p:cNvPr id="21" name="Down Ribbon 1">
            <a:extLst>
              <a:ext uri="{FF2B5EF4-FFF2-40B4-BE49-F238E27FC236}">
                <a16:creationId xmlns:a16="http://schemas.microsoft.com/office/drawing/2014/main" id="{2BA4B57F-4405-4764-9CC6-639DD2119013}"/>
              </a:ext>
            </a:extLst>
          </p:cNvPr>
          <p:cNvSpPr/>
          <p:nvPr/>
        </p:nvSpPr>
        <p:spPr>
          <a:xfrm>
            <a:off x="2971799" y="249382"/>
            <a:ext cx="9476509" cy="1928657"/>
          </a:xfrm>
          <a:prstGeom prst="ribbon">
            <a:avLst>
              <a:gd name="adj1" fmla="val 24102"/>
              <a:gd name="adj2" fmla="val 53012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6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ird, sparrow&#10;&#10;Description automatically generated">
            <a:extLst>
              <a:ext uri="{FF2B5EF4-FFF2-40B4-BE49-F238E27FC236}">
                <a16:creationId xmlns:a16="http://schemas.microsoft.com/office/drawing/2014/main" id="{B0355548-8FDD-4D1E-8188-64F39A3B8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042288" y="915780"/>
            <a:ext cx="2506813" cy="1835711"/>
          </a:xfrm>
          <a:prstGeom prst="rect">
            <a:avLst/>
          </a:prstGeom>
        </p:spPr>
      </p:pic>
      <p:pic>
        <p:nvPicPr>
          <p:cNvPr id="3" name="Picture 2" descr="A picture containing bird, gallinaceous bird, pigeon, sitting&#10;&#10;Description automatically generated">
            <a:extLst>
              <a:ext uri="{FF2B5EF4-FFF2-40B4-BE49-F238E27FC236}">
                <a16:creationId xmlns:a16="http://schemas.microsoft.com/office/drawing/2014/main" id="{757C8E2A-0578-442E-A77F-9BBF3BF41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20689" y="770535"/>
            <a:ext cx="1944301" cy="2052414"/>
          </a:xfrm>
          <a:prstGeom prst="rect">
            <a:avLst/>
          </a:prstGeom>
        </p:spPr>
      </p:pic>
      <p:pic>
        <p:nvPicPr>
          <p:cNvPr id="4" name="Picture 3" descr="A picture containing bird, bird of prey, outdoor, eagle&#10;&#10;Description automatically generated">
            <a:extLst>
              <a:ext uri="{FF2B5EF4-FFF2-40B4-BE49-F238E27FC236}">
                <a16:creationId xmlns:a16="http://schemas.microsoft.com/office/drawing/2014/main" id="{B97CE5C1-303A-4461-85F2-B20A242BC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59284" y="398018"/>
            <a:ext cx="5429591" cy="2276629"/>
          </a:xfrm>
          <a:prstGeom prst="rect">
            <a:avLst/>
          </a:prstGeom>
        </p:spPr>
      </p:pic>
      <p:pic>
        <p:nvPicPr>
          <p:cNvPr id="5" name="Picture 4" descr="A picture containing bird, sparrow&#10;&#10;Description automatically generated">
            <a:extLst>
              <a:ext uri="{FF2B5EF4-FFF2-40B4-BE49-F238E27FC236}">
                <a16:creationId xmlns:a16="http://schemas.microsoft.com/office/drawing/2014/main" id="{8705368E-B292-4A84-864A-F1BABB80A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08939" y="3227603"/>
            <a:ext cx="2506813" cy="1835711"/>
          </a:xfrm>
          <a:prstGeom prst="rect">
            <a:avLst/>
          </a:prstGeom>
        </p:spPr>
      </p:pic>
      <p:pic>
        <p:nvPicPr>
          <p:cNvPr id="6" name="Picture 5" descr="A picture containing bird, gallinaceous bird, pigeon, sitting&#10;&#10;Description automatically generated">
            <a:extLst>
              <a:ext uri="{FF2B5EF4-FFF2-40B4-BE49-F238E27FC236}">
                <a16:creationId xmlns:a16="http://schemas.microsoft.com/office/drawing/2014/main" id="{0C8615CB-01FA-4CBF-9939-9C02737CF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98048" y="3227603"/>
            <a:ext cx="1944301" cy="2052414"/>
          </a:xfrm>
          <a:prstGeom prst="rect">
            <a:avLst/>
          </a:prstGeom>
        </p:spPr>
      </p:pic>
      <p:pic>
        <p:nvPicPr>
          <p:cNvPr id="7" name="Picture 6" descr="A picture containing bird, bird of prey, outdoor, eagle&#10;&#10;Description automatically generated">
            <a:extLst>
              <a:ext uri="{FF2B5EF4-FFF2-40B4-BE49-F238E27FC236}">
                <a16:creationId xmlns:a16="http://schemas.microsoft.com/office/drawing/2014/main" id="{F3E6FB5F-C2E9-481C-920F-D0E987105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17378" y="2717088"/>
            <a:ext cx="5429591" cy="2276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7BE236-56F6-4390-B2CD-A98C248A171F}"/>
              </a:ext>
            </a:extLst>
          </p:cNvPr>
          <p:cNvSpPr txBox="1"/>
          <p:nvPr/>
        </p:nvSpPr>
        <p:spPr>
          <a:xfrm>
            <a:off x="10439567" y="3547167"/>
            <a:ext cx="12075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8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7E63A-FB0C-4F64-B5A2-A409E9F2F92D}"/>
              </a:ext>
            </a:extLst>
          </p:cNvPr>
          <p:cNvSpPr txBox="1"/>
          <p:nvPr/>
        </p:nvSpPr>
        <p:spPr>
          <a:xfrm>
            <a:off x="5493236" y="3581394"/>
            <a:ext cx="12075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8800" dirty="0"/>
          </a:p>
        </p:txBody>
      </p:sp>
      <p:pic>
        <p:nvPicPr>
          <p:cNvPr id="10" name="Picture 9" descr="A picture containing bird, sparrow&#10;&#10;Description automatically generated">
            <a:extLst>
              <a:ext uri="{FF2B5EF4-FFF2-40B4-BE49-F238E27FC236}">
                <a16:creationId xmlns:a16="http://schemas.microsoft.com/office/drawing/2014/main" id="{B2048F24-1377-40D9-A2D5-E6359C735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52729" y="5530041"/>
            <a:ext cx="2506813" cy="1835711"/>
          </a:xfrm>
          <a:prstGeom prst="rect">
            <a:avLst/>
          </a:prstGeom>
        </p:spPr>
      </p:pic>
      <p:pic>
        <p:nvPicPr>
          <p:cNvPr id="11" name="Picture 10" descr="A picture containing bird, gallinaceous bird, pigeon, sitting&#10;&#10;Description automatically generated">
            <a:extLst>
              <a:ext uri="{FF2B5EF4-FFF2-40B4-BE49-F238E27FC236}">
                <a16:creationId xmlns:a16="http://schemas.microsoft.com/office/drawing/2014/main" id="{A076D4D1-F2B4-43E7-8FF5-D77FD026A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71649" y="5530041"/>
            <a:ext cx="1944301" cy="2052414"/>
          </a:xfrm>
          <a:prstGeom prst="rect">
            <a:avLst/>
          </a:prstGeom>
        </p:spPr>
      </p:pic>
      <p:pic>
        <p:nvPicPr>
          <p:cNvPr id="12" name="Picture 11" descr="A picture containing bird, bird of prey, outdoor, eagle&#10;&#10;Description automatically generated">
            <a:extLst>
              <a:ext uri="{FF2B5EF4-FFF2-40B4-BE49-F238E27FC236}">
                <a16:creationId xmlns:a16="http://schemas.microsoft.com/office/drawing/2014/main" id="{6CD936FD-20A4-4141-B980-3C8D0ED0FB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644075" y="4993717"/>
            <a:ext cx="5429591" cy="22766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621598-67A9-4A5A-AA58-48092A27CF0C}"/>
              </a:ext>
            </a:extLst>
          </p:cNvPr>
          <p:cNvSpPr txBox="1"/>
          <p:nvPr/>
        </p:nvSpPr>
        <p:spPr>
          <a:xfrm rot="10800000">
            <a:off x="8301615" y="5832973"/>
            <a:ext cx="14668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8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211B81-466F-4B6A-A897-AA5A0F45FB9A}"/>
              </a:ext>
            </a:extLst>
          </p:cNvPr>
          <p:cNvSpPr txBox="1"/>
          <p:nvPr/>
        </p:nvSpPr>
        <p:spPr>
          <a:xfrm rot="10800000">
            <a:off x="4092505" y="5832974"/>
            <a:ext cx="14668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8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24E317-C378-4F8E-B511-9EC7B4DDA61F}"/>
              </a:ext>
            </a:extLst>
          </p:cNvPr>
          <p:cNvSpPr txBox="1"/>
          <p:nvPr/>
        </p:nvSpPr>
        <p:spPr>
          <a:xfrm>
            <a:off x="1662940" y="155449"/>
            <a:ext cx="7981135" cy="781742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পাখিগুলোর মধ্যে কী কোন সম্পর্ক আছে?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94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83EF2-B129-4634-9D30-F469A7E8C607}"/>
              </a:ext>
            </a:extLst>
          </p:cNvPr>
          <p:cNvSpPr txBox="1"/>
          <p:nvPr/>
        </p:nvSpPr>
        <p:spPr>
          <a:xfrm>
            <a:off x="2322809" y="1386184"/>
            <a:ext cx="9692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সংখ্যাটি বড় তা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র্নয় করঃ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F9A385-2558-4692-9F9D-8C40B78CB398}"/>
              </a:ext>
            </a:extLst>
          </p:cNvPr>
          <p:cNvSpPr txBox="1"/>
          <p:nvPr/>
        </p:nvSpPr>
        <p:spPr>
          <a:xfrm>
            <a:off x="1026980" y="2874622"/>
            <a:ext cx="49409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২৩৪৫ এবং ৩৪৫৬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৬৬৬৬ এবং ৭৭৭৭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৫৪২০ এবং ৪৫২০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৮৭৯২ এবং ৭৮৮৯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৩৪২৩ এবং ৫২৩৫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C7A76-9FBE-42DA-82C8-2AEEA06B469F}"/>
              </a:ext>
            </a:extLst>
          </p:cNvPr>
          <p:cNvSpPr txBox="1"/>
          <p:nvPr/>
        </p:nvSpPr>
        <p:spPr>
          <a:xfrm>
            <a:off x="8179861" y="2874622"/>
            <a:ext cx="4876803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2345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৩৪৫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বড়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17FB1-4D3F-4B3A-867B-BD220B7C38FF}"/>
              </a:ext>
            </a:extLst>
          </p:cNvPr>
          <p:cNvSpPr txBox="1"/>
          <p:nvPr/>
        </p:nvSpPr>
        <p:spPr>
          <a:xfrm>
            <a:off x="8179862" y="3833127"/>
            <a:ext cx="4876803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6666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7777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বড়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7CDE9-6748-4BF9-B5F8-EF3D39CCB6FA}"/>
              </a:ext>
            </a:extLst>
          </p:cNvPr>
          <p:cNvSpPr txBox="1"/>
          <p:nvPr/>
        </p:nvSpPr>
        <p:spPr>
          <a:xfrm>
            <a:off x="8179863" y="4759547"/>
            <a:ext cx="487680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4520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5420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বড়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AAAB9-9A32-4A16-8353-5DB68A914FB3}"/>
              </a:ext>
            </a:extLst>
          </p:cNvPr>
          <p:cNvSpPr txBox="1"/>
          <p:nvPr/>
        </p:nvSpPr>
        <p:spPr>
          <a:xfrm>
            <a:off x="8179861" y="6654030"/>
            <a:ext cx="4876803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3423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235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বড়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50372-6981-43B0-8BED-2ADB5BE9ECF8}"/>
              </a:ext>
            </a:extLst>
          </p:cNvPr>
          <p:cNvSpPr txBox="1"/>
          <p:nvPr/>
        </p:nvSpPr>
        <p:spPr>
          <a:xfrm>
            <a:off x="8179865" y="5722831"/>
            <a:ext cx="487680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7889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8792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বড়</a:t>
            </a: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C7125A-28E8-4928-945D-3CCE20E7DF68}"/>
              </a:ext>
            </a:extLst>
          </p:cNvPr>
          <p:cNvSpPr txBox="1"/>
          <p:nvPr/>
        </p:nvSpPr>
        <p:spPr>
          <a:xfrm>
            <a:off x="4624778" y="287373"/>
            <a:ext cx="50888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0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E641D0-8A35-4438-8CFD-395A87D1EFEC}"/>
              </a:ext>
            </a:extLst>
          </p:cNvPr>
          <p:cNvSpPr txBox="1"/>
          <p:nvPr/>
        </p:nvSpPr>
        <p:spPr>
          <a:xfrm>
            <a:off x="950259" y="269934"/>
            <a:ext cx="12568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সংখ্যার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চিহ্ন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F9A5C-E475-431A-8D6B-7B31BF318B64}"/>
              </a:ext>
            </a:extLst>
          </p:cNvPr>
          <p:cNvSpPr txBox="1"/>
          <p:nvPr/>
        </p:nvSpPr>
        <p:spPr>
          <a:xfrm>
            <a:off x="950259" y="4888895"/>
            <a:ext cx="1378405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4520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5420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বড়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 ৫৪২০ &gt; ৪৫২০ 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৫৪০০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৩৬৮০ ছোট          ৩৬৮০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&lt; ৫৪০০ </a:t>
            </a:r>
            <a:endParaRPr lang="en-US" sz="6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A9AA3F-BC29-46AB-ADC9-5A164DCBD440}"/>
              </a:ext>
            </a:extLst>
          </p:cNvPr>
          <p:cNvSpPr txBox="1"/>
          <p:nvPr/>
        </p:nvSpPr>
        <p:spPr>
          <a:xfrm>
            <a:off x="1653334" y="2689906"/>
            <a:ext cx="8209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8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77CCBA-9E03-4B05-8999-71C2440D85E7}"/>
              </a:ext>
            </a:extLst>
          </p:cNvPr>
          <p:cNvSpPr txBox="1"/>
          <p:nvPr/>
        </p:nvSpPr>
        <p:spPr>
          <a:xfrm>
            <a:off x="9281468" y="2796284"/>
            <a:ext cx="8856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8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420666-4BB5-400A-BF58-E69FD1B840AF}"/>
              </a:ext>
            </a:extLst>
          </p:cNvPr>
          <p:cNvSpPr txBox="1"/>
          <p:nvPr/>
        </p:nvSpPr>
        <p:spPr>
          <a:xfrm>
            <a:off x="2989481" y="2870537"/>
            <a:ext cx="30220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বড়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6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AD58C4-8EBC-4F05-8B31-5CEDE8464358}"/>
              </a:ext>
            </a:extLst>
          </p:cNvPr>
          <p:cNvSpPr txBox="1"/>
          <p:nvPr/>
        </p:nvSpPr>
        <p:spPr>
          <a:xfrm>
            <a:off x="10737371" y="2967323"/>
            <a:ext cx="27111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6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F7EF7A-4E61-4308-A6CF-4C84C0565A65}"/>
              </a:ext>
            </a:extLst>
          </p:cNvPr>
          <p:cNvSpPr/>
          <p:nvPr/>
        </p:nvSpPr>
        <p:spPr>
          <a:xfrm>
            <a:off x="1316408" y="2689907"/>
            <a:ext cx="1312120" cy="13234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30FD60-9BD7-4B8B-9043-BF6DA6D17E07}"/>
              </a:ext>
            </a:extLst>
          </p:cNvPr>
          <p:cNvSpPr/>
          <p:nvPr/>
        </p:nvSpPr>
        <p:spPr>
          <a:xfrm>
            <a:off x="9076027" y="2871684"/>
            <a:ext cx="1312120" cy="13234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5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2" grpId="0"/>
      <p:bldP spid="14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588A2F8-DB70-47AE-85FF-63456D13DCE0}"/>
              </a:ext>
            </a:extLst>
          </p:cNvPr>
          <p:cNvGrpSpPr/>
          <p:nvPr/>
        </p:nvGrpSpPr>
        <p:grpSpPr>
          <a:xfrm>
            <a:off x="455150" y="4483017"/>
            <a:ext cx="8633213" cy="1041951"/>
            <a:chOff x="455150" y="4483017"/>
            <a:chExt cx="8633213" cy="10419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A6C04F-1B7D-4334-A624-83CDD62FECFA}"/>
                </a:ext>
              </a:extLst>
            </p:cNvPr>
            <p:cNvSpPr txBox="1"/>
            <p:nvPr/>
          </p:nvSpPr>
          <p:spPr>
            <a:xfrm>
              <a:off x="455150" y="4509305"/>
              <a:ext cx="8633213" cy="10156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১৫০০                         ১৪৯৯</a:t>
              </a:r>
              <a:endParaRPr lang="en-US" sz="60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C4FA59-7A46-4160-9A38-05F32D6650E8}"/>
                </a:ext>
              </a:extLst>
            </p:cNvPr>
            <p:cNvSpPr/>
            <p:nvPr/>
          </p:nvSpPr>
          <p:spPr>
            <a:xfrm>
              <a:off x="3437876" y="4483017"/>
              <a:ext cx="2377705" cy="9761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0BF21D-F9A8-4594-9363-4CCF29DE06AE}"/>
              </a:ext>
            </a:extLst>
          </p:cNvPr>
          <p:cNvGrpSpPr/>
          <p:nvPr/>
        </p:nvGrpSpPr>
        <p:grpSpPr>
          <a:xfrm>
            <a:off x="455149" y="456817"/>
            <a:ext cx="8633214" cy="1015663"/>
            <a:chOff x="455149" y="456817"/>
            <a:chExt cx="8633214" cy="101566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FD2478D-2968-401C-A552-54E275519BFD}"/>
                </a:ext>
              </a:extLst>
            </p:cNvPr>
            <p:cNvSpPr txBox="1"/>
            <p:nvPr/>
          </p:nvSpPr>
          <p:spPr>
            <a:xfrm>
              <a:off x="455149" y="456817"/>
              <a:ext cx="8633214" cy="10156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১০০                             ৯৯</a:t>
              </a:r>
              <a:endParaRPr lang="en-US" sz="60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B8D835-34D6-479C-9838-F618F711FE7B}"/>
                </a:ext>
              </a:extLst>
            </p:cNvPr>
            <p:cNvSpPr/>
            <p:nvPr/>
          </p:nvSpPr>
          <p:spPr>
            <a:xfrm>
              <a:off x="3437880" y="476555"/>
              <a:ext cx="2377705" cy="9761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B81DD69-6ECD-4E19-843D-4934CD32AE1B}"/>
              </a:ext>
            </a:extLst>
          </p:cNvPr>
          <p:cNvSpPr txBox="1"/>
          <p:nvPr/>
        </p:nvSpPr>
        <p:spPr>
          <a:xfrm>
            <a:off x="4022934" y="476555"/>
            <a:ext cx="1207595" cy="10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6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063066-31D6-48DD-9D39-EA286E57AEED}"/>
              </a:ext>
            </a:extLst>
          </p:cNvPr>
          <p:cNvSpPr txBox="1"/>
          <p:nvPr/>
        </p:nvSpPr>
        <p:spPr>
          <a:xfrm>
            <a:off x="4022929" y="4502617"/>
            <a:ext cx="1207595" cy="10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60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B9790B-37A1-43CA-B83D-05FA8C8A08DF}"/>
              </a:ext>
            </a:extLst>
          </p:cNvPr>
          <p:cNvGrpSpPr/>
          <p:nvPr/>
        </p:nvGrpSpPr>
        <p:grpSpPr>
          <a:xfrm>
            <a:off x="455149" y="3194982"/>
            <a:ext cx="8633214" cy="1022351"/>
            <a:chOff x="455149" y="3194982"/>
            <a:chExt cx="8633214" cy="102235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9ADE8E-BA7D-4184-8D0F-C20FD1E4D578}"/>
                </a:ext>
              </a:extLst>
            </p:cNvPr>
            <p:cNvSpPr txBox="1"/>
            <p:nvPr/>
          </p:nvSpPr>
          <p:spPr>
            <a:xfrm>
              <a:off x="455149" y="3194982"/>
              <a:ext cx="8633214" cy="10156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৮২৭২                         ৮২৭৯</a:t>
              </a:r>
              <a:endParaRPr lang="en-US" sz="60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5AB0EED-9A8D-4DB5-A3E0-2A6C07644AC7}"/>
                </a:ext>
              </a:extLst>
            </p:cNvPr>
            <p:cNvSpPr/>
            <p:nvPr/>
          </p:nvSpPr>
          <p:spPr>
            <a:xfrm>
              <a:off x="3437876" y="3241148"/>
              <a:ext cx="2377705" cy="9761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52597BC-C03B-4990-B5AB-517A6E761480}"/>
              </a:ext>
            </a:extLst>
          </p:cNvPr>
          <p:cNvSpPr txBox="1"/>
          <p:nvPr/>
        </p:nvSpPr>
        <p:spPr>
          <a:xfrm>
            <a:off x="4022930" y="3207720"/>
            <a:ext cx="12075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66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8DE4D6-B7E3-4096-A02B-5FE4AB2E8CBC}"/>
              </a:ext>
            </a:extLst>
          </p:cNvPr>
          <p:cNvGrpSpPr/>
          <p:nvPr/>
        </p:nvGrpSpPr>
        <p:grpSpPr>
          <a:xfrm>
            <a:off x="455149" y="1853517"/>
            <a:ext cx="8633214" cy="1029312"/>
            <a:chOff x="455149" y="1853517"/>
            <a:chExt cx="8633214" cy="10293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4BABACA-74C1-4614-86E5-EACB60E6A130}"/>
                </a:ext>
              </a:extLst>
            </p:cNvPr>
            <p:cNvSpPr txBox="1"/>
            <p:nvPr/>
          </p:nvSpPr>
          <p:spPr>
            <a:xfrm>
              <a:off x="455149" y="1867166"/>
              <a:ext cx="8633214" cy="10156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১৯৯                            ২০০</a:t>
              </a:r>
              <a:endParaRPr lang="en-US" sz="60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442D7F-77A5-4300-AE6B-22202CBF0F15}"/>
                </a:ext>
              </a:extLst>
            </p:cNvPr>
            <p:cNvSpPr/>
            <p:nvPr/>
          </p:nvSpPr>
          <p:spPr>
            <a:xfrm>
              <a:off x="3437878" y="1853517"/>
              <a:ext cx="2377705" cy="9761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8EDC9C5-5F62-4207-97B3-6D4BA6CEF4F4}"/>
              </a:ext>
            </a:extLst>
          </p:cNvPr>
          <p:cNvSpPr txBox="1"/>
          <p:nvPr/>
        </p:nvSpPr>
        <p:spPr>
          <a:xfrm>
            <a:off x="4022932" y="1762756"/>
            <a:ext cx="12075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66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D39882-63FF-44D5-A312-94BD47A1438C}"/>
              </a:ext>
            </a:extLst>
          </p:cNvPr>
          <p:cNvGrpSpPr/>
          <p:nvPr/>
        </p:nvGrpSpPr>
        <p:grpSpPr>
          <a:xfrm>
            <a:off x="455149" y="5798233"/>
            <a:ext cx="8633214" cy="1015663"/>
            <a:chOff x="455149" y="5798233"/>
            <a:chExt cx="8633214" cy="10156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F4C774A-86F1-4AA6-9CAE-B9AA783399F1}"/>
                </a:ext>
              </a:extLst>
            </p:cNvPr>
            <p:cNvSpPr txBox="1"/>
            <p:nvPr/>
          </p:nvSpPr>
          <p:spPr>
            <a:xfrm>
              <a:off x="455149" y="5798233"/>
              <a:ext cx="8633214" cy="10156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৯৯৯৯                       ১০০০০</a:t>
              </a:r>
              <a:endParaRPr lang="en-US" sz="6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7D5CAC-CE1C-4FEA-99D0-D599501C1CD0}"/>
                </a:ext>
              </a:extLst>
            </p:cNvPr>
            <p:cNvSpPr/>
            <p:nvPr/>
          </p:nvSpPr>
          <p:spPr>
            <a:xfrm>
              <a:off x="3437876" y="5809260"/>
              <a:ext cx="2377705" cy="9761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AD2E79C-634D-43AE-8076-834F389FEDD4}"/>
              </a:ext>
            </a:extLst>
          </p:cNvPr>
          <p:cNvSpPr txBox="1"/>
          <p:nvPr/>
        </p:nvSpPr>
        <p:spPr>
          <a:xfrm>
            <a:off x="4022928" y="5793883"/>
            <a:ext cx="12075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66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F5D72B-B16E-4519-9A1B-7515DDCF5F12}"/>
              </a:ext>
            </a:extLst>
          </p:cNvPr>
          <p:cNvGrpSpPr/>
          <p:nvPr/>
        </p:nvGrpSpPr>
        <p:grpSpPr>
          <a:xfrm>
            <a:off x="9673417" y="1970201"/>
            <a:ext cx="4959034" cy="2862322"/>
            <a:chOff x="9673417" y="1492219"/>
            <a:chExt cx="4959034" cy="2862322"/>
          </a:xfrm>
          <a:blipFill>
            <a:blip r:embed="rId2"/>
            <a:tile tx="0" ty="0" sx="100000" sy="100000" flip="none" algn="tl"/>
          </a:blipFill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060669-8672-4037-AA77-493BC00C40E8}"/>
                </a:ext>
              </a:extLst>
            </p:cNvPr>
            <p:cNvSpPr txBox="1"/>
            <p:nvPr/>
          </p:nvSpPr>
          <p:spPr>
            <a:xfrm>
              <a:off x="9673417" y="1492219"/>
              <a:ext cx="4959034" cy="286232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সংখ্যার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তুলনা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ক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রে খালি ঘরে      বা</a:t>
              </a:r>
            </a:p>
            <a:p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চিহ্ন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লিখি।</a:t>
              </a:r>
              <a:endParaRPr lang="en-US" sz="6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962E56-83FC-4D82-995D-46A476A7EBEE}"/>
                </a:ext>
              </a:extLst>
            </p:cNvPr>
            <p:cNvSpPr txBox="1"/>
            <p:nvPr/>
          </p:nvSpPr>
          <p:spPr>
            <a:xfrm>
              <a:off x="13594616" y="2392770"/>
              <a:ext cx="853293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&lt;</a:t>
              </a:r>
              <a:endParaRPr lang="en-US" sz="6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5153FC-65C5-4910-B789-71DABB106254}"/>
                </a:ext>
              </a:extLst>
            </p:cNvPr>
            <p:cNvSpPr txBox="1"/>
            <p:nvPr/>
          </p:nvSpPr>
          <p:spPr>
            <a:xfrm>
              <a:off x="12071090" y="2421163"/>
              <a:ext cx="938472" cy="9233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&gt;</a:t>
              </a:r>
              <a:endParaRPr lang="en-US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95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F836B0-D66F-4068-A78D-6300A68837E3}"/>
              </a:ext>
            </a:extLst>
          </p:cNvPr>
          <p:cNvGrpSpPr/>
          <p:nvPr/>
        </p:nvGrpSpPr>
        <p:grpSpPr>
          <a:xfrm>
            <a:off x="5934922" y="736492"/>
            <a:ext cx="8633214" cy="1015663"/>
            <a:chOff x="455149" y="3194982"/>
            <a:chExt cx="8633214" cy="10156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76C8166-D40A-454A-B7D6-6D28B5F3E149}"/>
                </a:ext>
              </a:extLst>
            </p:cNvPr>
            <p:cNvSpPr txBox="1"/>
            <p:nvPr/>
          </p:nvSpPr>
          <p:spPr>
            <a:xfrm>
              <a:off x="455149" y="3194982"/>
              <a:ext cx="8633214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২৫৮৫                           ২৫৮৬</a:t>
              </a:r>
              <a:endParaRPr lang="en-US" sz="60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5EDB1A-8D8D-445F-AF9E-681D3F1565F1}"/>
                </a:ext>
              </a:extLst>
            </p:cNvPr>
            <p:cNvSpPr/>
            <p:nvPr/>
          </p:nvSpPr>
          <p:spPr>
            <a:xfrm>
              <a:off x="3437876" y="3201392"/>
              <a:ext cx="2377705" cy="97618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992B6C9-93C1-4AAA-A68F-76DEF40992CC}"/>
              </a:ext>
            </a:extLst>
          </p:cNvPr>
          <p:cNvGrpSpPr/>
          <p:nvPr/>
        </p:nvGrpSpPr>
        <p:grpSpPr>
          <a:xfrm>
            <a:off x="5934922" y="1973974"/>
            <a:ext cx="8633214" cy="1015663"/>
            <a:chOff x="4271775" y="2182524"/>
            <a:chExt cx="8633214" cy="10156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806D07-4BA5-4CFD-A1BB-0668175824DD}"/>
                </a:ext>
              </a:extLst>
            </p:cNvPr>
            <p:cNvSpPr txBox="1"/>
            <p:nvPr/>
          </p:nvSpPr>
          <p:spPr>
            <a:xfrm>
              <a:off x="4271775" y="2182524"/>
              <a:ext cx="8633214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৬৬৬                             ৭৭৭</a:t>
              </a:r>
              <a:endParaRPr lang="en-US" sz="6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F09B6D-026D-4241-B9AB-6F135737638C}"/>
                </a:ext>
              </a:extLst>
            </p:cNvPr>
            <p:cNvSpPr/>
            <p:nvPr/>
          </p:nvSpPr>
          <p:spPr>
            <a:xfrm>
              <a:off x="7254501" y="2182524"/>
              <a:ext cx="2377705" cy="97618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D2FB9DD-F0D9-4F68-A62A-A916D1F844FC}"/>
              </a:ext>
            </a:extLst>
          </p:cNvPr>
          <p:cNvGrpSpPr/>
          <p:nvPr/>
        </p:nvGrpSpPr>
        <p:grpSpPr>
          <a:xfrm>
            <a:off x="5934922" y="3322707"/>
            <a:ext cx="8633214" cy="1015663"/>
            <a:chOff x="455149" y="3194982"/>
            <a:chExt cx="8633214" cy="10156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6DF82-B0A7-41A8-9C7D-0EAF158FA6EB}"/>
                </a:ext>
              </a:extLst>
            </p:cNvPr>
            <p:cNvSpPr txBox="1"/>
            <p:nvPr/>
          </p:nvSpPr>
          <p:spPr>
            <a:xfrm>
              <a:off x="455149" y="3194982"/>
              <a:ext cx="8633214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৭১০৯                            ৭০৯৯</a:t>
              </a:r>
              <a:endParaRPr lang="en-US" sz="60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07ECCB-F256-43AF-9FE2-9ACFAA6C9747}"/>
                </a:ext>
              </a:extLst>
            </p:cNvPr>
            <p:cNvSpPr/>
            <p:nvPr/>
          </p:nvSpPr>
          <p:spPr>
            <a:xfrm>
              <a:off x="3437876" y="3201392"/>
              <a:ext cx="2377705" cy="97618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60AC1-2B51-41A0-97E5-8D5D15D53252}"/>
              </a:ext>
            </a:extLst>
          </p:cNvPr>
          <p:cNvGrpSpPr/>
          <p:nvPr/>
        </p:nvGrpSpPr>
        <p:grpSpPr>
          <a:xfrm>
            <a:off x="5934922" y="4593257"/>
            <a:ext cx="8633214" cy="1015663"/>
            <a:chOff x="455149" y="3194982"/>
            <a:chExt cx="8633214" cy="10156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AD66D2-9F8C-408B-BF97-0880153BA479}"/>
                </a:ext>
              </a:extLst>
            </p:cNvPr>
            <p:cNvSpPr txBox="1"/>
            <p:nvPr/>
          </p:nvSpPr>
          <p:spPr>
            <a:xfrm>
              <a:off x="455149" y="3194982"/>
              <a:ext cx="8633214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৪৫৫০                            ৪৫০৫</a:t>
              </a:r>
              <a:endParaRPr lang="en-US" sz="6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D9E69E-A379-4758-9E98-7C8E399790F0}"/>
                </a:ext>
              </a:extLst>
            </p:cNvPr>
            <p:cNvSpPr/>
            <p:nvPr/>
          </p:nvSpPr>
          <p:spPr>
            <a:xfrm>
              <a:off x="3437876" y="3201392"/>
              <a:ext cx="2377705" cy="97618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577B00-5E09-4058-A9C6-7161F0BA4C00}"/>
              </a:ext>
            </a:extLst>
          </p:cNvPr>
          <p:cNvGrpSpPr/>
          <p:nvPr/>
        </p:nvGrpSpPr>
        <p:grpSpPr>
          <a:xfrm>
            <a:off x="5934922" y="6017866"/>
            <a:ext cx="8633214" cy="1015663"/>
            <a:chOff x="455149" y="3194982"/>
            <a:chExt cx="8633214" cy="10156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8DE751-5A27-48C6-B679-488425528423}"/>
                </a:ext>
              </a:extLst>
            </p:cNvPr>
            <p:cNvSpPr txBox="1"/>
            <p:nvPr/>
          </p:nvSpPr>
          <p:spPr>
            <a:xfrm>
              <a:off x="455149" y="3194982"/>
              <a:ext cx="8633214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৮৯০০                            ৮৮৯৯</a:t>
              </a:r>
              <a:endParaRPr lang="en-US" sz="60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0D6726-F07C-4803-8BE0-B678A179F164}"/>
                </a:ext>
              </a:extLst>
            </p:cNvPr>
            <p:cNvSpPr/>
            <p:nvPr/>
          </p:nvSpPr>
          <p:spPr>
            <a:xfrm>
              <a:off x="3437876" y="3201392"/>
              <a:ext cx="2377705" cy="97618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65FE394-55F7-4340-B84C-B7C24AF81C59}"/>
              </a:ext>
            </a:extLst>
          </p:cNvPr>
          <p:cNvSpPr txBox="1"/>
          <p:nvPr/>
        </p:nvSpPr>
        <p:spPr>
          <a:xfrm>
            <a:off x="9577088" y="3241976"/>
            <a:ext cx="10588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6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8D57B7-7502-45F1-B570-9FB35AFFACFE}"/>
              </a:ext>
            </a:extLst>
          </p:cNvPr>
          <p:cNvSpPr txBox="1"/>
          <p:nvPr/>
        </p:nvSpPr>
        <p:spPr>
          <a:xfrm>
            <a:off x="9577088" y="4513745"/>
            <a:ext cx="10588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6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2042CC-D41C-48A1-A36B-281D33F6972F}"/>
              </a:ext>
            </a:extLst>
          </p:cNvPr>
          <p:cNvSpPr txBox="1"/>
          <p:nvPr/>
        </p:nvSpPr>
        <p:spPr>
          <a:xfrm>
            <a:off x="9577088" y="5944764"/>
            <a:ext cx="10588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6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06C595-7AEC-4C16-9EBA-4B94140E914E}"/>
              </a:ext>
            </a:extLst>
          </p:cNvPr>
          <p:cNvSpPr txBox="1"/>
          <p:nvPr/>
        </p:nvSpPr>
        <p:spPr>
          <a:xfrm>
            <a:off x="9577088" y="598270"/>
            <a:ext cx="105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7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FA77E2-2C64-4B8E-BC04-00E9D70C67FB}"/>
              </a:ext>
            </a:extLst>
          </p:cNvPr>
          <p:cNvSpPr txBox="1"/>
          <p:nvPr/>
        </p:nvSpPr>
        <p:spPr>
          <a:xfrm>
            <a:off x="9577088" y="1861901"/>
            <a:ext cx="105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72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888135-BAA6-4198-81AD-6658572AD230}"/>
              </a:ext>
            </a:extLst>
          </p:cNvPr>
          <p:cNvGrpSpPr/>
          <p:nvPr/>
        </p:nvGrpSpPr>
        <p:grpSpPr>
          <a:xfrm>
            <a:off x="503714" y="2989637"/>
            <a:ext cx="4959034" cy="2862322"/>
            <a:chOff x="9673417" y="1492219"/>
            <a:chExt cx="4959034" cy="2862322"/>
          </a:xfrm>
          <a:blipFill>
            <a:blip r:embed="rId2"/>
            <a:tile tx="0" ty="0" sx="100000" sy="100000" flip="none" algn="tl"/>
          </a:blipFill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038F36-AF40-4D92-B48D-E5F21DBD3AB2}"/>
                </a:ext>
              </a:extLst>
            </p:cNvPr>
            <p:cNvSpPr txBox="1"/>
            <p:nvPr/>
          </p:nvSpPr>
          <p:spPr>
            <a:xfrm>
              <a:off x="9673417" y="1492219"/>
              <a:ext cx="4959034" cy="286232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সংখ্যার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তুলনা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ক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রে খালি ঘরে      বা</a:t>
              </a:r>
            </a:p>
            <a:p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চিহ্ন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লেখঃ</a:t>
              </a:r>
              <a:endParaRPr lang="en-US" sz="6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DD1921-75A3-4820-9E02-00E4E63EA91F}"/>
                </a:ext>
              </a:extLst>
            </p:cNvPr>
            <p:cNvSpPr txBox="1"/>
            <p:nvPr/>
          </p:nvSpPr>
          <p:spPr>
            <a:xfrm>
              <a:off x="13736781" y="2282664"/>
              <a:ext cx="853293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&lt;</a:t>
              </a:r>
              <a:endParaRPr lang="en-US" sz="72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BA1D1C-3731-48B9-8F2C-D7839596A76A}"/>
                </a:ext>
              </a:extLst>
            </p:cNvPr>
            <p:cNvSpPr txBox="1"/>
            <p:nvPr/>
          </p:nvSpPr>
          <p:spPr>
            <a:xfrm>
              <a:off x="12148545" y="2275704"/>
              <a:ext cx="853293" cy="11079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&gt;</a:t>
              </a:r>
              <a:endParaRPr lang="en-US" sz="66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14EBBB1-79C6-4D6F-92BD-9D89AA4DD6D3}"/>
              </a:ext>
            </a:extLst>
          </p:cNvPr>
          <p:cNvSpPr txBox="1"/>
          <p:nvPr/>
        </p:nvSpPr>
        <p:spPr>
          <a:xfrm>
            <a:off x="585431" y="742902"/>
            <a:ext cx="45605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3A021-656F-4865-AFD9-393A218A0748}"/>
              </a:ext>
            </a:extLst>
          </p:cNvPr>
          <p:cNvSpPr txBox="1"/>
          <p:nvPr/>
        </p:nvSpPr>
        <p:spPr>
          <a:xfrm>
            <a:off x="2503161" y="10001"/>
            <a:ext cx="10680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 ছোট থেকে বড় ক্রমে সাজাই।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F4899-8B0A-47BE-B884-805B673D62DA}"/>
              </a:ext>
            </a:extLst>
          </p:cNvPr>
          <p:cNvSpPr txBox="1"/>
          <p:nvPr/>
        </p:nvSpPr>
        <p:spPr>
          <a:xfrm>
            <a:off x="3428913" y="942043"/>
            <a:ext cx="8229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২২০,  ২৭৩,  ২১০,  ২৭৮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DB0683-177B-4464-B064-643F7BBABE64}"/>
              </a:ext>
            </a:extLst>
          </p:cNvPr>
          <p:cNvSpPr txBox="1"/>
          <p:nvPr/>
        </p:nvSpPr>
        <p:spPr>
          <a:xfrm>
            <a:off x="753897" y="4151406"/>
            <a:ext cx="13437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২৭৩ এবং ২৭৮ দুইটি সংখ্যারই দশকের স্থানের অঙ্ক একই- ৭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9223A-32CA-45B3-835E-22B6FB9FC1F7}"/>
              </a:ext>
            </a:extLst>
          </p:cNvPr>
          <p:cNvSpPr txBox="1"/>
          <p:nvPr/>
        </p:nvSpPr>
        <p:spPr>
          <a:xfrm>
            <a:off x="2018320" y="4958922"/>
            <a:ext cx="9429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২৭৩ এবং ২৭৮ তুলনা করি।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35A78-5EDA-4647-B68B-7409771577B7}"/>
              </a:ext>
            </a:extLst>
          </p:cNvPr>
          <p:cNvSpPr txBox="1"/>
          <p:nvPr/>
        </p:nvSpPr>
        <p:spPr>
          <a:xfrm>
            <a:off x="1490313" y="6648607"/>
            <a:ext cx="1196475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আমরা লিখতে পারিঃ  ২১০ &lt; ২২০ &lt; ২৭৩ &lt; ২৭৮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227D69-5951-4C6F-AB4D-7A0E15273EE9}"/>
              </a:ext>
            </a:extLst>
          </p:cNvPr>
          <p:cNvGrpSpPr/>
          <p:nvPr/>
        </p:nvGrpSpPr>
        <p:grpSpPr>
          <a:xfrm>
            <a:off x="746954" y="2331170"/>
            <a:ext cx="13188502" cy="923330"/>
            <a:chOff x="379345" y="2528389"/>
            <a:chExt cx="13556111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F3A503-43BA-466D-9EFC-72CF84FBD659}"/>
                </a:ext>
              </a:extLst>
            </p:cNvPr>
            <p:cNvSpPr txBox="1"/>
            <p:nvPr/>
          </p:nvSpPr>
          <p:spPr>
            <a:xfrm>
              <a:off x="379345" y="2528389"/>
              <a:ext cx="135561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১মঃ শতকের স্থানের অঙ্ক তুলনা করি             সব অঙ্ক একই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6694B0E6-C8D6-45FC-8756-A8C332497BCF}"/>
                </a:ext>
              </a:extLst>
            </p:cNvPr>
            <p:cNvSpPr/>
            <p:nvPr/>
          </p:nvSpPr>
          <p:spPr>
            <a:xfrm>
              <a:off x="8997693" y="2789067"/>
              <a:ext cx="640080" cy="39966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 </a:t>
              </a:r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1D52F6-B943-44EB-902D-6E8B21DD74E3}"/>
              </a:ext>
            </a:extLst>
          </p:cNvPr>
          <p:cNvGrpSpPr/>
          <p:nvPr/>
        </p:nvGrpSpPr>
        <p:grpSpPr>
          <a:xfrm>
            <a:off x="161365" y="5709808"/>
            <a:ext cx="11862908" cy="923330"/>
            <a:chOff x="-169295" y="5907027"/>
            <a:chExt cx="1219356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EFAAF5-9554-4C0F-AB81-6097A37824A8}"/>
                </a:ext>
              </a:extLst>
            </p:cNvPr>
            <p:cNvSpPr txBox="1"/>
            <p:nvPr/>
          </p:nvSpPr>
          <p:spPr>
            <a:xfrm>
              <a:off x="-169295" y="5907027"/>
              <a:ext cx="121935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৩য়ঃ এককের স্থানের অঙ্ক তুলনা করি         ৩ &lt; ৮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4CCDE4A4-F6A6-4C3C-A737-C72B1E34BCF8}"/>
                </a:ext>
              </a:extLst>
            </p:cNvPr>
            <p:cNvSpPr/>
            <p:nvPr/>
          </p:nvSpPr>
          <p:spPr>
            <a:xfrm>
              <a:off x="8997693" y="6168861"/>
              <a:ext cx="640080" cy="39966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 </a:t>
              </a:r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77149C-2252-4242-9411-DFA607DB6BD8}"/>
              </a:ext>
            </a:extLst>
          </p:cNvPr>
          <p:cNvGrpSpPr/>
          <p:nvPr/>
        </p:nvGrpSpPr>
        <p:grpSpPr>
          <a:xfrm>
            <a:off x="420600" y="3236884"/>
            <a:ext cx="12952630" cy="923330"/>
            <a:chOff x="59566" y="3434103"/>
            <a:chExt cx="13313664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39DF97-D8A5-4527-9A62-5407AABA7C13}"/>
                </a:ext>
              </a:extLst>
            </p:cNvPr>
            <p:cNvSpPr txBox="1"/>
            <p:nvPr/>
          </p:nvSpPr>
          <p:spPr>
            <a:xfrm>
              <a:off x="59566" y="3434103"/>
              <a:ext cx="133136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২য়ঃ দশকের স্থানের অঙ্ক তুলনা করি             ১ &lt; ২ &lt; ৭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BFFB71C1-F0AE-479F-97A8-037CC750724D}"/>
                </a:ext>
              </a:extLst>
            </p:cNvPr>
            <p:cNvSpPr/>
            <p:nvPr/>
          </p:nvSpPr>
          <p:spPr>
            <a:xfrm>
              <a:off x="8997693" y="3697092"/>
              <a:ext cx="640080" cy="39966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 </a:t>
              </a:r>
              <a:endParaRPr lang="en-US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86714F94-EDE4-48EC-AF61-27DF80D187F6}"/>
              </a:ext>
            </a:extLst>
          </p:cNvPr>
          <p:cNvSpPr/>
          <p:nvPr/>
        </p:nvSpPr>
        <p:spPr>
          <a:xfrm>
            <a:off x="9792536" y="1271037"/>
            <a:ext cx="649913" cy="6708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1C0685-9DBC-4019-9A61-C069D7F721EF}"/>
              </a:ext>
            </a:extLst>
          </p:cNvPr>
          <p:cNvSpPr/>
          <p:nvPr/>
        </p:nvSpPr>
        <p:spPr>
          <a:xfrm>
            <a:off x="7843257" y="1210517"/>
            <a:ext cx="649913" cy="6708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F3A6F7-4F95-4A1A-9F4B-093B378B14ED}"/>
              </a:ext>
            </a:extLst>
          </p:cNvPr>
          <p:cNvSpPr/>
          <p:nvPr/>
        </p:nvSpPr>
        <p:spPr>
          <a:xfrm>
            <a:off x="5645639" y="1262229"/>
            <a:ext cx="649913" cy="6708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198561B-42A1-4B31-95F0-AAD6F99D4D89}"/>
              </a:ext>
            </a:extLst>
          </p:cNvPr>
          <p:cNvSpPr/>
          <p:nvPr/>
        </p:nvSpPr>
        <p:spPr>
          <a:xfrm>
            <a:off x="3591823" y="1253035"/>
            <a:ext cx="649913" cy="6708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7FB28A-1169-4E70-A395-CF81300C1406}"/>
              </a:ext>
            </a:extLst>
          </p:cNvPr>
          <p:cNvCxnSpPr/>
          <p:nvPr/>
        </p:nvCxnSpPr>
        <p:spPr>
          <a:xfrm>
            <a:off x="10525577" y="2067743"/>
            <a:ext cx="3688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8DA6BB-58F1-4899-81CD-193F2D773A4E}"/>
              </a:ext>
            </a:extLst>
          </p:cNvPr>
          <p:cNvCxnSpPr/>
          <p:nvPr/>
        </p:nvCxnSpPr>
        <p:spPr>
          <a:xfrm>
            <a:off x="8493170" y="2104135"/>
            <a:ext cx="3688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EC926D-4E0D-4D56-95BF-65008B707AAC}"/>
              </a:ext>
            </a:extLst>
          </p:cNvPr>
          <p:cNvCxnSpPr/>
          <p:nvPr/>
        </p:nvCxnSpPr>
        <p:spPr>
          <a:xfrm>
            <a:off x="6384088" y="2060816"/>
            <a:ext cx="3688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261305-054D-46D5-A008-C475076231A7}"/>
              </a:ext>
            </a:extLst>
          </p:cNvPr>
          <p:cNvCxnSpPr/>
          <p:nvPr/>
        </p:nvCxnSpPr>
        <p:spPr>
          <a:xfrm>
            <a:off x="4241736" y="2104135"/>
            <a:ext cx="3688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C26AFED-31E6-4C4C-9F85-886268A4DB7D}"/>
              </a:ext>
            </a:extLst>
          </p:cNvPr>
          <p:cNvSpPr/>
          <p:nvPr/>
        </p:nvSpPr>
        <p:spPr>
          <a:xfrm>
            <a:off x="10796321" y="1243663"/>
            <a:ext cx="623455" cy="689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89BC12-C310-4AE2-8310-E13E287CB911}"/>
              </a:ext>
            </a:extLst>
          </p:cNvPr>
          <p:cNvSpPr/>
          <p:nvPr/>
        </p:nvSpPr>
        <p:spPr>
          <a:xfrm>
            <a:off x="6661961" y="1291363"/>
            <a:ext cx="623455" cy="689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72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600"/>
                            </p:stCondLst>
                            <p:childTnLst>
                              <p:par>
                                <p:cTn id="1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588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0"/>
                            </p:stCondLst>
                            <p:childTnLst>
                              <p:par>
                                <p:cTn id="1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513</Words>
  <Application>Microsoft Office PowerPoint</Application>
  <PresentationFormat>Custom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dcterms:created xsi:type="dcterms:W3CDTF">2021-06-02T17:02:06Z</dcterms:created>
  <dcterms:modified xsi:type="dcterms:W3CDTF">2021-07-15T16:47:44Z</dcterms:modified>
</cp:coreProperties>
</file>