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369" r:id="rId2"/>
    <p:sldId id="370" r:id="rId3"/>
    <p:sldId id="371" r:id="rId4"/>
    <p:sldId id="372" r:id="rId5"/>
    <p:sldId id="319" r:id="rId6"/>
    <p:sldId id="373" r:id="rId7"/>
    <p:sldId id="374" r:id="rId8"/>
    <p:sldId id="375" r:id="rId9"/>
    <p:sldId id="327" r:id="rId10"/>
    <p:sldId id="361" r:id="rId11"/>
    <p:sldId id="376" r:id="rId12"/>
    <p:sldId id="377" r:id="rId13"/>
    <p:sldId id="366" r:id="rId14"/>
    <p:sldId id="367" r:id="rId15"/>
    <p:sldId id="368" r:id="rId16"/>
    <p:sldId id="355" r:id="rId17"/>
    <p:sldId id="356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86355" autoAdjust="0"/>
  </p:normalViewPr>
  <p:slideViewPr>
    <p:cSldViewPr>
      <p:cViewPr varScale="1">
        <p:scale>
          <a:sx n="71" d="100"/>
          <a:sy n="71" d="100"/>
        </p:scale>
        <p:origin x="830" y="58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D72D-D076-47A1-A385-A5C3E68E7DC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E777B-8560-47E5-B53B-BAB9AFC53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</a:t>
            </a:r>
            <a:r>
              <a:rPr lang="bn-IN" baseline="0" dirty="0"/>
              <a:t>আজকে আমরা কি কি পড়বো জেনে নেওয়া যেতে পারে</a:t>
            </a:r>
            <a:r>
              <a:rPr lang="bn-BD" baseline="0" dirty="0"/>
              <a:t>। </a:t>
            </a: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শুধু আবহ সৃষ্টির জন্য । </a:t>
            </a:r>
            <a:r>
              <a:rPr lang="bn-BD" dirty="0"/>
              <a:t>বাড়ির কাজ শিক্ষার্থীদের</a:t>
            </a:r>
            <a:r>
              <a:rPr lang="bn-BD" baseline="0" dirty="0"/>
              <a:t> খাতায় লেখে নেওয়া নি</a:t>
            </a:r>
            <a:r>
              <a:rPr lang="bn-IN" baseline="0" dirty="0"/>
              <a:t>শ্চি</a:t>
            </a:r>
            <a:r>
              <a:rPr lang="bn-BD" baseline="0" dirty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/>
              <a:t> </a:t>
            </a:r>
            <a:r>
              <a:rPr lang="bn-BD" baseline="0" dirty="0"/>
              <a:t>নেতার দ্বারা মূল্যায়ন করে নেওয়া যেতে পারে।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609601"/>
            <a:ext cx="97155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953000"/>
            <a:ext cx="80010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0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1371601"/>
            <a:ext cx="97155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4068764"/>
            <a:ext cx="97155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1975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869781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37091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05206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505023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0250" y="1600200"/>
            <a:ext cx="5052219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1500" y="2212848"/>
            <a:ext cx="5052060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840730" y="2212849"/>
            <a:ext cx="5052060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860" y="266700"/>
            <a:ext cx="3760391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922" y="273051"/>
            <a:ext cx="62448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3860" y="2438401"/>
            <a:ext cx="3760391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70" y="228600"/>
            <a:ext cx="7139780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5158" y="1143000"/>
            <a:ext cx="7568405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9470" y="5810250"/>
            <a:ext cx="713978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Sort 9"/>
          <p:cNvSpPr/>
          <p:nvPr userDrawn="1"/>
        </p:nvSpPr>
        <p:spPr>
          <a:xfrm>
            <a:off x="4102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lowchart: Sort 11"/>
          <p:cNvSpPr/>
          <p:nvPr userDrawn="1"/>
        </p:nvSpPr>
        <p:spPr>
          <a:xfrm>
            <a:off x="11212600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lowchart: Sort 12"/>
          <p:cNvSpPr/>
          <p:nvPr userDrawn="1"/>
        </p:nvSpPr>
        <p:spPr>
          <a:xfrm rot="5400000">
            <a:off x="5634659" y="-5599400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lowchart: Sort 13"/>
          <p:cNvSpPr/>
          <p:nvPr userDrawn="1"/>
        </p:nvSpPr>
        <p:spPr>
          <a:xfrm rot="5400000">
            <a:off x="5630714" y="1004603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-12228" y="0"/>
            <a:ext cx="11438284" cy="6858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-45201" y="-10887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56837" y="5358651"/>
            <a:ext cx="1524000" cy="1547271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5400000">
            <a:off x="9906000" y="-14514"/>
            <a:ext cx="1524000" cy="15240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10800000">
            <a:off x="9926744" y="5471885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73559"/>
            <a:ext cx="703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33B9C8-995E-4954-9339-07C3287DF34C}"/>
              </a:ext>
            </a:extLst>
          </p:cNvPr>
          <p:cNvGrpSpPr/>
          <p:nvPr/>
        </p:nvGrpSpPr>
        <p:grpSpPr>
          <a:xfrm>
            <a:off x="1171868" y="1123145"/>
            <a:ext cx="9115132" cy="5277655"/>
            <a:chOff x="1171868" y="1066800"/>
            <a:chExt cx="9115132" cy="5277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305991-9AE4-4DCF-81CE-495303E7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1868" y="1066800"/>
              <a:ext cx="9115132" cy="52776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8B63290-9F1F-4D3E-855C-F805820E508E}"/>
                </a:ext>
              </a:extLst>
            </p:cNvPr>
            <p:cNvSpPr/>
            <p:nvPr/>
          </p:nvSpPr>
          <p:spPr>
            <a:xfrm>
              <a:off x="4800600" y="5410200"/>
              <a:ext cx="22860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2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13BDAEF-F52D-48F6-9DBC-FA848107C140}"/>
              </a:ext>
            </a:extLst>
          </p:cNvPr>
          <p:cNvGrpSpPr/>
          <p:nvPr/>
        </p:nvGrpSpPr>
        <p:grpSpPr>
          <a:xfrm>
            <a:off x="247962" y="1152794"/>
            <a:ext cx="10724838" cy="5019406"/>
            <a:chOff x="100003" y="314594"/>
            <a:chExt cx="10711498" cy="49019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1DEFAD-2FA9-443F-8D3A-668E5DBDA689}"/>
                </a:ext>
              </a:extLst>
            </p:cNvPr>
            <p:cNvGrpSpPr/>
            <p:nvPr/>
          </p:nvGrpSpPr>
          <p:grpSpPr>
            <a:xfrm>
              <a:off x="551199" y="787105"/>
              <a:ext cx="10081204" cy="4429420"/>
              <a:chOff x="762000" y="1772355"/>
              <a:chExt cx="9525000" cy="348544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575D39-BD29-42A4-9609-BD7B566750DC}"/>
                  </a:ext>
                </a:extLst>
              </p:cNvPr>
              <p:cNvSpPr/>
              <p:nvPr/>
            </p:nvSpPr>
            <p:spPr>
              <a:xfrm>
                <a:off x="838200" y="2300111"/>
                <a:ext cx="5867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3407B4-610E-4EA0-86D0-E26F686AE6BB}"/>
                  </a:ext>
                </a:extLst>
              </p:cNvPr>
              <p:cNvSpPr/>
              <p:nvPr/>
            </p:nvSpPr>
            <p:spPr>
              <a:xfrm>
                <a:off x="9372600" y="4953000"/>
                <a:ext cx="914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CC8860-8E5F-46E6-AA22-6A3B574E4121}"/>
                  </a:ext>
                </a:extLst>
              </p:cNvPr>
              <p:cNvSpPr/>
              <p:nvPr/>
            </p:nvSpPr>
            <p:spPr>
              <a:xfrm>
                <a:off x="762000" y="1772355"/>
                <a:ext cx="629356" cy="527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2F9D8C-8D2C-41F6-AAFE-9CF0F32A2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23" t="15630" r="9333" b="53302"/>
            <a:stretch/>
          </p:blipFill>
          <p:spPr>
            <a:xfrm>
              <a:off x="313699" y="314594"/>
              <a:ext cx="10497802" cy="273340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CF1BF1-CDB0-4794-A141-C50AD7A29DAF}"/>
                </a:ext>
              </a:extLst>
            </p:cNvPr>
            <p:cNvSpPr/>
            <p:nvPr/>
          </p:nvSpPr>
          <p:spPr>
            <a:xfrm>
              <a:off x="100003" y="465928"/>
              <a:ext cx="784249" cy="670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DA7C3F-BB8B-4A26-9D4C-622E8D0FDA2A}"/>
              </a:ext>
            </a:extLst>
          </p:cNvPr>
          <p:cNvGrpSpPr/>
          <p:nvPr/>
        </p:nvGrpSpPr>
        <p:grpSpPr>
          <a:xfrm>
            <a:off x="6400800" y="343607"/>
            <a:ext cx="3423678" cy="2018593"/>
            <a:chOff x="2362200" y="2868168"/>
            <a:chExt cx="6201364" cy="3151632"/>
          </a:xfrm>
        </p:grpSpPr>
        <p:pic>
          <p:nvPicPr>
            <p:cNvPr id="14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1029BC5C-ECFA-4892-90CA-92108D09C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7EBB051B-8F24-4F1A-A9D3-56A1D33D6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0" y="4085844"/>
              <a:ext cx="1933957" cy="1933956"/>
            </a:xfrm>
            <a:prstGeom prst="rect">
              <a:avLst/>
            </a:prstGeom>
            <a:noFill/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9145B37-7325-4A08-A29C-0672DF24C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" t="45903" r="9025" b="36775"/>
          <a:stretch/>
        </p:blipFill>
        <p:spPr>
          <a:xfrm>
            <a:off x="524901" y="4191000"/>
            <a:ext cx="10497802" cy="152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DA2C63-05C1-4D14-97F1-F87E30548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3" t="61532" r="9333" b="17682"/>
          <a:stretch/>
        </p:blipFill>
        <p:spPr>
          <a:xfrm>
            <a:off x="605296" y="4190354"/>
            <a:ext cx="104978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A6CB0E-9FAB-4AD8-8215-241609574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7" t="55724" r="8666" b="23114"/>
          <a:stretch/>
        </p:blipFill>
        <p:spPr>
          <a:xfrm>
            <a:off x="361278" y="4800600"/>
            <a:ext cx="1057759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F8C33-551C-47F6-BF38-35B56C1C7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7" t="40082" r="8666" b="44276"/>
          <a:stretch/>
        </p:blipFill>
        <p:spPr>
          <a:xfrm>
            <a:off x="405205" y="3461984"/>
            <a:ext cx="1057759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7007D-9BE8-4694-A661-3FB6D7AC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7" t="18000" r="8666" b="58998"/>
          <a:stretch/>
        </p:blipFill>
        <p:spPr>
          <a:xfrm>
            <a:off x="533400" y="152400"/>
            <a:ext cx="10577595" cy="1905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D9DFD2-7950-4CD1-AE3F-E47E3F346193}"/>
              </a:ext>
            </a:extLst>
          </p:cNvPr>
          <p:cNvGrpSpPr/>
          <p:nvPr/>
        </p:nvGrpSpPr>
        <p:grpSpPr>
          <a:xfrm>
            <a:off x="4495800" y="1676400"/>
            <a:ext cx="2895600" cy="1752600"/>
            <a:chOff x="2362200" y="2868168"/>
            <a:chExt cx="6201364" cy="3151632"/>
          </a:xfrm>
        </p:grpSpPr>
        <p:pic>
          <p:nvPicPr>
            <p:cNvPr id="9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4695A8E6-CA67-4AB9-B547-78394364CD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171FB3CD-EB30-431A-80CD-AE5CFA544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0" y="4085844"/>
              <a:ext cx="1933957" cy="19339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76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376EB-C888-498A-9873-4DA1633EC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75966" r="8666" b="12073"/>
          <a:stretch/>
        </p:blipFill>
        <p:spPr>
          <a:xfrm>
            <a:off x="534794" y="1752600"/>
            <a:ext cx="10431211" cy="990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316BB1-1C38-43EB-A92F-E8158B8B5404}"/>
              </a:ext>
            </a:extLst>
          </p:cNvPr>
          <p:cNvGrpSpPr/>
          <p:nvPr/>
        </p:nvGrpSpPr>
        <p:grpSpPr>
          <a:xfrm>
            <a:off x="4267199" y="228600"/>
            <a:ext cx="1981201" cy="1524000"/>
            <a:chOff x="2362200" y="2868168"/>
            <a:chExt cx="6201364" cy="3151632"/>
          </a:xfrm>
        </p:grpSpPr>
        <p:pic>
          <p:nvPicPr>
            <p:cNvPr id="4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DC5F6B3C-1238-488E-B5B9-3078A18EF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14D801ED-16ED-4978-B194-BBF2CD22B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0" y="4085844"/>
              <a:ext cx="1933957" cy="1933956"/>
            </a:xfrm>
            <a:prstGeom prst="rect">
              <a:avLst/>
            </a:prstGeom>
            <a:noFill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A47A84-9E61-4109-8A0B-AB46BE9856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" t="19185" r="8642" b="64585"/>
          <a:stretch/>
        </p:blipFill>
        <p:spPr>
          <a:xfrm>
            <a:off x="353469" y="2895600"/>
            <a:ext cx="1073740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9B5F5-A80D-45E0-89D9-917D830E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" t="33506" r="8642" b="50264"/>
          <a:stretch/>
        </p:blipFill>
        <p:spPr>
          <a:xfrm>
            <a:off x="346297" y="4267200"/>
            <a:ext cx="1073740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6B61E6-C92F-4AEA-BFCD-F1F9A64934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" t="48781" r="8642" b="37853"/>
          <a:stretch/>
        </p:blipFill>
        <p:spPr>
          <a:xfrm>
            <a:off x="228600" y="5562600"/>
            <a:ext cx="1073740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1BB2D-B9D6-432B-A0F7-9B357810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" t="60239" r="8642" b="28304"/>
          <a:stretch/>
        </p:blipFill>
        <p:spPr>
          <a:xfrm>
            <a:off x="311594" y="2149182"/>
            <a:ext cx="10737405" cy="898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944D3-521B-4CC9-8017-5591AFD2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" t="70740" r="8642" b="12074"/>
          <a:stretch/>
        </p:blipFill>
        <p:spPr>
          <a:xfrm>
            <a:off x="346296" y="3048000"/>
            <a:ext cx="10737405" cy="1371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EBA606-D97A-47B6-A07D-B27D98C61066}"/>
              </a:ext>
            </a:extLst>
          </p:cNvPr>
          <p:cNvGrpSpPr/>
          <p:nvPr/>
        </p:nvGrpSpPr>
        <p:grpSpPr>
          <a:xfrm>
            <a:off x="4267199" y="304800"/>
            <a:ext cx="2667001" cy="1844382"/>
            <a:chOff x="2362200" y="2868168"/>
            <a:chExt cx="6201364" cy="3151632"/>
          </a:xfrm>
        </p:grpSpPr>
        <p:pic>
          <p:nvPicPr>
            <p:cNvPr id="12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C9F8C0E7-7600-492C-B1D6-078032D49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A0A42101-984F-4E25-887D-B7E0FC2C8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0" y="4085844"/>
              <a:ext cx="1933957" cy="1933956"/>
            </a:xfrm>
            <a:prstGeom prst="rect">
              <a:avLst/>
            </a:prstGeom>
            <a:noFill/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D4DB1-3183-4F7C-AE12-7E4606ED7B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" t="18001" r="8000" b="61297"/>
          <a:stretch/>
        </p:blipFill>
        <p:spPr>
          <a:xfrm>
            <a:off x="346297" y="4495800"/>
            <a:ext cx="1066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E3E93E-4211-479C-911B-A658985E9880}"/>
              </a:ext>
            </a:extLst>
          </p:cNvPr>
          <p:cNvGrpSpPr/>
          <p:nvPr/>
        </p:nvGrpSpPr>
        <p:grpSpPr>
          <a:xfrm>
            <a:off x="3886200" y="372533"/>
            <a:ext cx="3505200" cy="2218267"/>
            <a:chOff x="2362200" y="2868168"/>
            <a:chExt cx="6201364" cy="3151632"/>
          </a:xfrm>
        </p:grpSpPr>
        <p:pic>
          <p:nvPicPr>
            <p:cNvPr id="5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30BD7D68-24CC-4ADE-95F7-2A6701DF4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57EFBA10-FBDE-407F-9E66-BCA9ABEA8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0" y="4085844"/>
              <a:ext cx="1933957" cy="1933956"/>
            </a:xfrm>
            <a:prstGeom prst="rect">
              <a:avLst/>
            </a:prstGeom>
            <a:noFill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9FF93D-89C4-42D9-B6F1-4FFC50BA3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" t="38703" r="8000" b="44045"/>
          <a:stretch/>
        </p:blipFill>
        <p:spPr>
          <a:xfrm>
            <a:off x="381000" y="2743200"/>
            <a:ext cx="1066800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8A481-0F88-4D93-ACB7-1F2204710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" t="54229" r="8000" b="34557"/>
          <a:stretch/>
        </p:blipFill>
        <p:spPr>
          <a:xfrm>
            <a:off x="381000" y="4114800"/>
            <a:ext cx="1066800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99D23-9144-4546-85BC-92CF41977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" t="64580" r="8000" b="22482"/>
          <a:stretch/>
        </p:blipFill>
        <p:spPr>
          <a:xfrm>
            <a:off x="381000" y="5181600"/>
            <a:ext cx="10668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B225D-4D7D-4FFA-A723-30B05285B093}"/>
              </a:ext>
            </a:extLst>
          </p:cNvPr>
          <p:cNvSpPr txBox="1"/>
          <p:nvPr/>
        </p:nvSpPr>
        <p:spPr>
          <a:xfrm>
            <a:off x="3962400" y="304800"/>
            <a:ext cx="28956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1A728-BA12-4BC8-BD3B-3B0619B475A2}"/>
              </a:ext>
            </a:extLst>
          </p:cNvPr>
          <p:cNvGrpSpPr/>
          <p:nvPr/>
        </p:nvGrpSpPr>
        <p:grpSpPr>
          <a:xfrm>
            <a:off x="609600" y="1174045"/>
            <a:ext cx="10591800" cy="2895600"/>
            <a:chOff x="457200" y="1143000"/>
            <a:chExt cx="10591800" cy="2895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2DE832-04AA-4A3D-91C7-1DD2BC13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0" t="22840" r="9333" b="36289"/>
            <a:stretch/>
          </p:blipFill>
          <p:spPr>
            <a:xfrm>
              <a:off x="457200" y="1143000"/>
              <a:ext cx="10591800" cy="2895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221C8B-43B2-449F-A6D2-6B24C558E9AA}"/>
                </a:ext>
              </a:extLst>
            </p:cNvPr>
            <p:cNvSpPr/>
            <p:nvPr/>
          </p:nvSpPr>
          <p:spPr>
            <a:xfrm>
              <a:off x="457200" y="1600200"/>
              <a:ext cx="457200" cy="42333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DD39A36-3366-4CC7-9D5F-B4732292B523}"/>
              </a:ext>
            </a:extLst>
          </p:cNvPr>
          <p:cNvSpPr/>
          <p:nvPr/>
        </p:nvSpPr>
        <p:spPr>
          <a:xfrm>
            <a:off x="2819400" y="3217333"/>
            <a:ext cx="457200" cy="423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184394-CF9F-46B0-8D46-164498AE170A}"/>
              </a:ext>
            </a:extLst>
          </p:cNvPr>
          <p:cNvGrpSpPr/>
          <p:nvPr/>
        </p:nvGrpSpPr>
        <p:grpSpPr>
          <a:xfrm>
            <a:off x="228600" y="4038601"/>
            <a:ext cx="8382000" cy="2133599"/>
            <a:chOff x="228600" y="4038601"/>
            <a:chExt cx="8382000" cy="21335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C088F9-2824-4146-8CB0-4E90978C58D5}"/>
                </a:ext>
              </a:extLst>
            </p:cNvPr>
            <p:cNvGrpSpPr/>
            <p:nvPr/>
          </p:nvGrpSpPr>
          <p:grpSpPr>
            <a:xfrm>
              <a:off x="228600" y="4038601"/>
              <a:ext cx="8382000" cy="2133599"/>
              <a:chOff x="307570" y="4038601"/>
              <a:chExt cx="8534400" cy="213359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9F7258-95D1-4D7B-A7E6-045377E5A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000" t="44074" r="36000" b="27481"/>
              <a:stretch/>
            </p:blipFill>
            <p:spPr>
              <a:xfrm>
                <a:off x="307570" y="4038601"/>
                <a:ext cx="8534400" cy="2133599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CEF22A-53F6-4640-8D74-6FFB5A54D222}"/>
                  </a:ext>
                </a:extLst>
              </p:cNvPr>
              <p:cNvSpPr/>
              <p:nvPr/>
            </p:nvSpPr>
            <p:spPr>
              <a:xfrm>
                <a:off x="626224" y="4072467"/>
                <a:ext cx="457200" cy="42333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7CE491-6554-493A-8716-1E31CEF9778D}"/>
                </a:ext>
              </a:extLst>
            </p:cNvPr>
            <p:cNvSpPr/>
            <p:nvPr/>
          </p:nvSpPr>
          <p:spPr>
            <a:xfrm>
              <a:off x="2559756" y="4986867"/>
              <a:ext cx="457200" cy="423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AFDA32-F8BF-4937-93C2-98B8AB453159}"/>
              </a:ext>
            </a:extLst>
          </p:cNvPr>
          <p:cNvSpPr txBox="1"/>
          <p:nvPr/>
        </p:nvSpPr>
        <p:spPr>
          <a:xfrm>
            <a:off x="7195007" y="2603500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7D024-5259-4068-8314-94C7398B1AAD}"/>
              </a:ext>
            </a:extLst>
          </p:cNvPr>
          <p:cNvSpPr txBox="1"/>
          <p:nvPr/>
        </p:nvSpPr>
        <p:spPr>
          <a:xfrm>
            <a:off x="7391400" y="4986867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-খ</a:t>
            </a:r>
          </a:p>
        </p:txBody>
      </p:sp>
    </p:spTree>
    <p:extLst>
      <p:ext uri="{BB962C8B-B14F-4D97-AF65-F5344CB8AC3E}">
        <p14:creationId xmlns:p14="http://schemas.microsoft.com/office/powerpoint/2010/main" val="15265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712012" y="369476"/>
            <a:ext cx="3297998" cy="6858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4" y="1600200"/>
            <a:ext cx="5348906" cy="329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3DA80-A315-4B9A-BC6D-33DF000F10BA}"/>
              </a:ext>
            </a:extLst>
          </p:cNvPr>
          <p:cNvSpPr txBox="1"/>
          <p:nvPr/>
        </p:nvSpPr>
        <p:spPr>
          <a:xfrm>
            <a:off x="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39E54-AEA7-4B53-A8A8-01666C35C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96" t="37810" r="39334" b="54741"/>
          <a:stretch/>
        </p:blipFill>
        <p:spPr>
          <a:xfrm>
            <a:off x="975275" y="4899848"/>
            <a:ext cx="9479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4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498932" y="542469"/>
            <a:ext cx="4248745" cy="910071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ছাত্র রাজনীতির সুফল পেতে করণীয় | উপ-সম্পাদকীয় | The Daily Ittefaq">
            <a:extLst>
              <a:ext uri="{FF2B5EF4-FFF2-40B4-BE49-F238E27FC236}">
                <a16:creationId xmlns:a16="http://schemas.microsoft.com/office/drawing/2014/main" id="{EADB84AE-D5F3-4DE0-ADB6-767E62AA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81200"/>
            <a:ext cx="6476999" cy="37360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06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029217" y="304800"/>
            <a:ext cx="2981183" cy="69964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500" b="1" kern="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125" b="1" kern="0" dirty="0">
                <a:solidFill>
                  <a:prstClr val="white"/>
                </a:solidFill>
              </a:rPr>
              <a:t> </a:t>
            </a:r>
            <a:endParaRPr lang="en-US" sz="4125" b="1" kern="0" dirty="0">
              <a:solidFill>
                <a:prstClr val="white"/>
              </a:solidFill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6934200" y="4038600"/>
            <a:ext cx="4343400" cy="2163564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অধ্যায়-৬ষ্ঠ</a:t>
            </a: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21356" y="3886200"/>
            <a:ext cx="5005616" cy="226468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45208" y="914400"/>
            <a:ext cx="2543392" cy="276810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3559EF-2421-47DD-8B20-0B1D16705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0931"/>
            <a:ext cx="2551859" cy="27166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4E2F29-9E61-4AE5-8DAD-C508CE311BF9}"/>
              </a:ext>
            </a:extLst>
          </p:cNvPr>
          <p:cNvSpPr txBox="1"/>
          <p:nvPr/>
        </p:nvSpPr>
        <p:spPr>
          <a:xfrm>
            <a:off x="0" y="6096116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</p:spTree>
    <p:extLst>
      <p:ext uri="{BB962C8B-B14F-4D97-AF65-F5344CB8AC3E}">
        <p14:creationId xmlns:p14="http://schemas.microsoft.com/office/powerpoint/2010/main" val="2702450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59E092-3E63-4BDD-BF40-8F544CFDAB43}"/>
              </a:ext>
            </a:extLst>
          </p:cNvPr>
          <p:cNvGrpSpPr/>
          <p:nvPr/>
        </p:nvGrpSpPr>
        <p:grpSpPr>
          <a:xfrm>
            <a:off x="2133600" y="1983183"/>
            <a:ext cx="6999228" cy="4036617"/>
            <a:chOff x="2362200" y="2868168"/>
            <a:chExt cx="6201364" cy="3058499"/>
          </a:xfrm>
        </p:grpSpPr>
        <p:pic>
          <p:nvPicPr>
            <p:cNvPr id="6" name="Picture 2" descr="করোনায় আয়-ব্যয় কমেছে রাজনৈতিক দলের">
              <a:extLst>
                <a:ext uri="{FF2B5EF4-FFF2-40B4-BE49-F238E27FC236}">
                  <a16:creationId xmlns:a16="http://schemas.microsoft.com/office/drawing/2014/main" id="{D7F207C9-76E7-4BB1-B16F-6F803ECFE3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1"/>
            <a:stretch/>
          </p:blipFill>
          <p:spPr bwMode="auto">
            <a:xfrm>
              <a:off x="2362200" y="2868168"/>
              <a:ext cx="6201364" cy="3058499"/>
            </a:xfrm>
            <a:prstGeom prst="rect">
              <a:avLst/>
            </a:prstGeom>
            <a:ln w="381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" name="Picture 2" descr="বাংলাদেশ আওয়ামী লীগ - উইকিপিডিয়া">
              <a:extLst>
                <a:ext uri="{FF2B5EF4-FFF2-40B4-BE49-F238E27FC236}">
                  <a16:creationId xmlns:a16="http://schemas.microsoft.com/office/drawing/2014/main" id="{F66F0B23-D3BE-4E16-807D-53A36503E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085844"/>
              <a:ext cx="1933957" cy="1840823"/>
            </a:xfrm>
            <a:prstGeom prst="rect">
              <a:avLst/>
            </a:prstGeom>
            <a:noFill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5935E6-F780-401C-8009-5B548C1E669A}"/>
              </a:ext>
            </a:extLst>
          </p:cNvPr>
          <p:cNvSpPr txBox="1"/>
          <p:nvPr/>
        </p:nvSpPr>
        <p:spPr>
          <a:xfrm>
            <a:off x="48768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BAB56-E293-4EAB-9FD7-A3F8DEE75248}"/>
              </a:ext>
            </a:extLst>
          </p:cNvPr>
          <p:cNvSpPr txBox="1"/>
          <p:nvPr/>
        </p:nvSpPr>
        <p:spPr>
          <a:xfrm>
            <a:off x="2667000" y="801469"/>
            <a:ext cx="542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EFF18-144C-4BCA-B618-55A195E2BBA8}"/>
              </a:ext>
            </a:extLst>
          </p:cNvPr>
          <p:cNvSpPr txBox="1"/>
          <p:nvPr/>
        </p:nvSpPr>
        <p:spPr>
          <a:xfrm>
            <a:off x="3886200" y="801469"/>
            <a:ext cx="3657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07AEA-0525-4BF5-9D14-4BC655A1762F}"/>
              </a:ext>
            </a:extLst>
          </p:cNvPr>
          <p:cNvSpPr txBox="1"/>
          <p:nvPr/>
        </p:nvSpPr>
        <p:spPr>
          <a:xfrm>
            <a:off x="3293334" y="765680"/>
            <a:ext cx="4343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EAC60-BBB9-402C-91C0-73A9A62ABBD3}"/>
              </a:ext>
            </a:extLst>
          </p:cNvPr>
          <p:cNvGrpSpPr/>
          <p:nvPr/>
        </p:nvGrpSpPr>
        <p:grpSpPr>
          <a:xfrm>
            <a:off x="2493234" y="2075675"/>
            <a:ext cx="5943600" cy="3944125"/>
            <a:chOff x="2493234" y="1828800"/>
            <a:chExt cx="5943600" cy="3944125"/>
          </a:xfrm>
        </p:grpSpPr>
        <p:pic>
          <p:nvPicPr>
            <p:cNvPr id="2050" name="Picture 2" descr="deshvokti rajnoitik dol k niyontron koruk editorial">
              <a:extLst>
                <a:ext uri="{FF2B5EF4-FFF2-40B4-BE49-F238E27FC236}">
                  <a16:creationId xmlns:a16="http://schemas.microsoft.com/office/drawing/2014/main" id="{2A3CCCBB-DC8A-4007-AE4A-A412AAD74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234" y="1828800"/>
              <a:ext cx="5943600" cy="3944125"/>
            </a:xfrm>
            <a:prstGeom prst="rect">
              <a:avLst/>
            </a:prstGeom>
            <a:noFill/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5B21EF-369C-49A9-8CE2-6917A826E62C}"/>
                </a:ext>
              </a:extLst>
            </p:cNvPr>
            <p:cNvGrpSpPr/>
            <p:nvPr/>
          </p:nvGrpSpPr>
          <p:grpSpPr>
            <a:xfrm>
              <a:off x="6048222" y="1905000"/>
              <a:ext cx="2257578" cy="2286000"/>
              <a:chOff x="2362200" y="2868168"/>
              <a:chExt cx="6201364" cy="3151633"/>
            </a:xfrm>
          </p:grpSpPr>
          <p:pic>
            <p:nvPicPr>
              <p:cNvPr id="11" name="Picture 2" descr="করোনায় আয়-ব্যয় কমেছে রাজনৈতিক দলের">
                <a:extLst>
                  <a:ext uri="{FF2B5EF4-FFF2-40B4-BE49-F238E27FC236}">
                    <a16:creationId xmlns:a16="http://schemas.microsoft.com/office/drawing/2014/main" id="{6431CBD0-7A77-4706-BC06-AA075D8873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21"/>
              <a:stretch/>
            </p:blipFill>
            <p:spPr bwMode="auto">
              <a:xfrm>
                <a:off x="2362200" y="2868168"/>
                <a:ext cx="6201364" cy="3058499"/>
              </a:xfrm>
              <a:prstGeom prst="rect">
                <a:avLst/>
              </a:prstGeom>
              <a:ln w="38100" cap="sq">
                <a:noFill/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2" name="Picture 2" descr="বাংলাদেশ আওয়ামী লীগ - উইকিপিডিয়া">
                <a:extLst>
                  <a:ext uri="{FF2B5EF4-FFF2-40B4-BE49-F238E27FC236}">
                    <a16:creationId xmlns:a16="http://schemas.microsoft.com/office/drawing/2014/main" id="{9FE468FA-B47A-4A10-91AD-C04279371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500" y="4085844"/>
                <a:ext cx="1933957" cy="19339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6597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8055" y="551622"/>
            <a:ext cx="34698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2095144"/>
            <a:ext cx="10232977" cy="3086456"/>
          </a:xfrm>
          <a:prstGeom prst="rect">
            <a:avLst/>
          </a:prstGeom>
        </p:spPr>
        <p:txBody>
          <a:bodyPr vert="horz" lIns="0" tIns="42863" rIns="0" bIns="42863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26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935767C-BCC8-4B9B-9307-D18C2FC41AC1}"/>
              </a:ext>
            </a:extLst>
          </p:cNvPr>
          <p:cNvSpPr txBox="1"/>
          <p:nvPr/>
        </p:nvSpPr>
        <p:spPr>
          <a:xfrm>
            <a:off x="2971800" y="533400"/>
            <a:ext cx="5257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রাজনৈতিক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ধারণা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31DD7C-D0FB-44EB-A68B-FC5F2893EC01}"/>
              </a:ext>
            </a:extLst>
          </p:cNvPr>
          <p:cNvSpPr txBox="1"/>
          <p:nvPr/>
        </p:nvSpPr>
        <p:spPr>
          <a:xfrm>
            <a:off x="457200" y="1825225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0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 গণতন্ত্রের মূল ভিত্তি হলো রাজনৈতিক দল। রাজনৈতিক দল জনসাধারণকে সংঘবদ্ধ করার মাধ্যমে দলের নীতি বাস্তবায়ন করে এবং বিভিন্ন রাজনৈতিক কর্মসূচি প্রণয়ন করে। </a:t>
            </a:r>
            <a:endParaRPr lang="en-US" sz="3200" b="0" i="0" dirty="0">
              <a:solidFill>
                <a:srgbClr val="28282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E5524-1129-4BCA-9E0B-9AC43D8323E0}"/>
              </a:ext>
            </a:extLst>
          </p:cNvPr>
          <p:cNvSpPr txBox="1"/>
          <p:nvPr/>
        </p:nvSpPr>
        <p:spPr>
          <a:xfrm>
            <a:off x="693906" y="1898679"/>
            <a:ext cx="10240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মোটকথা</a:t>
            </a:r>
            <a:r>
              <a:rPr lang="en-US" sz="3200" b="0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0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দল হলো নীতি আদর্শের সমর্থনে সংগঠিত সংঘ বিশেষ যা সাংবিধানিক উপায়ে সরকার গঠন </a:t>
            </a:r>
            <a:r>
              <a:rPr lang="en-US" sz="32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b="0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পরিচালনার চেষ্টা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ভারতে বর্তমানে রাজনৈতিক দলের বৃহত্তম সংখ্যা ১ হাজার ৯০০টি – ক্রাইম পেট্রোল  বাংলাদেশ">
            <a:extLst>
              <a:ext uri="{FF2B5EF4-FFF2-40B4-BE49-F238E27FC236}">
                <a16:creationId xmlns:a16="http://schemas.microsoft.com/office/drawing/2014/main" id="{07C35140-B7FC-4FA9-9D8A-5D9B192F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3240"/>
            <a:ext cx="4830841" cy="2671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8F162-3ED3-48A1-B41F-441F9E0AEFF5}"/>
              </a:ext>
            </a:extLst>
          </p:cNvPr>
          <p:cNvSpPr txBox="1"/>
          <p:nvPr/>
        </p:nvSpPr>
        <p:spPr>
          <a:xfrm>
            <a:off x="495300" y="1825225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রাজনৈতিক দলের প্রধান লক্ষ্য হচ্ছে সাংবিধানিকভাবে রাষ্ট্র ক্ষমতা গ্রহণ, পরিচালনা, নির্বাচনী কর্মসূচি বাস্তবায়ন, সকল ধর্ম-বর্ণ-শ্রেনি, নারী-পুরুষ নির্বিশেষে সকলের মঙ্গলের জন্য কাজ করা।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4876800"/>
            <a:ext cx="6553200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354415" y="304800"/>
            <a:ext cx="4036985" cy="70605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48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7622-A143-42F8-8632-7F884A33327E}"/>
              </a:ext>
            </a:extLst>
          </p:cNvPr>
          <p:cNvSpPr txBox="1"/>
          <p:nvPr/>
        </p:nvSpPr>
        <p:spPr>
          <a:xfrm>
            <a:off x="1524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pic>
        <p:nvPicPr>
          <p:cNvPr id="1026" name="Picture 2" descr="deshvokti rajnoitik dol k niyontron koruk editorial">
            <a:extLst>
              <a:ext uri="{FF2B5EF4-FFF2-40B4-BE49-F238E27FC236}">
                <a16:creationId xmlns:a16="http://schemas.microsoft.com/office/drawing/2014/main" id="{DDA0BA8C-03C5-462F-8829-29BA7005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00200"/>
            <a:ext cx="4724399" cy="301727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7303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5596" y="1639114"/>
            <a:ext cx="10458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যোশেফ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সুম্পিটার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“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সংঘবদ্ধভাবে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" y="1713132"/>
            <a:ext cx="10458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সংঘবিশেষ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প্রয়াসী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’’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474B3-2C57-4195-9C41-9F9450A009C0}"/>
              </a:ext>
            </a:extLst>
          </p:cNvPr>
          <p:cNvSpPr txBox="1"/>
          <p:nvPr/>
        </p:nvSpPr>
        <p:spPr>
          <a:xfrm>
            <a:off x="3200400" y="381000"/>
            <a:ext cx="411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রাজনৈতিক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সংজ্ঞা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25F2B-5DE9-45FF-BA3E-0DC614448A44}"/>
              </a:ext>
            </a:extLst>
          </p:cNvPr>
          <p:cNvSpPr txBox="1"/>
          <p:nvPr/>
        </p:nvSpPr>
        <p:spPr>
          <a:xfrm>
            <a:off x="495954" y="1560732"/>
            <a:ext cx="10458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গেটেলের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মোটামুটিভাবে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নীতিগুলোকে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’’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67395-F852-4747-B84E-F9931C262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56" r="6000" b="29061"/>
          <a:stretch/>
        </p:blipFill>
        <p:spPr>
          <a:xfrm>
            <a:off x="455239" y="1676400"/>
            <a:ext cx="10499165" cy="171586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2" descr="ভারতে বর্তমানে রাজনৈতিক দলের বৃহত্তম সংখ্যা ১ হাজার ৯০০টি – ক্রাইম পেট্রোল  বাংলাদেশ">
            <a:extLst>
              <a:ext uri="{FF2B5EF4-FFF2-40B4-BE49-F238E27FC236}">
                <a16:creationId xmlns:a16="http://schemas.microsoft.com/office/drawing/2014/main" id="{53DE83EC-B3FC-4509-A352-379FA09E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31019"/>
            <a:ext cx="4390208" cy="24276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9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82419" y="152400"/>
            <a:ext cx="4155970" cy="856321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14F50-850C-40E5-BAB6-5D81826E8C0F}"/>
              </a:ext>
            </a:extLst>
          </p:cNvPr>
          <p:cNvSpPr txBox="1"/>
          <p:nvPr/>
        </p:nvSpPr>
        <p:spPr>
          <a:xfrm>
            <a:off x="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8F53653-B258-4B05-8152-19FAEFE1003C}"/>
              </a:ext>
            </a:extLst>
          </p:cNvPr>
          <p:cNvSpPr/>
          <p:nvPr/>
        </p:nvSpPr>
        <p:spPr>
          <a:xfrm>
            <a:off x="2133600" y="4876800"/>
            <a:ext cx="6781800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জোটের রাজনীতিতে সাফল্যের চার শর্ত এবং কিছু কথা">
            <a:extLst>
              <a:ext uri="{FF2B5EF4-FFF2-40B4-BE49-F238E27FC236}">
                <a16:creationId xmlns:a16="http://schemas.microsoft.com/office/drawing/2014/main" id="{B2A8B45C-69E7-48D3-8E11-C48976C1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60" y="1390976"/>
            <a:ext cx="4891088" cy="30513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6404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3383</TotalTime>
  <Words>496</Words>
  <Application>Microsoft Office PowerPoint</Application>
  <PresentationFormat>Custom</PresentationFormat>
  <Paragraphs>53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NikoshBAN</vt:lpstr>
      <vt:lpstr>Palatino Linotype</vt:lpstr>
      <vt:lpstr>SolaimanLipi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ISHAK MIAH</dc:creator>
  <cp:lastModifiedBy>User</cp:lastModifiedBy>
  <cp:revision>536</cp:revision>
  <dcterms:created xsi:type="dcterms:W3CDTF">2006-08-16T00:00:00Z</dcterms:created>
  <dcterms:modified xsi:type="dcterms:W3CDTF">2021-07-16T14:46:50Z</dcterms:modified>
</cp:coreProperties>
</file>