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8" r:id="rId4"/>
    <p:sldId id="279" r:id="rId5"/>
    <p:sldId id="271" r:id="rId6"/>
    <p:sldId id="277" r:id="rId7"/>
    <p:sldId id="269" r:id="rId8"/>
    <p:sldId id="266" r:id="rId9"/>
    <p:sldId id="261" r:id="rId10"/>
    <p:sldId id="272" r:id="rId11"/>
    <p:sldId id="262" r:id="rId12"/>
    <p:sldId id="276" r:id="rId13"/>
    <p:sldId id="267" r:id="rId14"/>
    <p:sldId id="268" r:id="rId15"/>
    <p:sldId id="278" r:id="rId16"/>
    <p:sldId id="263" r:id="rId17"/>
    <p:sldId id="264" r:id="rId18"/>
    <p:sldId id="273" r:id="rId19"/>
    <p:sldId id="275" r:id="rId20"/>
    <p:sldId id="274" r:id="rId21"/>
  </p:sldIdLst>
  <p:sldSz cx="18562638" cy="8778875"/>
  <p:notesSz cx="6858000" cy="9144000"/>
  <p:defaultTextStyle>
    <a:defPPr>
      <a:defRPr lang="en-US"/>
    </a:defPPr>
    <a:lvl1pPr algn="l" defTabSz="1562100" rtl="0" eaLnBrk="0" fontAlgn="base" hangingPunct="0">
      <a:spcBef>
        <a:spcPct val="0"/>
      </a:spcBef>
      <a:spcAft>
        <a:spcPct val="0"/>
      </a:spcAft>
      <a:defRPr sz="3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81050" indent="-323850" algn="l" defTabSz="1562100" rtl="0" eaLnBrk="0" fontAlgn="base" hangingPunct="0">
      <a:spcBef>
        <a:spcPct val="0"/>
      </a:spcBef>
      <a:spcAft>
        <a:spcPct val="0"/>
      </a:spcAft>
      <a:defRPr sz="3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562100" indent="-647700" algn="l" defTabSz="1562100" rtl="0" eaLnBrk="0" fontAlgn="base" hangingPunct="0">
      <a:spcBef>
        <a:spcPct val="0"/>
      </a:spcBef>
      <a:spcAft>
        <a:spcPct val="0"/>
      </a:spcAft>
      <a:defRPr sz="3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343150" indent="-971550" algn="l" defTabSz="1562100" rtl="0" eaLnBrk="0" fontAlgn="base" hangingPunct="0">
      <a:spcBef>
        <a:spcPct val="0"/>
      </a:spcBef>
      <a:spcAft>
        <a:spcPct val="0"/>
      </a:spcAft>
      <a:defRPr sz="3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124200" indent="-1295400" algn="l" defTabSz="1562100" rtl="0" eaLnBrk="0" fontAlgn="base" hangingPunct="0">
      <a:spcBef>
        <a:spcPct val="0"/>
      </a:spcBef>
      <a:spcAft>
        <a:spcPct val="0"/>
      </a:spcAft>
      <a:defRPr sz="3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5">
          <p15:clr>
            <a:srgbClr val="A4A3A4"/>
          </p15:clr>
        </p15:guide>
        <p15:guide id="2" pos="5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976"/>
    <a:srgbClr val="00FF00"/>
    <a:srgbClr val="FF0066"/>
    <a:srgbClr val="00FFFF"/>
    <a:srgbClr val="800000"/>
    <a:srgbClr val="0000FF"/>
    <a:srgbClr val="308313"/>
    <a:srgbClr val="EFF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8" y="54"/>
      </p:cViewPr>
      <p:guideLst>
        <p:guide orient="horz" pos="2765"/>
        <p:guide pos="5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425218B-3B58-419F-A592-8B33E340DF72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95263" y="685800"/>
            <a:ext cx="724852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F1E713-40E9-422A-9E46-9EB4A6F86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96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883F8B-F9D2-4574-8DAC-54C56E1B4CAF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84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198" y="2727142"/>
            <a:ext cx="15778242" cy="18817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4396" y="4974696"/>
            <a:ext cx="12993847" cy="22434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2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6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49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B32A7-A1A0-42D0-A856-65332D35ECDC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656AE-FDEA-4C51-9F0F-45ADF35A8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8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43019B-2C9F-4B9A-9739-E216748C9294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328B9-AE80-4458-929B-FBAA48E9F4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0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57912" y="351563"/>
            <a:ext cx="4176594" cy="74904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132" y="351563"/>
            <a:ext cx="12220403" cy="74904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F55FC-571A-427A-940A-C19CD5DA0CB1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E80C9-6BC4-4F00-8849-0ED1D7255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0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027A7-E627-4EE6-8EC5-8AECB1B44697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DFE3C-C3CE-4936-AA16-CBB9B92622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6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321" y="5641241"/>
            <a:ext cx="15778242" cy="1743582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321" y="3720863"/>
            <a:ext cx="15778242" cy="1920378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117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234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35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46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58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703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6820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493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14E63-6E47-4C38-91E3-B93DE53F45CC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C463E-A95A-4AEB-919C-242B146CE7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132" y="2048405"/>
            <a:ext cx="8198498" cy="579365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6008" y="2048405"/>
            <a:ext cx="8198498" cy="579365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81BAA-F342-4261-B56F-86ED2D5ACC81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33B47-CB89-4FFA-BE10-F0C93C370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6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132" y="1965087"/>
            <a:ext cx="8201722" cy="818955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1172" indent="0">
              <a:buNone/>
              <a:defRPr sz="3400" b="1"/>
            </a:lvl2pPr>
            <a:lvl3pPr marL="1562344" indent="0">
              <a:buNone/>
              <a:defRPr sz="3100" b="1"/>
            </a:lvl3pPr>
            <a:lvl4pPr marL="2343516" indent="0">
              <a:buNone/>
              <a:defRPr sz="2700" b="1"/>
            </a:lvl4pPr>
            <a:lvl5pPr marL="3124688" indent="0">
              <a:buNone/>
              <a:defRPr sz="2700" b="1"/>
            </a:lvl5pPr>
            <a:lvl6pPr marL="3905860" indent="0">
              <a:buNone/>
              <a:defRPr sz="2700" b="1"/>
            </a:lvl6pPr>
            <a:lvl7pPr marL="4687032" indent="0">
              <a:buNone/>
              <a:defRPr sz="2700" b="1"/>
            </a:lvl7pPr>
            <a:lvl8pPr marL="5468203" indent="0">
              <a:buNone/>
              <a:defRPr sz="2700" b="1"/>
            </a:lvl8pPr>
            <a:lvl9pPr marL="6249375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132" y="2784041"/>
            <a:ext cx="8201722" cy="5058015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29563" y="1965087"/>
            <a:ext cx="8204944" cy="818955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1172" indent="0">
              <a:buNone/>
              <a:defRPr sz="3400" b="1"/>
            </a:lvl2pPr>
            <a:lvl3pPr marL="1562344" indent="0">
              <a:buNone/>
              <a:defRPr sz="3100" b="1"/>
            </a:lvl3pPr>
            <a:lvl4pPr marL="2343516" indent="0">
              <a:buNone/>
              <a:defRPr sz="2700" b="1"/>
            </a:lvl4pPr>
            <a:lvl5pPr marL="3124688" indent="0">
              <a:buNone/>
              <a:defRPr sz="2700" b="1"/>
            </a:lvl5pPr>
            <a:lvl6pPr marL="3905860" indent="0">
              <a:buNone/>
              <a:defRPr sz="2700" b="1"/>
            </a:lvl6pPr>
            <a:lvl7pPr marL="4687032" indent="0">
              <a:buNone/>
              <a:defRPr sz="2700" b="1"/>
            </a:lvl7pPr>
            <a:lvl8pPr marL="5468203" indent="0">
              <a:buNone/>
              <a:defRPr sz="2700" b="1"/>
            </a:lvl8pPr>
            <a:lvl9pPr marL="6249375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29563" y="2784041"/>
            <a:ext cx="8204944" cy="5058015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7B0C5-7ECA-4AC0-89AF-9FE014AB92F2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8AEB4-4515-4031-88DE-8112484D4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DDF82-CF3B-4265-BE2F-4231B5C61D15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8605-DE5A-405D-977C-9B5E27F59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DAEC7-EB5D-4A1C-A408-F7E1EC776FF2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EAB68-8BBB-4E8B-BFF4-02BBDFC61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133" y="349529"/>
            <a:ext cx="6106980" cy="148753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476" y="349530"/>
            <a:ext cx="10377030" cy="7492527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133" y="1837062"/>
            <a:ext cx="6106980" cy="6004995"/>
          </a:xfrm>
        </p:spPr>
        <p:txBody>
          <a:bodyPr/>
          <a:lstStyle>
            <a:lvl1pPr marL="0" indent="0">
              <a:buNone/>
              <a:defRPr sz="2400"/>
            </a:lvl1pPr>
            <a:lvl2pPr marL="781172" indent="0">
              <a:buNone/>
              <a:defRPr sz="2100"/>
            </a:lvl2pPr>
            <a:lvl3pPr marL="1562344" indent="0">
              <a:buNone/>
              <a:defRPr sz="1700"/>
            </a:lvl3pPr>
            <a:lvl4pPr marL="2343516" indent="0">
              <a:buNone/>
              <a:defRPr sz="1500"/>
            </a:lvl4pPr>
            <a:lvl5pPr marL="3124688" indent="0">
              <a:buNone/>
              <a:defRPr sz="1500"/>
            </a:lvl5pPr>
            <a:lvl6pPr marL="3905860" indent="0">
              <a:buNone/>
              <a:defRPr sz="1500"/>
            </a:lvl6pPr>
            <a:lvl7pPr marL="4687032" indent="0">
              <a:buNone/>
              <a:defRPr sz="1500"/>
            </a:lvl7pPr>
            <a:lvl8pPr marL="5468203" indent="0">
              <a:buNone/>
              <a:defRPr sz="1500"/>
            </a:lvl8pPr>
            <a:lvl9pPr marL="624937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E3E8A-8624-43FE-9DE1-0B566291756A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E25D9-AD2C-45F3-9DE1-2909B7DE2B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407" y="6145213"/>
            <a:ext cx="11137583" cy="725477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38407" y="784409"/>
            <a:ext cx="11137583" cy="5267325"/>
          </a:xfrm>
        </p:spPr>
        <p:txBody>
          <a:bodyPr rtlCol="0">
            <a:normAutofit/>
          </a:bodyPr>
          <a:lstStyle>
            <a:lvl1pPr marL="0" indent="0">
              <a:buNone/>
              <a:defRPr sz="5500"/>
            </a:lvl1pPr>
            <a:lvl2pPr marL="781172" indent="0">
              <a:buNone/>
              <a:defRPr sz="4800"/>
            </a:lvl2pPr>
            <a:lvl3pPr marL="1562344" indent="0">
              <a:buNone/>
              <a:defRPr sz="4100"/>
            </a:lvl3pPr>
            <a:lvl4pPr marL="2343516" indent="0">
              <a:buNone/>
              <a:defRPr sz="3400"/>
            </a:lvl4pPr>
            <a:lvl5pPr marL="3124688" indent="0">
              <a:buNone/>
              <a:defRPr sz="3400"/>
            </a:lvl5pPr>
            <a:lvl6pPr marL="3905860" indent="0">
              <a:buNone/>
              <a:defRPr sz="3400"/>
            </a:lvl6pPr>
            <a:lvl7pPr marL="4687032" indent="0">
              <a:buNone/>
              <a:defRPr sz="3400"/>
            </a:lvl7pPr>
            <a:lvl8pPr marL="5468203" indent="0">
              <a:buNone/>
              <a:defRPr sz="3400"/>
            </a:lvl8pPr>
            <a:lvl9pPr marL="6249375" indent="0">
              <a:buNone/>
              <a:defRPr sz="3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8407" y="6870690"/>
            <a:ext cx="11137583" cy="1030298"/>
          </a:xfrm>
        </p:spPr>
        <p:txBody>
          <a:bodyPr/>
          <a:lstStyle>
            <a:lvl1pPr marL="0" indent="0">
              <a:buNone/>
              <a:defRPr sz="2400"/>
            </a:lvl1pPr>
            <a:lvl2pPr marL="781172" indent="0">
              <a:buNone/>
              <a:defRPr sz="2100"/>
            </a:lvl2pPr>
            <a:lvl3pPr marL="1562344" indent="0">
              <a:buNone/>
              <a:defRPr sz="1700"/>
            </a:lvl3pPr>
            <a:lvl4pPr marL="2343516" indent="0">
              <a:buNone/>
              <a:defRPr sz="1500"/>
            </a:lvl4pPr>
            <a:lvl5pPr marL="3124688" indent="0">
              <a:buNone/>
              <a:defRPr sz="1500"/>
            </a:lvl5pPr>
            <a:lvl6pPr marL="3905860" indent="0">
              <a:buNone/>
              <a:defRPr sz="1500"/>
            </a:lvl6pPr>
            <a:lvl7pPr marL="4687032" indent="0">
              <a:buNone/>
              <a:defRPr sz="1500"/>
            </a:lvl7pPr>
            <a:lvl8pPr marL="5468203" indent="0">
              <a:buNone/>
              <a:defRPr sz="1500"/>
            </a:lvl8pPr>
            <a:lvl9pPr marL="624937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7DDF5-ECEC-4A64-8053-C8B8E8732489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70EC3-6BB5-4E7A-A0B3-69961CA037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8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928688" y="350838"/>
            <a:ext cx="167052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6234" tIns="78117" rIns="156234" bIns="781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2047875"/>
            <a:ext cx="16705262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6234" tIns="78117" rIns="156234" bIns="78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8" y="8135938"/>
            <a:ext cx="4330700" cy="468312"/>
          </a:xfrm>
          <a:prstGeom prst="rect">
            <a:avLst/>
          </a:prstGeom>
        </p:spPr>
        <p:txBody>
          <a:bodyPr vert="horz" wrap="square" lIns="156234" tIns="78117" rIns="156234" bIns="7811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100">
                <a:solidFill>
                  <a:srgbClr val="898989"/>
                </a:solidFill>
              </a:defRPr>
            </a:lvl1pPr>
          </a:lstStyle>
          <a:p>
            <a:fld id="{21113BA8-32B5-442C-B4ED-8E50D0162FA1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42063" y="8135938"/>
            <a:ext cx="5878512" cy="468312"/>
          </a:xfrm>
          <a:prstGeom prst="rect">
            <a:avLst/>
          </a:prstGeom>
        </p:spPr>
        <p:txBody>
          <a:bodyPr vert="horz" wrap="square" lIns="156234" tIns="78117" rIns="156234" bIns="7811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1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03250" y="8135938"/>
            <a:ext cx="4330700" cy="468312"/>
          </a:xfrm>
          <a:prstGeom prst="rect">
            <a:avLst/>
          </a:prstGeom>
        </p:spPr>
        <p:txBody>
          <a:bodyPr vert="horz" wrap="square" lIns="156234" tIns="78117" rIns="156234" bIns="781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898989"/>
                </a:solidFill>
              </a:defRPr>
            </a:lvl1pPr>
          </a:lstStyle>
          <a:p>
            <a:fld id="{289E2CE0-6EDF-4C6F-B581-10D54E599A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2100" rtl="0" fontAlgn="base">
        <a:spcBef>
          <a:spcPct val="0"/>
        </a:spcBef>
        <a:spcAft>
          <a:spcPct val="0"/>
        </a:spcAft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562100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anose="020F0502020204030204" pitchFamily="34" charset="0"/>
        </a:defRPr>
      </a:lvl2pPr>
      <a:lvl3pPr algn="ctr" defTabSz="1562100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anose="020F0502020204030204" pitchFamily="34" charset="0"/>
        </a:defRPr>
      </a:lvl3pPr>
      <a:lvl4pPr algn="ctr" defTabSz="1562100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anose="020F0502020204030204" pitchFamily="34" charset="0"/>
        </a:defRPr>
      </a:lvl4pPr>
      <a:lvl5pPr algn="ctr" defTabSz="1562100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562100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562100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562100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562100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85788" indent="-585788" algn="l" defTabSz="15621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68413" indent="-487363" algn="l" defTabSz="15621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2625" indent="-390525" algn="l" defTabSz="15621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33675" indent="-390525" algn="l" defTabSz="15621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14725" indent="-390525" algn="l" defTabSz="15621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96446" indent="-390586" algn="l" defTabSz="156234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77617" indent="-390586" algn="l" defTabSz="156234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58789" indent="-390586" algn="l" defTabSz="156234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39961" indent="-390586" algn="l" defTabSz="156234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234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1172" algn="l" defTabSz="156234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2344" algn="l" defTabSz="156234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3516" algn="l" defTabSz="156234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24688" algn="l" defTabSz="156234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05860" algn="l" defTabSz="156234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7032" algn="l" defTabSz="156234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68203" algn="l" defTabSz="156234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49375" algn="l" defTabSz="156234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9430" y="1036637"/>
            <a:ext cx="1313180" cy="540147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i="1" cap="all" dirty="0" err="1">
                <a:ln w="5715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bn-IN" sz="11500" b="1" i="1" cap="all" dirty="0">
              <a:ln w="57150"/>
              <a:solidFill>
                <a:srgbClr val="FF66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i="1" cap="all" dirty="0">
                <a:ln w="5715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i="1" cap="all" dirty="0">
                <a:ln w="5715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719" y="6065837"/>
            <a:ext cx="2305526" cy="209950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457200" dist="787400" dir="8520000" sx="200000" sy="200000" algn="ctr" rotWithShape="0">
              <a:srgbClr val="000000">
                <a:alpha val="0"/>
              </a:srgbClr>
            </a:outerShdw>
            <a:reflection blurRad="1257300" stA="0" endPos="65000" dist="50800" dir="5400000" sy="-100000" algn="bl" rotWithShape="0"/>
            <a:softEdge rad="4953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319" y="3932237"/>
            <a:ext cx="1892368" cy="172326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457200" dist="787400" dir="8520000" sx="200000" sy="200000" algn="ctr" rotWithShape="0">
              <a:srgbClr val="000000">
                <a:alpha val="0"/>
              </a:srgbClr>
            </a:outerShdw>
            <a:reflection blurRad="1257300" stA="0" endPos="65000" dist="50800" dir="5400000" sy="-100000" algn="bl" rotWithShape="0"/>
            <a:softEdge rad="495300"/>
          </a:effec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3296900" y="2257425"/>
            <a:ext cx="2308225" cy="1900238"/>
            <a:chOff x="15682119" y="846352"/>
            <a:chExt cx="2308543" cy="19012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63094" y="846352"/>
              <a:ext cx="2127568" cy="1666874"/>
            </a:xfrm>
            <a:prstGeom prst="rect">
              <a:avLst/>
            </a:prstGeom>
            <a:effectLst>
              <a:glow>
                <a:schemeClr val="accent1">
                  <a:alpha val="56000"/>
                </a:schemeClr>
              </a:glow>
              <a:outerShdw blurRad="571500" dist="2540000" dir="21540000" sx="200000" sy="200000" algn="ctr" rotWithShape="0">
                <a:srgbClr val="000000">
                  <a:alpha val="0"/>
                </a:srgbClr>
              </a:outerShdw>
              <a:reflection blurRad="1270000" stA="0" dist="1270000" dir="5400000" sy="-100000" algn="bl" rotWithShape="0"/>
              <a:softEdge rad="317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82119" y="1080679"/>
              <a:ext cx="2127568" cy="1666874"/>
            </a:xfrm>
            <a:prstGeom prst="rect">
              <a:avLst/>
            </a:prstGeom>
            <a:effectLst>
              <a:glow>
                <a:schemeClr val="accent1">
                  <a:alpha val="56000"/>
                </a:schemeClr>
              </a:glow>
              <a:outerShdw blurRad="571500" dist="2540000" dir="21540000" sx="200000" sy="200000" algn="ctr" rotWithShape="0">
                <a:srgbClr val="000000">
                  <a:alpha val="0"/>
                </a:srgbClr>
              </a:outerShdw>
              <a:reflection blurRad="1270000" stA="0" dist="1270000" dir="5400000" sy="-100000" algn="bl" rotWithShape="0"/>
              <a:softEdge rad="317500"/>
            </a:effectLst>
          </p:spPr>
        </p:pic>
      </p:grpSp>
      <p:grpSp>
        <p:nvGrpSpPr>
          <p:cNvPr id="3078" name="Group 16"/>
          <p:cNvGrpSpPr>
            <a:grpSpLocks/>
          </p:cNvGrpSpPr>
          <p:nvPr/>
        </p:nvGrpSpPr>
        <p:grpSpPr bwMode="auto">
          <a:xfrm>
            <a:off x="787400" y="6065838"/>
            <a:ext cx="2798763" cy="2497137"/>
            <a:chOff x="786702" y="6065836"/>
            <a:chExt cx="2799142" cy="24966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0318" y="6462956"/>
              <a:ext cx="2305526" cy="2099501"/>
            </a:xfrm>
            <a:prstGeom prst="rect">
              <a:avLst/>
            </a:prstGeom>
            <a:effectLst>
              <a:glow>
                <a:schemeClr val="accent1">
                  <a:alpha val="40000"/>
                </a:schemeClr>
              </a:glow>
              <a:outerShdw blurRad="457200" dist="787400" dir="8520000" sx="200000" sy="200000" algn="ctr" rotWithShape="0">
                <a:srgbClr val="000000">
                  <a:alpha val="0"/>
                </a:srgbClr>
              </a:outerShdw>
              <a:reflection blurRad="1257300" stA="0" endPos="65000" dist="50800" dir="5400000" sy="-100000" algn="bl" rotWithShape="0"/>
              <a:softEdge rad="4953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702" y="6065836"/>
              <a:ext cx="2305526" cy="2099501"/>
            </a:xfrm>
            <a:prstGeom prst="rect">
              <a:avLst/>
            </a:prstGeom>
            <a:effectLst>
              <a:glow>
                <a:schemeClr val="accent1">
                  <a:alpha val="40000"/>
                </a:schemeClr>
              </a:glow>
              <a:outerShdw blurRad="457200" dist="787400" dir="8520000" sx="200000" sy="200000" algn="ctr" rotWithShape="0">
                <a:srgbClr val="000000">
                  <a:alpha val="0"/>
                </a:srgbClr>
              </a:outerShdw>
              <a:reflection blurRad="1257300" stA="0" endPos="65000" dist="50800" dir="5400000" sy="-100000" algn="bl" rotWithShape="0"/>
              <a:softEdge rad="495300"/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719" y="764271"/>
            <a:ext cx="1746568" cy="1368374"/>
          </a:xfrm>
          <a:prstGeom prst="rect">
            <a:avLst/>
          </a:prstGeom>
          <a:effectLst>
            <a:glow>
              <a:schemeClr val="accent1">
                <a:alpha val="56000"/>
              </a:schemeClr>
            </a:glow>
            <a:outerShdw blurRad="571500" dist="2540000" dir="21540000" sx="200000" sy="200000" algn="ctr" rotWithShape="0">
              <a:srgbClr val="000000">
                <a:alpha val="0"/>
              </a:srgbClr>
            </a:outerShdw>
            <a:reflection blurRad="1270000" stA="0" dist="1270000" dir="5400000" sy="-100000" algn="bl" rotWithShape="0"/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3" y="3365500"/>
            <a:ext cx="5572125" cy="370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5091113" y="731838"/>
            <a:ext cx="6781800" cy="1323975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8000" b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3713" y="4711700"/>
            <a:ext cx="10134600" cy="101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6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সংসদের গঠন লিখ। </a:t>
            </a:r>
          </a:p>
        </p:txBody>
      </p: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14006513" y="731838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5100" y="0"/>
            <a:ext cx="2792413" cy="8647113"/>
          </a:xfrm>
          <a:prstGeom prst="upDownArrow">
            <a:avLst>
              <a:gd name="adj1" fmla="val 69690"/>
              <a:gd name="adj2" fmla="val 37838"/>
            </a:avLst>
          </a:prstGeom>
          <a:ln w="38100">
            <a:solidFill>
              <a:srgbClr val="C4190C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সংসদ</a:t>
            </a:r>
          </a:p>
          <a:p>
            <a:pPr algn="ctr" eaLnBrk="1" hangingPunct="1"/>
            <a:endParaRPr lang="bn-IN" sz="48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সদস্য</a:t>
            </a:r>
          </a:p>
          <a:p>
            <a:pPr algn="ctr" eaLnBrk="1" hangingPunct="1"/>
            <a:endParaRPr lang="bn-IN" sz="48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হওয়ার</a:t>
            </a:r>
          </a:p>
          <a:p>
            <a:pPr algn="ctr" eaLnBrk="1" hangingPunct="1"/>
            <a:endParaRPr lang="bn-IN" sz="48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যোগ্যতা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252913" y="655638"/>
            <a:ext cx="13792200" cy="1143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বাংলাদেশের নাগরিক হতে হবে।</a:t>
            </a:r>
            <a:endParaRPr lang="en-US" sz="4800" b="1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198938" y="2751138"/>
            <a:ext cx="13846175" cy="1143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 অনূন্য ২৫ বছর  বয়স্ক হতে হবে।</a:t>
            </a:r>
            <a:endParaRPr lang="en-US" sz="4800" b="1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252913" y="4618038"/>
            <a:ext cx="13792200" cy="1143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 তার নাম সংসদ নির্বাচনের ভোটার তালিকায় অন্তর্ভুক্ত থাকতে হবে।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227513" y="6675438"/>
            <a:ext cx="13817600" cy="1143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৪/ কোনো উপযুক্ত আদালত তাকেঅপ্রকৃতিস্থ বলে ঘোষণা না করলে।</a:t>
            </a:r>
            <a:endParaRPr lang="en-US" sz="4800" b="1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754188" y="960438"/>
            <a:ext cx="4175125" cy="1352550"/>
          </a:xfrm>
          <a:prstGeom prst="wedgeEllipseCallout">
            <a:avLst>
              <a:gd name="adj1" fmla="val 36456"/>
              <a:gd name="adj2" fmla="val 140051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6000" b="1">
                <a:solidFill>
                  <a:srgbClr val="0409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>
              <a:solidFill>
                <a:srgbClr val="04097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4993" y="5151437"/>
            <a:ext cx="14856952" cy="2908042"/>
          </a:xfrm>
          <a:prstGeom prst="flowChartPunched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5400" b="1">
                <a:solidFill>
                  <a:srgbClr val="0409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ও খ  দুটি দলে ভাগ করে জাতীয় সংসদ সদস্যদের অযোগ্যতাসমূহের</a:t>
            </a:r>
          </a:p>
          <a:p>
            <a:pPr algn="ctr" eaLnBrk="1" hangingPunct="1"/>
            <a:r>
              <a:rPr lang="bn-IN" sz="5400" b="1">
                <a:solidFill>
                  <a:srgbClr val="0409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তালিকা তৈরি করতে বলবো।</a:t>
            </a:r>
            <a:endParaRPr lang="en-US" sz="5400" b="1">
              <a:solidFill>
                <a:srgbClr val="04097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396875"/>
            <a:ext cx="7285037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5100" y="0"/>
            <a:ext cx="3019425" cy="8647113"/>
          </a:xfrm>
          <a:prstGeom prst="upDownArrow">
            <a:avLst>
              <a:gd name="adj1" fmla="val 69690"/>
              <a:gd name="adj2" fmla="val 3783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সংসদ</a:t>
            </a:r>
          </a:p>
          <a:p>
            <a:pPr eaLnBrk="1" hangingPunct="1"/>
            <a:endParaRPr lang="bn-IN" sz="48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সদস্য</a:t>
            </a:r>
          </a:p>
          <a:p>
            <a:pPr eaLnBrk="1" hangingPunct="1"/>
            <a:endParaRPr lang="bn-IN" sz="48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হওয়ার</a:t>
            </a:r>
          </a:p>
          <a:p>
            <a:pPr eaLnBrk="1" hangingPunct="1"/>
            <a:endParaRPr lang="bn-IN" sz="48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অযোগ্যতা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252913" y="655638"/>
            <a:ext cx="13792200" cy="1143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800" b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/যদি কোনো ব্যক্তি আদালত কর্তৃক অপ্রকৃতিস্থ বলে ঘোষিত হন।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4198938" y="2751138"/>
            <a:ext cx="13846175" cy="1143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২/কোনো ব্যক্তি দেউলিয়া বলে ঘোষিত হওয়ার পর যদি দায়মুক্ত না হন।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4252913" y="4618038"/>
            <a:ext cx="13792200" cy="1143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</a:t>
            </a:r>
            <a:r>
              <a:rPr lang="en-US" sz="4800" b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তিনি ঋণখেলাপি হন।</a:t>
            </a:r>
            <a:endParaRPr lang="bn-IN" sz="4800" b="1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227513" y="6675438"/>
            <a:ext cx="13817600" cy="1143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৪/যদি কোনো ব্যক্তি আইন দ্বারা নির্বাচনের জন্য অযোগ্য ঘোষিত হন।</a:t>
            </a:r>
            <a:endParaRPr lang="en-US" sz="4800" b="1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5100" y="0"/>
            <a:ext cx="3019425" cy="8647113"/>
          </a:xfrm>
          <a:prstGeom prst="upDownArrow">
            <a:avLst>
              <a:gd name="adj1" fmla="val 69690"/>
              <a:gd name="adj2" fmla="val 3783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সংসদ</a:t>
            </a:r>
          </a:p>
          <a:p>
            <a:pPr eaLnBrk="1" hangingPunct="1"/>
            <a:endParaRPr lang="bn-IN" sz="48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সদস্য</a:t>
            </a:r>
          </a:p>
          <a:p>
            <a:pPr eaLnBrk="1" hangingPunct="1"/>
            <a:endParaRPr lang="bn-IN" sz="48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হওয়ার</a:t>
            </a:r>
          </a:p>
          <a:p>
            <a:pPr eaLnBrk="1" hangingPunct="1"/>
            <a:endParaRPr lang="bn-IN" sz="48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অযোগ্যতা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303713" y="350838"/>
            <a:ext cx="13741400" cy="1447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bn-IN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অন্যরাষ্ট্রের নাগরিকত্ব অর্জন করেন বা অন্য রাষ্ট্রের প্রতি     আনুগত্য স্বীকার করেন।</a:t>
            </a:r>
            <a:endParaRPr lang="en-US" sz="48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303713" y="2332038"/>
            <a:ext cx="13741400" cy="14097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bn-IN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ফৌজদারি অপরাধে অনূন্য ২ বছর কারাদন্ডে দন্ডিত হন এবং মুক্তি পাওয়ার পর ৫ বছর অতিক্রান্ত না হলে।</a:t>
            </a:r>
            <a:endParaRPr lang="en-US" sz="48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303713" y="4425950"/>
            <a:ext cx="13741400" cy="145732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r>
              <a:rPr lang="bn-IN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অযোগ্য ঘোষিত নয়, এমন পদ ব্যতীত যদি কোনো ব্যক্তি প্রজাতন্ত্রের এমন কোনো লাভজনক পদে অধিষ্ঠিত থাকেন।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303713" y="6675438"/>
            <a:ext cx="13741400" cy="1447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৮/</a:t>
            </a:r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bn-IN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বাংলাদেশ যোগসাজশকারী (বিশেষ ট্রাইব্যুনাল</a:t>
            </a:r>
            <a:r>
              <a:rPr lang="bn-IN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আদেশের </a:t>
            </a:r>
            <a:r>
              <a:rPr lang="bn-IN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 যেকোনো অপরাধের জন্য দন্ডিত হয়ে থাকেন।</a:t>
            </a:r>
            <a:endParaRPr lang="en-US" sz="48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927225" y="320675"/>
            <a:ext cx="14173200" cy="838200"/>
          </a:xfrm>
          <a:prstGeom prst="wedgeRectCallout">
            <a:avLst>
              <a:gd name="adj1" fmla="val -1881"/>
              <a:gd name="adj2" fmla="val 967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6000" b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 সদস্য পদের আসন শূন্য হওয়ার কারণ</a:t>
            </a:r>
            <a:endParaRPr lang="en-US" sz="6000" b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113" y="1951038"/>
            <a:ext cx="16492537" cy="6432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bn-IN" sz="1800" b="1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সংবিধানের ৬৭ অনুচ্ছেদ অনুযায়ী সংসদে আসন শূন্য হবে; যদি-</a:t>
            </a:r>
          </a:p>
          <a:p>
            <a:pPr eaLnBrk="1" hangingPunct="1"/>
            <a:endParaRPr lang="bn-IN" sz="1800" b="1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54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ধারাঃ</a:t>
            </a:r>
          </a:p>
          <a:p>
            <a:pPr eaLnBrk="1" hangingPunct="1"/>
            <a:endParaRPr lang="bn-IN" sz="2000" b="1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bn-IN" sz="4800" b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তিনি নির্বাচনের পর সংসদের ১ম বৈঠকের তারিখ হতে ৯০ দিনের মধ্যে</a:t>
            </a:r>
          </a:p>
          <a:p>
            <a:pPr eaLnBrk="1" hangingPunct="1"/>
            <a:r>
              <a:rPr lang="bn-IN" sz="4800" b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নির্ধারিত শপথ গ্রহণবা ঘোষণা করতে ও শপথ বা ঘোষণাপত্রে স্বাক্ষর করতে অসমর্থ হন।</a:t>
            </a:r>
          </a:p>
          <a:p>
            <a:pPr eaLnBrk="1" hangingPunct="1"/>
            <a:endParaRPr lang="bn-IN" sz="2800" b="1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bn-IN" sz="4800" b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সংসদের অনুমতি না নিয়ে একাধিক্রমে ৯০ বৈঠকে অনুপস্থিত থাকেন।</a:t>
            </a:r>
          </a:p>
          <a:p>
            <a:pPr eaLnBrk="1" hangingPunct="1"/>
            <a:endParaRPr lang="bn-IN" sz="2800" b="1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bn-IN" sz="4800" b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 ভেংগে গেলে।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3" y="844550"/>
            <a:ext cx="17449800" cy="65865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bn-IN" sz="4800" b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 </a:t>
            </a:r>
            <a:r>
              <a:rPr lang="bn-IN" sz="48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৬৬ অনুচ্ছেদের ২ দফার অধীন অযোগ্য হয়ে যান।যথা-আদালত কর্তৃক অপ্রকৃতিস্থ,</a:t>
            </a:r>
          </a:p>
          <a:p>
            <a:pPr eaLnBrk="1" hangingPunct="1"/>
            <a:r>
              <a:rPr lang="bn-IN" sz="48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দেউলিয়া ঘোষণার পর অব্যাহতি না পাওয়া,প্রজাতন্ত্রের লাভজনক পদে অধিষ্ঠিত থাকা ইত্যাদি।</a:t>
            </a:r>
          </a:p>
          <a:p>
            <a:pPr eaLnBrk="1" hangingPunct="1"/>
            <a:endParaRPr lang="bn-IN" sz="4000" b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4800" b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 </a:t>
            </a:r>
            <a:r>
              <a:rPr lang="bn-IN" sz="48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 অনুচ্ছেদ অনুযায়ী কেউ দল হতে পদত্যাগ করলে বা দলের বিপক্ষে ভোট দিলে।</a:t>
            </a:r>
          </a:p>
          <a:p>
            <a:pPr eaLnBrk="1" hangingPunct="1"/>
            <a:endParaRPr lang="bn-IN" sz="1800" b="1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54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নং ধারাঃ </a:t>
            </a:r>
          </a:p>
          <a:p>
            <a:pPr eaLnBrk="1" hangingPunct="1"/>
            <a:r>
              <a:rPr lang="bn-IN" sz="36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eaLnBrk="1" hangingPunct="1"/>
            <a:r>
              <a:rPr lang="bn-IN" sz="54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কোনো সংসদ সদস্য স্পিকারের নিকট স্বাক্ষরযুক্ত পত্রযোগে পদত্যাগ করলে।</a:t>
            </a:r>
          </a:p>
          <a:p>
            <a:pPr eaLnBrk="1" hangingPunct="1"/>
            <a:endParaRPr lang="bn-IN" sz="2000" b="1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93925" y="2522538"/>
            <a:ext cx="14382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8150" indent="-4381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arenR"/>
            </a:pP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সংসদের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eaLnBrk="1" hangingPunct="1">
              <a:buFont typeface="Calibri" panose="020F0502020204030204" pitchFamily="34" charset="0"/>
              <a:buAutoNum type="arabicParenR"/>
            </a:pP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সংসদের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অন্যূন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98788" y="4164013"/>
            <a:ext cx="13584237" cy="1352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657225" indent="-657225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arenR" startAt="3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৬০              ৭০                 </a:t>
            </a:r>
            <a:r>
              <a:rPr lang="en-US" sz="4000" dirty="0">
                <a:cs typeface="NikoshBAN" panose="02000000000000000000" pitchFamily="2" charset="0"/>
              </a:rPr>
              <a:t>৮০               ৯০ 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90850" y="5959475"/>
            <a:ext cx="13585825" cy="19827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657225" indent="-657225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arenR" startAt="4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৪০                                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৫০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৪৫                                   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৫৫ 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68738" y="6632575"/>
            <a:ext cx="536575" cy="5889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50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33" name="Oval 32"/>
          <p:cNvSpPr/>
          <p:nvPr/>
        </p:nvSpPr>
        <p:spPr>
          <a:xfrm>
            <a:off x="11106150" y="6632575"/>
            <a:ext cx="657225" cy="5889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34" name="Oval 33"/>
          <p:cNvSpPr/>
          <p:nvPr/>
        </p:nvSpPr>
        <p:spPr>
          <a:xfrm>
            <a:off x="11125200" y="7361238"/>
            <a:ext cx="655638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35" name="Oval 34"/>
          <p:cNvSpPr/>
          <p:nvPr/>
        </p:nvSpPr>
        <p:spPr>
          <a:xfrm>
            <a:off x="11106150" y="6565900"/>
            <a:ext cx="657225" cy="692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sz="390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29013" y="4816475"/>
            <a:ext cx="657225" cy="673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911850" y="4819650"/>
            <a:ext cx="655638" cy="673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38" name="Oval 37"/>
          <p:cNvSpPr/>
          <p:nvPr/>
        </p:nvSpPr>
        <p:spPr>
          <a:xfrm>
            <a:off x="8489950" y="4811713"/>
            <a:ext cx="655638" cy="673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39" name="Oval 38"/>
          <p:cNvSpPr/>
          <p:nvPr/>
        </p:nvSpPr>
        <p:spPr>
          <a:xfrm>
            <a:off x="10790238" y="4810125"/>
            <a:ext cx="655637" cy="6746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40" name="Oval 39"/>
          <p:cNvSpPr/>
          <p:nvPr/>
        </p:nvSpPr>
        <p:spPr>
          <a:xfrm>
            <a:off x="3529012" y="4819755"/>
            <a:ext cx="657225" cy="692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sz="390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868738" y="7321550"/>
            <a:ext cx="517525" cy="4905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50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" name="Cloud 1"/>
          <p:cNvSpPr/>
          <p:nvPr/>
        </p:nvSpPr>
        <p:spPr>
          <a:xfrm>
            <a:off x="4862513" y="274638"/>
            <a:ext cx="7315200" cy="1447800"/>
          </a:xfrm>
          <a:prstGeom prst="cloud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8" name="TextBox 3"/>
          <p:cNvSpPr txBox="1">
            <a:spLocks noChangeArrowheads="1"/>
          </p:cNvSpPr>
          <p:nvPr/>
        </p:nvSpPr>
        <p:spPr bwMode="auto">
          <a:xfrm>
            <a:off x="7410450" y="398463"/>
            <a:ext cx="2373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sz="7200" b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9"/>
          <p:cNvGrpSpPr>
            <a:grpSpLocks/>
          </p:cNvGrpSpPr>
          <p:nvPr/>
        </p:nvGrpSpPr>
        <p:grpSpPr bwMode="auto">
          <a:xfrm>
            <a:off x="214313" y="1976438"/>
            <a:ext cx="5640387" cy="4556125"/>
            <a:chOff x="-21301" y="806929"/>
            <a:chExt cx="5641259" cy="4555963"/>
          </a:xfrm>
        </p:grpSpPr>
        <p:pic>
          <p:nvPicPr>
            <p:cNvPr id="1946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301" y="806929"/>
              <a:ext cx="5641259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Box 6"/>
            <p:cNvSpPr txBox="1">
              <a:spLocks noChangeArrowheads="1"/>
            </p:cNvSpPr>
            <p:nvPr/>
          </p:nvSpPr>
          <p:spPr bwMode="auto">
            <a:xfrm>
              <a:off x="987774" y="4531895"/>
              <a:ext cx="3623108" cy="830997"/>
            </a:xfrm>
            <a:prstGeom prst="rect">
              <a:avLst/>
            </a:prstGeom>
            <a:solidFill>
              <a:srgbClr val="040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sz="4800" b="1">
                  <a:solidFill>
                    <a:srgbClr val="00FFFF"/>
                  </a:solidFill>
                  <a:latin typeface="Algerian" panose="04020705040A02060702" pitchFamily="82" charset="0"/>
                </a:rPr>
                <a:t>Home Work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48313" y="2408238"/>
            <a:ext cx="12571412" cy="4246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5400" b="1" i="1">
                <a:solidFill>
                  <a:srgbClr val="0409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বিষয়সমূহ একজন জনপ্রতিনিধি হয়ে উঠার </a:t>
            </a:r>
          </a:p>
          <a:p>
            <a:pPr algn="ctr" eaLnBrk="1" hangingPunct="1"/>
            <a:endParaRPr lang="bn-IN" sz="5400" b="1" i="1">
              <a:solidFill>
                <a:srgbClr val="04097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bn-IN" sz="5400" b="1" i="1">
                <a:solidFill>
                  <a:srgbClr val="0409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 বাধা হতে পারে বলে তুমি মনে কর?</a:t>
            </a:r>
          </a:p>
          <a:p>
            <a:pPr algn="ctr" eaLnBrk="1" hangingPunct="1"/>
            <a:endParaRPr lang="bn-IN" sz="5400" b="1" i="1">
              <a:solidFill>
                <a:srgbClr val="04097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bn-IN" sz="5400" b="1" i="1">
                <a:solidFill>
                  <a:srgbClr val="0409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-যুক্তিসহ উপস্থাপন করো। </a:t>
            </a:r>
            <a:endParaRPr lang="en-US" sz="5400" b="1" i="1">
              <a:solidFill>
                <a:srgbClr val="04097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5414" y="198437"/>
            <a:ext cx="493596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38519" y="1557803"/>
            <a:ext cx="8347514" cy="62606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13" y="1557803"/>
            <a:ext cx="8347514" cy="62606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69925" y="1557338"/>
            <a:ext cx="8347075" cy="6261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66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উম্মে ফাতেমা</a:t>
            </a:r>
          </a:p>
          <a:p>
            <a:pPr algn="ctr" eaLnBrk="1" hangingPunct="1"/>
            <a:r>
              <a:rPr lang="bn-IN" sz="66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 eaLnBrk="1" hangingPunct="1"/>
            <a:r>
              <a:rPr lang="bn-IN" sz="66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 বিভাগ</a:t>
            </a:r>
          </a:p>
          <a:p>
            <a:pPr algn="ctr" eaLnBrk="1" hangingPunct="1"/>
            <a:r>
              <a:rPr lang="bn-IN" sz="66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হুলাইন ছালেহ নূর ডিগ্রি কলেজ</a:t>
            </a:r>
          </a:p>
          <a:p>
            <a:pPr algn="ctr" eaLnBrk="1" hangingPunct="1"/>
            <a:r>
              <a:rPr lang="bn-IN" sz="66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পটিয়া,চট্টগ্রাম।</a:t>
            </a:r>
            <a:endParaRPr lang="en-US" sz="66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0" y="0"/>
            <a:ext cx="18562638" cy="8778875"/>
            <a:chOff x="0" y="0"/>
            <a:chExt cx="18778642" cy="8778875"/>
          </a:xfrm>
        </p:grpSpPr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7"/>
              <a:ext cx="12087356" cy="8764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424371" y="0"/>
              <a:ext cx="8354271" cy="8778875"/>
            </a:xfrm>
            <a:prstGeom prst="rect">
              <a:avLst/>
            </a:prstGeom>
            <a:solidFill>
              <a:srgbClr val="F5D4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33319" y="2179637"/>
            <a:ext cx="9220200" cy="3770263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00" b="1" spc="50" dirty="0" err="1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b="1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17410113" cy="849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9119" y="960437"/>
            <a:ext cx="15268925" cy="51706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i="1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পৌরনীতি ও সুশাসন</a:t>
            </a:r>
          </a:p>
          <a:p>
            <a:pPr algn="ctr"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i="1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একাদশ ও দ্বাদশ</a:t>
            </a:r>
          </a:p>
          <a:p>
            <a:pPr algn="ctr"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i="1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পত্রঃদ্বিতীয়</a:t>
            </a:r>
          </a:p>
          <a:p>
            <a:pPr algn="ctr"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i="1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অধ্যায়ঃপঞ্চম</a:t>
            </a:r>
          </a:p>
          <a:p>
            <a:pPr algn="ctr"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i="1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অধ্যায়ের নামঃবাংলাদেশের সরকার ও প্রশাসনিক কাঠামো </a:t>
            </a:r>
            <a:endParaRPr lang="en-US" sz="6600" b="1" i="1" dirty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3" y="1570038"/>
            <a:ext cx="767715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5" y="1552575"/>
            <a:ext cx="7545388" cy="5351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995363" y="371475"/>
            <a:ext cx="13981112" cy="9223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sz="5400" b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কোন কোন দেশের আইনসভা?তোমরা কি জানো?</a:t>
            </a:r>
            <a:endParaRPr lang="en-US" sz="5400" b="1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5113" y="7361238"/>
            <a:ext cx="3762375" cy="1016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sz="6000" b="1">
                <a:solidFill>
                  <a:srgbClr val="0409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বৃটিশ পার্লামেন্ট</a:t>
            </a:r>
            <a:endParaRPr lang="en-US" sz="6000" b="1">
              <a:solidFill>
                <a:srgbClr val="04097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7675" y="7453313"/>
            <a:ext cx="3570288" cy="9239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sz="5400" b="1">
                <a:solidFill>
                  <a:srgbClr val="0409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জাপানের ডায়েট</a:t>
            </a:r>
            <a:endParaRPr lang="en-US" sz="5400" b="1">
              <a:solidFill>
                <a:srgbClr val="04097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328568" y="3727717"/>
            <a:ext cx="59055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5623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সংসদ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837113" y="1046163"/>
            <a:ext cx="8740775" cy="3287712"/>
            <a:chOff x="4837206" y="1045411"/>
            <a:chExt cx="8740106" cy="3288304"/>
          </a:xfrm>
        </p:grpSpPr>
        <p:sp>
          <p:nvSpPr>
            <p:cNvPr id="2" name="Rounded Rectangle 1"/>
            <p:cNvSpPr/>
            <p:nvPr/>
          </p:nvSpPr>
          <p:spPr>
            <a:xfrm rot="2555893">
              <a:off x="4837206" y="3889135"/>
              <a:ext cx="7695611" cy="22864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 rot="2555893">
              <a:off x="6110284" y="1056525"/>
              <a:ext cx="7467028" cy="32771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717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33"/>
            <a:stretch>
              <a:fillRect/>
            </a:stretch>
          </p:blipFill>
          <p:spPr bwMode="auto">
            <a:xfrm rot="2572627">
              <a:off x="6124942" y="1045411"/>
              <a:ext cx="7429500" cy="328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43313" y="3825875"/>
            <a:ext cx="8739187" cy="3276600"/>
            <a:chOff x="3642519" y="3835907"/>
            <a:chExt cx="8740106" cy="3276600"/>
          </a:xfrm>
        </p:grpSpPr>
        <p:sp>
          <p:nvSpPr>
            <p:cNvPr id="11" name="Rounded Rectangle 10"/>
            <p:cNvSpPr/>
            <p:nvPr/>
          </p:nvSpPr>
          <p:spPr>
            <a:xfrm rot="13355893">
              <a:off x="4687204" y="4051807"/>
              <a:ext cx="7695421" cy="2286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3355893">
              <a:off x="3642519" y="3835907"/>
              <a:ext cx="7468385" cy="3276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562100" fontAlgn="base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717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/>
            <a:stretch>
              <a:fillRect/>
            </a:stretch>
          </p:blipFill>
          <p:spPr bwMode="auto">
            <a:xfrm rot="2509845">
              <a:off x="4196794" y="4012179"/>
              <a:ext cx="7337623" cy="1830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xit" presetSubtype="3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12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313" y="1036638"/>
            <a:ext cx="7156450" cy="1225550"/>
          </a:xfrm>
          <a:prstGeom prst="wedgeRoundRectCallout">
            <a:avLst/>
          </a:prstGeom>
          <a:ln w="57150">
            <a:solidFill>
              <a:srgbClr val="30831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sz="6600" b="1">
                <a:solidFill>
                  <a:srgbClr val="0409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6600" b="1">
              <a:solidFill>
                <a:srgbClr val="04097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313" y="2865438"/>
            <a:ext cx="15640050" cy="523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bn-IN" sz="32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54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bn-IN" sz="54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জাতীয় সংসদের গঠন </a:t>
            </a:r>
            <a:r>
              <a:rPr lang="bn-IN" sz="54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54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54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bn-IN" sz="54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54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২/  সংসদ সদস্যদের যোগ্যতা ও অযোগ্যতা সম্পর্কে লিখতে </a:t>
            </a:r>
            <a:r>
              <a:rPr lang="bn-IN" sz="54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54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bn-IN" sz="54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IN" sz="54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৩/  সংসদ সদস্যপদের আসন শূন্য হওয়ার কারণ বিশ্লেষণ করতে পারবে।</a:t>
            </a:r>
            <a:r>
              <a:rPr lang="en-US" sz="54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sz="32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5316538" y="274638"/>
            <a:ext cx="8156575" cy="10271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5 w 10025"/>
              <a:gd name="connsiteY0" fmla="*/ 0 h 11448"/>
              <a:gd name="connsiteX1" fmla="*/ 10025 w 10025"/>
              <a:gd name="connsiteY1" fmla="*/ 0 h 11448"/>
              <a:gd name="connsiteX2" fmla="*/ 10025 w 10025"/>
              <a:gd name="connsiteY2" fmla="*/ 10000 h 11448"/>
              <a:gd name="connsiteX3" fmla="*/ 25 w 10025"/>
              <a:gd name="connsiteY3" fmla="*/ 10000 h 11448"/>
              <a:gd name="connsiteX4" fmla="*/ 25 w 10025"/>
              <a:gd name="connsiteY4" fmla="*/ 0 h 11448"/>
              <a:gd name="connsiteX0" fmla="*/ 1275 w 10025"/>
              <a:gd name="connsiteY0" fmla="*/ 0 h 11448"/>
              <a:gd name="connsiteX1" fmla="*/ 0 w 10025"/>
              <a:gd name="connsiteY1" fmla="*/ 11448 h 11448"/>
              <a:gd name="connsiteX2" fmla="*/ 25 w 10025"/>
              <a:gd name="connsiteY2" fmla="*/ 1250 h 11448"/>
              <a:gd name="connsiteX3" fmla="*/ 10025 w 10025"/>
              <a:gd name="connsiteY3" fmla="*/ 1250 h 11448"/>
              <a:gd name="connsiteX0" fmla="*/ 25 w 10025"/>
              <a:gd name="connsiteY0" fmla="*/ 0 h 11448"/>
              <a:gd name="connsiteX1" fmla="*/ 10025 w 10025"/>
              <a:gd name="connsiteY1" fmla="*/ 0 h 11448"/>
              <a:gd name="connsiteX2" fmla="*/ 10025 w 10025"/>
              <a:gd name="connsiteY2" fmla="*/ 10000 h 11448"/>
              <a:gd name="connsiteX3" fmla="*/ 25 w 10025"/>
              <a:gd name="connsiteY3" fmla="*/ 10000 h 11448"/>
              <a:gd name="connsiteX4" fmla="*/ 25 w 10025"/>
              <a:gd name="connsiteY4" fmla="*/ 0 h 11448"/>
              <a:gd name="connsiteX0" fmla="*/ 0 w 10000"/>
              <a:gd name="connsiteY0" fmla="*/ 0 h 10362"/>
              <a:gd name="connsiteX1" fmla="*/ 10000 w 10000"/>
              <a:gd name="connsiteY1" fmla="*/ 0 h 10362"/>
              <a:gd name="connsiteX2" fmla="*/ 10000 w 10000"/>
              <a:gd name="connsiteY2" fmla="*/ 10000 h 10362"/>
              <a:gd name="connsiteX3" fmla="*/ 0 w 10000"/>
              <a:gd name="connsiteY3" fmla="*/ 10000 h 10362"/>
              <a:gd name="connsiteX4" fmla="*/ 0 w 10000"/>
              <a:gd name="connsiteY4" fmla="*/ 0 h 10362"/>
              <a:gd name="connsiteX0" fmla="*/ 1250 w 10000"/>
              <a:gd name="connsiteY0" fmla="*/ 0 h 10362"/>
              <a:gd name="connsiteX1" fmla="*/ 41 w 10000"/>
              <a:gd name="connsiteY1" fmla="*/ 10362 h 10362"/>
              <a:gd name="connsiteX2" fmla="*/ 0 w 10000"/>
              <a:gd name="connsiteY2" fmla="*/ 1250 h 10362"/>
              <a:gd name="connsiteX3" fmla="*/ 10000 w 10000"/>
              <a:gd name="connsiteY3" fmla="*/ 1250 h 10362"/>
              <a:gd name="connsiteX0" fmla="*/ 0 w 10000"/>
              <a:gd name="connsiteY0" fmla="*/ 0 h 10362"/>
              <a:gd name="connsiteX1" fmla="*/ 10000 w 10000"/>
              <a:gd name="connsiteY1" fmla="*/ 0 h 10362"/>
              <a:gd name="connsiteX2" fmla="*/ 10000 w 10000"/>
              <a:gd name="connsiteY2" fmla="*/ 10000 h 10362"/>
              <a:gd name="connsiteX3" fmla="*/ 0 w 10000"/>
              <a:gd name="connsiteY3" fmla="*/ 10000 h 10362"/>
              <a:gd name="connsiteX4" fmla="*/ 0 w 10000"/>
              <a:gd name="connsiteY4" fmla="*/ 0 h 10362"/>
              <a:gd name="connsiteX0" fmla="*/ 3 w 10003"/>
              <a:gd name="connsiteY0" fmla="*/ 0 h 10362"/>
              <a:gd name="connsiteX1" fmla="*/ 10003 w 10003"/>
              <a:gd name="connsiteY1" fmla="*/ 0 h 10362"/>
              <a:gd name="connsiteX2" fmla="*/ 10003 w 10003"/>
              <a:gd name="connsiteY2" fmla="*/ 10000 h 10362"/>
              <a:gd name="connsiteX3" fmla="*/ 3 w 10003"/>
              <a:gd name="connsiteY3" fmla="*/ 10000 h 10362"/>
              <a:gd name="connsiteX4" fmla="*/ 3 w 10003"/>
              <a:gd name="connsiteY4" fmla="*/ 0 h 10362"/>
              <a:gd name="connsiteX0" fmla="*/ 1253 w 10003"/>
              <a:gd name="connsiteY0" fmla="*/ 0 h 10362"/>
              <a:gd name="connsiteX1" fmla="*/ 0 w 10003"/>
              <a:gd name="connsiteY1" fmla="*/ 10362 h 10362"/>
              <a:gd name="connsiteX2" fmla="*/ 3 w 10003"/>
              <a:gd name="connsiteY2" fmla="*/ 1250 h 10362"/>
              <a:gd name="connsiteX3" fmla="*/ 10003 w 10003"/>
              <a:gd name="connsiteY3" fmla="*/ 1250 h 10362"/>
              <a:gd name="connsiteX0" fmla="*/ 3 w 10003"/>
              <a:gd name="connsiteY0" fmla="*/ 0 h 10362"/>
              <a:gd name="connsiteX1" fmla="*/ 10003 w 10003"/>
              <a:gd name="connsiteY1" fmla="*/ 0 h 10362"/>
              <a:gd name="connsiteX2" fmla="*/ 10003 w 10003"/>
              <a:gd name="connsiteY2" fmla="*/ 10000 h 10362"/>
              <a:gd name="connsiteX3" fmla="*/ 3 w 10003"/>
              <a:gd name="connsiteY3" fmla="*/ 10000 h 10362"/>
              <a:gd name="connsiteX4" fmla="*/ 3 w 10003"/>
              <a:gd name="connsiteY4" fmla="*/ 0 h 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0362" stroke="0" extrusionOk="0">
                <a:moveTo>
                  <a:pt x="3" y="0"/>
                </a:move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lnTo>
                  <a:pt x="3" y="0"/>
                </a:lnTo>
                <a:close/>
              </a:path>
              <a:path w="10003" h="10362" fill="none" extrusionOk="0">
                <a:moveTo>
                  <a:pt x="1253" y="0"/>
                </a:moveTo>
                <a:cubicBezTo>
                  <a:pt x="1253" y="3333"/>
                  <a:pt x="0" y="7029"/>
                  <a:pt x="0" y="10362"/>
                </a:cubicBezTo>
                <a:moveTo>
                  <a:pt x="3" y="1250"/>
                </a:moveTo>
                <a:lnTo>
                  <a:pt x="10003" y="1250"/>
                </a:lnTo>
              </a:path>
              <a:path w="10003" h="10362" fill="none">
                <a:moveTo>
                  <a:pt x="3" y="0"/>
                </a:move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lnTo>
                  <a:pt x="3" y="0"/>
                </a:lnTo>
                <a:close/>
              </a:path>
            </a:pathLst>
          </a:custGeom>
          <a:ln w="38100">
            <a:solidFill>
              <a:srgbClr val="04097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6000" b="1">
                <a:solidFill>
                  <a:srgbClr val="04097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সংসদের পরিচিতি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519113" y="1622425"/>
            <a:ext cx="17602200" cy="6858000"/>
          </a:xfrm>
          <a:custGeom>
            <a:avLst/>
            <a:gdLst>
              <a:gd name="connsiteX0" fmla="*/ 0 w 17602200"/>
              <a:gd name="connsiteY0" fmla="*/ 1143000 h 6858000"/>
              <a:gd name="connsiteX1" fmla="*/ 1143000 w 17602200"/>
              <a:gd name="connsiteY1" fmla="*/ 0 h 6858000"/>
              <a:gd name="connsiteX2" fmla="*/ 16459200 w 17602200"/>
              <a:gd name="connsiteY2" fmla="*/ 0 h 6858000"/>
              <a:gd name="connsiteX3" fmla="*/ 17602200 w 17602200"/>
              <a:gd name="connsiteY3" fmla="*/ 1143000 h 6858000"/>
              <a:gd name="connsiteX4" fmla="*/ 17602200 w 17602200"/>
              <a:gd name="connsiteY4" fmla="*/ 5715000 h 6858000"/>
              <a:gd name="connsiteX5" fmla="*/ 16459200 w 17602200"/>
              <a:gd name="connsiteY5" fmla="*/ 6858000 h 6858000"/>
              <a:gd name="connsiteX6" fmla="*/ 1143000 w 17602200"/>
              <a:gd name="connsiteY6" fmla="*/ 6858000 h 6858000"/>
              <a:gd name="connsiteX7" fmla="*/ 0 w 17602200"/>
              <a:gd name="connsiteY7" fmla="*/ 5715000 h 6858000"/>
              <a:gd name="connsiteX8" fmla="*/ 0 w 17602200"/>
              <a:gd name="connsiteY8" fmla="*/ 1143000 h 6858000"/>
              <a:gd name="connsiteX0" fmla="*/ 0 w 17602200"/>
              <a:gd name="connsiteY0" fmla="*/ 1143000 h 6858000"/>
              <a:gd name="connsiteX1" fmla="*/ 1143000 w 17602200"/>
              <a:gd name="connsiteY1" fmla="*/ 0 h 6858000"/>
              <a:gd name="connsiteX2" fmla="*/ 16459200 w 17602200"/>
              <a:gd name="connsiteY2" fmla="*/ 0 h 6858000"/>
              <a:gd name="connsiteX3" fmla="*/ 17602200 w 17602200"/>
              <a:gd name="connsiteY3" fmla="*/ 1143000 h 6858000"/>
              <a:gd name="connsiteX4" fmla="*/ 17584270 w 17602200"/>
              <a:gd name="connsiteY4" fmla="*/ 5715000 h 6858000"/>
              <a:gd name="connsiteX5" fmla="*/ 16459200 w 17602200"/>
              <a:gd name="connsiteY5" fmla="*/ 6858000 h 6858000"/>
              <a:gd name="connsiteX6" fmla="*/ 1143000 w 17602200"/>
              <a:gd name="connsiteY6" fmla="*/ 6858000 h 6858000"/>
              <a:gd name="connsiteX7" fmla="*/ 0 w 17602200"/>
              <a:gd name="connsiteY7" fmla="*/ 5715000 h 6858000"/>
              <a:gd name="connsiteX8" fmla="*/ 0 w 17602200"/>
              <a:gd name="connsiteY8" fmla="*/ 1143000 h 6858000"/>
              <a:gd name="connsiteX0" fmla="*/ 0 w 17602200"/>
              <a:gd name="connsiteY0" fmla="*/ 1143000 h 6858000"/>
              <a:gd name="connsiteX1" fmla="*/ 1143000 w 17602200"/>
              <a:gd name="connsiteY1" fmla="*/ 0 h 6858000"/>
              <a:gd name="connsiteX2" fmla="*/ 16459200 w 17602200"/>
              <a:gd name="connsiteY2" fmla="*/ 0 h 6858000"/>
              <a:gd name="connsiteX3" fmla="*/ 17602200 w 17602200"/>
              <a:gd name="connsiteY3" fmla="*/ 1143000 h 6858000"/>
              <a:gd name="connsiteX4" fmla="*/ 17584270 w 17602200"/>
              <a:gd name="connsiteY4" fmla="*/ 5715000 h 6858000"/>
              <a:gd name="connsiteX5" fmla="*/ 16459200 w 17602200"/>
              <a:gd name="connsiteY5" fmla="*/ 6858000 h 6858000"/>
              <a:gd name="connsiteX6" fmla="*/ 1698812 w 17602200"/>
              <a:gd name="connsiteY6" fmla="*/ 6445624 h 6858000"/>
              <a:gd name="connsiteX7" fmla="*/ 0 w 17602200"/>
              <a:gd name="connsiteY7" fmla="*/ 5715000 h 6858000"/>
              <a:gd name="connsiteX8" fmla="*/ 0 w 17602200"/>
              <a:gd name="connsiteY8" fmla="*/ 1143000 h 6858000"/>
              <a:gd name="connsiteX0" fmla="*/ 0 w 17602200"/>
              <a:gd name="connsiteY0" fmla="*/ 1143000 h 6858000"/>
              <a:gd name="connsiteX1" fmla="*/ 1143000 w 17602200"/>
              <a:gd name="connsiteY1" fmla="*/ 0 h 6858000"/>
              <a:gd name="connsiteX2" fmla="*/ 16459200 w 17602200"/>
              <a:gd name="connsiteY2" fmla="*/ 0 h 6858000"/>
              <a:gd name="connsiteX3" fmla="*/ 17602200 w 17602200"/>
              <a:gd name="connsiteY3" fmla="*/ 1143000 h 6858000"/>
              <a:gd name="connsiteX4" fmla="*/ 17584270 w 17602200"/>
              <a:gd name="connsiteY4" fmla="*/ 5715000 h 6858000"/>
              <a:gd name="connsiteX5" fmla="*/ 16459200 w 17602200"/>
              <a:gd name="connsiteY5" fmla="*/ 6858000 h 6858000"/>
              <a:gd name="connsiteX6" fmla="*/ 1698812 w 17602200"/>
              <a:gd name="connsiteY6" fmla="*/ 6445624 h 6858000"/>
              <a:gd name="connsiteX7" fmla="*/ 0 w 17602200"/>
              <a:gd name="connsiteY7" fmla="*/ 5715000 h 6858000"/>
              <a:gd name="connsiteX8" fmla="*/ 0 w 17602200"/>
              <a:gd name="connsiteY8" fmla="*/ 1143000 h 6858000"/>
              <a:gd name="connsiteX0" fmla="*/ 0 w 17602200"/>
              <a:gd name="connsiteY0" fmla="*/ 1143000 h 6858000"/>
              <a:gd name="connsiteX1" fmla="*/ 1143000 w 17602200"/>
              <a:gd name="connsiteY1" fmla="*/ 0 h 6858000"/>
              <a:gd name="connsiteX2" fmla="*/ 16459200 w 17602200"/>
              <a:gd name="connsiteY2" fmla="*/ 0 h 6858000"/>
              <a:gd name="connsiteX3" fmla="*/ 17602200 w 17602200"/>
              <a:gd name="connsiteY3" fmla="*/ 1143000 h 6858000"/>
              <a:gd name="connsiteX4" fmla="*/ 17584270 w 17602200"/>
              <a:gd name="connsiteY4" fmla="*/ 5715000 h 6858000"/>
              <a:gd name="connsiteX5" fmla="*/ 16459200 w 17602200"/>
              <a:gd name="connsiteY5" fmla="*/ 6858000 h 6858000"/>
              <a:gd name="connsiteX6" fmla="*/ 1591235 w 17602200"/>
              <a:gd name="connsiteY6" fmla="*/ 6840071 h 6858000"/>
              <a:gd name="connsiteX7" fmla="*/ 0 w 17602200"/>
              <a:gd name="connsiteY7" fmla="*/ 5715000 h 6858000"/>
              <a:gd name="connsiteX8" fmla="*/ 0 w 17602200"/>
              <a:gd name="connsiteY8" fmla="*/ 1143000 h 6858000"/>
              <a:gd name="connsiteX0" fmla="*/ 0 w 17602200"/>
              <a:gd name="connsiteY0" fmla="*/ 1143000 h 6858000"/>
              <a:gd name="connsiteX1" fmla="*/ 1143000 w 17602200"/>
              <a:gd name="connsiteY1" fmla="*/ 0 h 6858000"/>
              <a:gd name="connsiteX2" fmla="*/ 16459200 w 17602200"/>
              <a:gd name="connsiteY2" fmla="*/ 0 h 6858000"/>
              <a:gd name="connsiteX3" fmla="*/ 17602200 w 17602200"/>
              <a:gd name="connsiteY3" fmla="*/ 1143000 h 6858000"/>
              <a:gd name="connsiteX4" fmla="*/ 17584270 w 17602200"/>
              <a:gd name="connsiteY4" fmla="*/ 5715000 h 6858000"/>
              <a:gd name="connsiteX5" fmla="*/ 16459200 w 17602200"/>
              <a:gd name="connsiteY5" fmla="*/ 6858000 h 6858000"/>
              <a:gd name="connsiteX6" fmla="*/ 1591235 w 17602200"/>
              <a:gd name="connsiteY6" fmla="*/ 6840071 h 6858000"/>
              <a:gd name="connsiteX7" fmla="*/ 0 w 17602200"/>
              <a:gd name="connsiteY7" fmla="*/ 5715000 h 6858000"/>
              <a:gd name="connsiteX8" fmla="*/ 0 w 17602200"/>
              <a:gd name="connsiteY8" fmla="*/ 1143000 h 6858000"/>
              <a:gd name="connsiteX0" fmla="*/ 0 w 17602200"/>
              <a:gd name="connsiteY0" fmla="*/ 1143000 h 6858000"/>
              <a:gd name="connsiteX1" fmla="*/ 1143000 w 17602200"/>
              <a:gd name="connsiteY1" fmla="*/ 0 h 6858000"/>
              <a:gd name="connsiteX2" fmla="*/ 16459200 w 17602200"/>
              <a:gd name="connsiteY2" fmla="*/ 0 h 6858000"/>
              <a:gd name="connsiteX3" fmla="*/ 17602200 w 17602200"/>
              <a:gd name="connsiteY3" fmla="*/ 1143000 h 6858000"/>
              <a:gd name="connsiteX4" fmla="*/ 17584270 w 17602200"/>
              <a:gd name="connsiteY4" fmla="*/ 5715000 h 6858000"/>
              <a:gd name="connsiteX5" fmla="*/ 16459200 w 17602200"/>
              <a:gd name="connsiteY5" fmla="*/ 6858000 h 6858000"/>
              <a:gd name="connsiteX6" fmla="*/ 16442905 w 17602200"/>
              <a:gd name="connsiteY6" fmla="*/ 6840913 h 6858000"/>
              <a:gd name="connsiteX7" fmla="*/ 1591235 w 17602200"/>
              <a:gd name="connsiteY7" fmla="*/ 6840071 h 6858000"/>
              <a:gd name="connsiteX8" fmla="*/ 0 w 17602200"/>
              <a:gd name="connsiteY8" fmla="*/ 5715000 h 6858000"/>
              <a:gd name="connsiteX9" fmla="*/ 0 w 17602200"/>
              <a:gd name="connsiteY9" fmla="*/ 1143000 h 6858000"/>
              <a:gd name="connsiteX0" fmla="*/ 0 w 17602200"/>
              <a:gd name="connsiteY0" fmla="*/ 1143000 h 6858000"/>
              <a:gd name="connsiteX1" fmla="*/ 1143000 w 17602200"/>
              <a:gd name="connsiteY1" fmla="*/ 0 h 6858000"/>
              <a:gd name="connsiteX2" fmla="*/ 16459200 w 17602200"/>
              <a:gd name="connsiteY2" fmla="*/ 0 h 6858000"/>
              <a:gd name="connsiteX3" fmla="*/ 17602200 w 17602200"/>
              <a:gd name="connsiteY3" fmla="*/ 1143000 h 6858000"/>
              <a:gd name="connsiteX4" fmla="*/ 17584270 w 17602200"/>
              <a:gd name="connsiteY4" fmla="*/ 5750859 h 6858000"/>
              <a:gd name="connsiteX5" fmla="*/ 16459200 w 17602200"/>
              <a:gd name="connsiteY5" fmla="*/ 6858000 h 6858000"/>
              <a:gd name="connsiteX6" fmla="*/ 16442905 w 17602200"/>
              <a:gd name="connsiteY6" fmla="*/ 6840913 h 6858000"/>
              <a:gd name="connsiteX7" fmla="*/ 1591235 w 17602200"/>
              <a:gd name="connsiteY7" fmla="*/ 6840071 h 6858000"/>
              <a:gd name="connsiteX8" fmla="*/ 0 w 17602200"/>
              <a:gd name="connsiteY8" fmla="*/ 5715000 h 6858000"/>
              <a:gd name="connsiteX9" fmla="*/ 0 w 17602200"/>
              <a:gd name="connsiteY9" fmla="*/ 1143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02200" h="6858000">
                <a:moveTo>
                  <a:pt x="0" y="1143000"/>
                </a:moveTo>
                <a:cubicBezTo>
                  <a:pt x="0" y="511739"/>
                  <a:pt x="511739" y="0"/>
                  <a:pt x="1143000" y="0"/>
                </a:cubicBezTo>
                <a:lnTo>
                  <a:pt x="16459200" y="0"/>
                </a:lnTo>
                <a:cubicBezTo>
                  <a:pt x="17090461" y="0"/>
                  <a:pt x="17602200" y="511739"/>
                  <a:pt x="17602200" y="1143000"/>
                </a:cubicBezTo>
                <a:cubicBezTo>
                  <a:pt x="17602200" y="2667000"/>
                  <a:pt x="17584270" y="4226859"/>
                  <a:pt x="17584270" y="5750859"/>
                </a:cubicBezTo>
                <a:cubicBezTo>
                  <a:pt x="17584270" y="6382120"/>
                  <a:pt x="17090461" y="6858000"/>
                  <a:pt x="16459200" y="6858000"/>
                </a:cubicBezTo>
                <a:cubicBezTo>
                  <a:pt x="16429862" y="6846328"/>
                  <a:pt x="16472243" y="6852585"/>
                  <a:pt x="16442905" y="6840913"/>
                </a:cubicBezTo>
                <a:lnTo>
                  <a:pt x="1591235" y="6840071"/>
                </a:lnTo>
                <a:cubicBezTo>
                  <a:pt x="2537762" y="5746377"/>
                  <a:pt x="0" y="6346261"/>
                  <a:pt x="0" y="5715000"/>
                </a:cubicBezTo>
                <a:lnTo>
                  <a:pt x="0" y="114300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সংবিধানের ৫ম ভাগের, ১ম পরিচ্ছেদে এককক্ষবিশিষ্ট আইনসভা প্রবর্তনের কথা বলা</a:t>
            </a:r>
          </a:p>
          <a:p>
            <a:pPr algn="ctr" eaLnBrk="1" hangingPunct="1"/>
            <a:endParaRPr lang="bn-IN" sz="48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bn-IN" sz="4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r>
              <a:rPr lang="bn-IN" sz="48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4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আইনসভার নাম জাতীয় সংসদ। সংবিধানে বলা </a:t>
            </a:r>
            <a:r>
              <a:rPr lang="bn-IN" sz="48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হয়েছে,</a:t>
            </a:r>
            <a:r>
              <a:rPr lang="bn-IN" sz="4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’জাতীয় সংসদ’</a:t>
            </a:r>
          </a:p>
          <a:p>
            <a:pPr algn="ctr" eaLnBrk="1" hangingPunct="1"/>
            <a:endParaRPr lang="bn-IN" sz="48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bn-IN" sz="4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নামে বাংলাদেশে একটি আইনসভা থাক</a:t>
            </a:r>
            <a:r>
              <a:rPr lang="en-US" sz="4800" b="1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সংবিধানের বিধানাবলি সাপেক্ষে প্রজাতন্ত্রের </a:t>
            </a:r>
          </a:p>
          <a:p>
            <a:pPr algn="ctr" eaLnBrk="1" hangingPunct="1"/>
            <a:endParaRPr lang="bn-IN" sz="48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bn-IN" sz="4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প্রণয়ন ক্ষমতা সংসদের উপর ন্যস্ত থাকবে।”</a:t>
            </a:r>
            <a:endParaRPr lang="en-US" sz="48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1713" y="254000"/>
            <a:ext cx="5408612" cy="1349375"/>
          </a:xfrm>
          <a:prstGeom prst="horizontalScroll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sz="600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সংসদের গঠন</a:t>
            </a:r>
            <a:endParaRPr lang="en-US" sz="600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195513" y="2514600"/>
            <a:ext cx="4648200" cy="1050925"/>
          </a:xfrm>
          <a:prstGeom prst="homePlate">
            <a:avLst/>
          </a:prstGeom>
          <a:ln>
            <a:solidFill>
              <a:srgbClr val="04097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5400" b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সংসদে মোট আসন</a:t>
            </a:r>
            <a:endParaRPr lang="en-US" sz="5400" b="1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195513" y="4541838"/>
            <a:ext cx="4648200" cy="1050925"/>
          </a:xfrm>
          <a:prstGeom prst="homePlate">
            <a:avLst/>
          </a:prstGeom>
          <a:ln>
            <a:solidFill>
              <a:srgbClr val="04097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54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 সদস্য আসন</a:t>
            </a:r>
            <a:endParaRPr lang="en-US" sz="5400" b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189163" y="6386513"/>
            <a:ext cx="4648200" cy="1049337"/>
          </a:xfrm>
          <a:prstGeom prst="homePlate">
            <a:avLst/>
          </a:prstGeom>
          <a:ln>
            <a:solidFill>
              <a:srgbClr val="04097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4400" b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মহিলা আসন</a:t>
            </a:r>
            <a:endParaRPr lang="en-US" sz="4400" b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85880" y="2408236"/>
            <a:ext cx="6172200" cy="1156953"/>
          </a:xfrm>
          <a:prstGeom prst="ellipse">
            <a:avLst/>
          </a:prstGeom>
          <a:ln w="28575">
            <a:solidFill>
              <a:srgbClr val="FF00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6000" b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৩৫০ জন</a:t>
            </a:r>
            <a:endParaRPr lang="en-US" sz="6000" b="1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785880" y="4313237"/>
            <a:ext cx="6172200" cy="1156953"/>
          </a:xfrm>
          <a:prstGeom prst="ellipse">
            <a:avLst/>
          </a:prstGeom>
          <a:ln w="38100">
            <a:solidFill>
              <a:srgbClr val="FF00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6000" b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 জন</a:t>
            </a:r>
            <a:endParaRPr lang="en-US" sz="6000" b="1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85880" y="6255707"/>
            <a:ext cx="6172200" cy="1156953"/>
          </a:xfrm>
          <a:prstGeom prst="ellipse">
            <a:avLst/>
          </a:prstGeom>
          <a:ln w="28575">
            <a:solidFill>
              <a:srgbClr val="FF00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6210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sz="6000" b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জন</a:t>
            </a:r>
            <a:endParaRPr lang="en-US" sz="6000" b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Custom</PresentationFormat>
  <Paragraphs>121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NikoshBAN</vt:lpstr>
      <vt:lpstr>Algerian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58</cp:revision>
  <dcterms:created xsi:type="dcterms:W3CDTF">2021-07-13T09:10:57Z</dcterms:created>
  <dcterms:modified xsi:type="dcterms:W3CDTF">2021-07-19T09:57:56Z</dcterms:modified>
</cp:coreProperties>
</file>