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3" r:id="rId4"/>
    <p:sldId id="275" r:id="rId5"/>
    <p:sldId id="264" r:id="rId6"/>
    <p:sldId id="256" r:id="rId7"/>
    <p:sldId id="260" r:id="rId8"/>
    <p:sldId id="265" r:id="rId9"/>
    <p:sldId id="261" r:id="rId10"/>
    <p:sldId id="266" r:id="rId11"/>
    <p:sldId id="268" r:id="rId12"/>
    <p:sldId id="271" r:id="rId13"/>
    <p:sldId id="273" r:id="rId14"/>
    <p:sldId id="270" r:id="rId15"/>
    <p:sldId id="274" r:id="rId16"/>
    <p:sldId id="269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720" autoAdjust="0"/>
  </p:normalViewPr>
  <p:slideViewPr>
    <p:cSldViewPr>
      <p:cViewPr>
        <p:scale>
          <a:sx n="60" d="100"/>
          <a:sy n="60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0DE4-7216-404A-A33A-6F895D20C913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FAB55-F360-47FB-8C52-1D5C8CAD2F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72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স্লাইড থেকে পরিমাপের এককের গুরুত্ব ও  প্রয়োজনীয়তা উপস্থাপন শুরু  করা হয়েছে।</a:t>
            </a:r>
          </a:p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প্রথমে ভিডিওটি দেখিয়ে শিক্ষার্থীদের হাতে-কলমে কাজে উৎসাহিত  করার জন্য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সম্ভব হলে প্রত্যকে নিজ নিজ হাত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দিয়ে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বেঞ্চের দৈর্ঘ্য মেপে নিতে বলতে পারেন।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/>
              <a:t>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bn-BD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।</a:t>
            </a:r>
            <a:r>
              <a:rPr lang="en-US" baseline="0" dirty="0" smtClean="0"/>
              <a:t> </a:t>
            </a:r>
            <a:r>
              <a:rPr lang="bn-BD" baseline="0" dirty="0" smtClean="0"/>
              <a:t>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স্কেল দিয়ে শিক্ষার্থীদেরকে</a:t>
            </a:r>
            <a:r>
              <a:rPr lang="bn-BD" baseline="0" dirty="0" smtClean="0"/>
              <a:t> নিজ নিজ জ্যামিতি বক্সের </a:t>
            </a:r>
            <a:r>
              <a:rPr lang="bn-BD" baseline="0" smtClean="0"/>
              <a:t>প্রস্থ মেপে  দেখতে বলেও একাজটি </a:t>
            </a:r>
            <a:r>
              <a:rPr lang="bn-BD" baseline="0" dirty="0" smtClean="0"/>
              <a:t>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পাঠটি সম্পর্কে সার্বিকভাবে জানার জন্য মূল্যায়নের ব্যবস্থা করা যেতে পারে। অথবা বিষয় শিক্ষক নিজের মত প্রশ্ন করেও কাজটি করতে পারেন।</a:t>
            </a:r>
            <a:endParaRPr lang="en-US" dirty="0" smtClean="0"/>
          </a:p>
          <a:p>
            <a:r>
              <a:rPr lang="bn-BD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শিক্ষার্থীদের চিন্তন দক্ষতা পরিমাপের জন্য এ ধরনের কাজ দিতে পারেন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স্লাইডে আজকের পাঠের মূল বিষয়বস্তু শিক্ষার্থীদের পূনরায় মনে করিয়ে দেবার চেষ্টা করা হয়েছে।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/>
              <a:t>স্লাইডে</a:t>
            </a:r>
            <a:r>
              <a:rPr lang="bn-BD" baseline="0" dirty="0" smtClean="0"/>
              <a:t> উল্লেখিত কী</a:t>
            </a:r>
            <a:r>
              <a:rPr lang="en-US" baseline="0" dirty="0" smtClean="0"/>
              <a:t>-</a:t>
            </a:r>
            <a:r>
              <a:rPr lang="bn-BD" baseline="0" dirty="0" smtClean="0"/>
              <a:t>নোটসমূহের আলোকে শিক্ষার্থীদের কোনো জিজ্ঞাসা আছে কি-না তা জানার চেষ্টা করলে ভালো হয়</a:t>
            </a:r>
            <a:r>
              <a:rPr lang="en-US" baseline="0" dirty="0" smtClean="0"/>
              <a:t> </a:t>
            </a:r>
            <a:r>
              <a:rPr lang="bn-BD" baseline="0" dirty="0" smtClean="0"/>
              <a:t>এবং কী-নোটগুলো শিক্ষার্থীদের লিখে নিতে বলতে পারেন।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</a:t>
            </a:r>
            <a:r>
              <a:rPr lang="bn-BD" baseline="0" dirty="0" smtClean="0"/>
              <a:t> স্লাইডটি মানসিক পরিবেশ সৃষ্টি করে পাঠ শিরোনাম বের করার উদ্দেশ্যে দেয়া হয়েছে।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প্রথমে ধারাবাহিকভাবে ট্রিগার চেপে এবং স্লাইডে উল্লেখিত প্রশ্নোত্তরের মাধ্যমে পাঠ শিরোনাম বের করা যেতে পারে।তবে প্রয়োজনে অন্য   যুক্তিযুক্ত উপায়ে একাজটি করা যেতে পারে।</a:t>
            </a:r>
            <a:r>
              <a:rPr lang="en-US" baseline="0" dirty="0" smtClean="0"/>
              <a:t>   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এছাড়া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 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অথবা  অন্য কোনো যুক্তিযুক্ত উপায় অবলম্বন করে কাজটি করতে পারেন ।</a:t>
            </a:r>
            <a:endParaRPr lang="bn-BD" sz="1200" baseline="0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bn-BD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এই স্লাইডটি শিরোনাম</a:t>
            </a:r>
            <a:r>
              <a:rPr lang="bn-BD" baseline="0" dirty="0" smtClean="0"/>
              <a:t> লেখাসহ </a:t>
            </a:r>
            <a:r>
              <a:rPr lang="bn-BD" dirty="0" smtClean="0"/>
              <a:t>পাঠ</a:t>
            </a:r>
            <a:r>
              <a:rPr lang="bn-BD" baseline="0" dirty="0" smtClean="0"/>
              <a:t> ঘোষণার জন্য রাখা হয়েছে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/>
              <a:t>এই পাঠ শেষে অর্জিতব্য শিখনফলকে সামনে রেখে </a:t>
            </a:r>
            <a:r>
              <a:rPr lang="bn-BD" dirty="0" smtClean="0"/>
              <a:t>পাঠকে</a:t>
            </a:r>
            <a:r>
              <a:rPr lang="bn-BD" baseline="0" dirty="0" smtClean="0"/>
              <a:t> ধারাবাহিকভাবে পরিচালনার উদ্দেশ্যে </a:t>
            </a:r>
            <a:r>
              <a:rPr lang="bn-BD" dirty="0" smtClean="0"/>
              <a:t>এই স্লাইডটি </a:t>
            </a:r>
            <a:r>
              <a:rPr lang="bn-BD" baseline="0" dirty="0" smtClean="0"/>
              <a:t>রাখা হয়েছে।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স্লাইডে উল্লেখিত ছবিগুলো প্রদর্শন এবং প্রশ্নোত্তরের মাধ্যমে শিক্ষার্থীদের কাছ  থেকে পরিমাপের সঙ্ঘা বের করে আনার চেষ্টা করা হয়েছে।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/>
              <a:t>তবে প্রয়োজনে অন্য   যুক্তিযুক্ত উপায়ে একাজটি করা যেতে পারে।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এই স্লাইড থেকে পরিমাপের প্রয়োজনীয়তা উপস্থাপন শুরু করা হয়েছে। তবে প্রয়োজনে বাস্তব উপকরণ ব্যবহার করেও একাজটি করা যাবে।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/>
              <a:t>।</a:t>
            </a:r>
            <a:r>
              <a:rPr lang="en-US" baseline="0" dirty="0" smtClean="0"/>
              <a:t> </a:t>
            </a:r>
            <a:r>
              <a:rPr lang="bn-BD" baseline="0" dirty="0" smtClean="0"/>
              <a:t>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bn-BD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পরিমাপের প্রয়োজনীয়তা উপস্থাপন অব্যাহত রয়েছে।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তবে এখানেও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বিশেষ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প্রয়োজনে বাস্তব উপকরণ ব্যবহার করেও একাজটি করা যাবে</a:t>
            </a:r>
            <a:endParaRPr lang="bn-BD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স্লাইডে আরো কিছু ঘটনার ছবি উ ল্লেখ করে  পরিমাপের প্রয়োজনীয়তা উপস্থাপন সমাপ্ত হবে।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baseline="0" dirty="0" smtClean="0"/>
              <a:t>।</a:t>
            </a:r>
            <a:r>
              <a:rPr lang="en-US" baseline="0" dirty="0" smtClean="0"/>
              <a:t> </a:t>
            </a:r>
            <a:r>
              <a:rPr lang="bn-BD" baseline="0" dirty="0" smtClean="0"/>
              <a:t>  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বিষয়শিক্ষক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ইচ্ছে করলে স্লাইডে উল্লেখিত প্রশ্নগুলো মুছে দিয়ে নিজের মত প্রশ্ন করতে পারেন</a:t>
            </a:r>
            <a:r>
              <a:rPr lang="bn-BD" sz="1200" baseline="0" dirty="0" smtClean="0">
                <a:latin typeface="AdarshaLipiCo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স্লাইডে জোড়ায় কাজ দিয়ে শিক্ষার্থীদের পরিমাপের প্রয়োজনীয়তা সম্পর্কে চিন্তন দক্ষতার উন্নয়ন ঘটেছে কি- না তা যাচাই করা হয়েছে।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FAB55-F360-47FB-8C52-1D5C8CAD2F6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A2AF0-BF97-459E-AD20-DD7D12AB31BB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A2AF0-BF97-459E-AD20-DD7D12AB31BB}" type="datetimeFigureOut">
              <a:rPr lang="en-US" smtClean="0"/>
              <a:pPr/>
              <a:t>7/19/2021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6ED93-0ED2-4C78-94A7-9517724AC2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E - Copy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3173530"/>
            <a:ext cx="2341550" cy="3760670"/>
          </a:xfrm>
          <a:prstGeom prst="rect">
            <a:avLst/>
          </a:prstGeom>
        </p:spPr>
      </p:pic>
      <p:pic>
        <p:nvPicPr>
          <p:cNvPr id="4" name="Picture 3" descr="Welcom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1676400"/>
            <a:ext cx="5177741" cy="2293843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36027" y="1219200"/>
            <a:ext cx="6436373" cy="4687263"/>
            <a:chOff x="1336027" y="1219200"/>
            <a:chExt cx="6436373" cy="4687263"/>
          </a:xfrm>
        </p:grpSpPr>
        <p:pic>
          <p:nvPicPr>
            <p:cNvPr id="8" name="Picture 7" descr="student.gif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1336027" y="1219200"/>
              <a:ext cx="3312173" cy="4687263"/>
            </a:xfrm>
            <a:prstGeom prst="rect">
              <a:avLst/>
            </a:prstGeom>
          </p:spPr>
        </p:pic>
        <p:pic>
          <p:nvPicPr>
            <p:cNvPr id="9" name="Picture 8" descr="student.gif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60227" y="1219200"/>
              <a:ext cx="3312173" cy="4687263"/>
            </a:xfrm>
            <a:prstGeom prst="rect">
              <a:avLst/>
            </a:prstGeom>
          </p:spPr>
        </p:pic>
      </p:grp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457200"/>
            <a:ext cx="2012089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4104382"/>
            <a:ext cx="5581977" cy="107721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দৈনদিন জীবনে পরিমাপ প্রয়োজন হয় এমন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১০টি ঘটনার একটি তালিকা প্রস্তুত কর।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7786" y="228600"/>
            <a:ext cx="165141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৭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0" y="304800"/>
            <a:ext cx="4419599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ভিডিওটিতে কী কী দেখতে পেলে?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304800"/>
            <a:ext cx="292740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একটি ভিডিও দেখি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581400" y="1143000"/>
          <a:ext cx="1828800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1828800" cy="1543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596464" y="2209800"/>
            <a:ext cx="2371732" cy="2880918"/>
            <a:chOff x="533400" y="2345040"/>
            <a:chExt cx="2371732" cy="2880918"/>
          </a:xfrm>
        </p:grpSpPr>
        <p:pic>
          <p:nvPicPr>
            <p:cNvPr id="9" name="Picture 8" descr="Short-han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H="1">
              <a:off x="533400" y="2345040"/>
              <a:ext cx="2371732" cy="2880918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873468" y="2377966"/>
              <a:ext cx="990977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১১ হাত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172200" y="2226960"/>
            <a:ext cx="2362874" cy="2870158"/>
            <a:chOff x="6172200" y="2362200"/>
            <a:chExt cx="2362874" cy="2870158"/>
          </a:xfrm>
        </p:grpSpPr>
        <p:pic>
          <p:nvPicPr>
            <p:cNvPr id="8" name="Picture 7" descr="Long-hand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172200" y="2362200"/>
              <a:ext cx="2362874" cy="2870158"/>
            </a:xfrm>
            <a:prstGeom prst="rect">
              <a:avLst/>
            </a:prstGeom>
            <a:ln w="19050">
              <a:solidFill>
                <a:srgbClr val="00B050"/>
              </a:solidFill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203732" y="2393732"/>
              <a:ext cx="1013419" cy="52322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১০ হাত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Left-Right Arrow 13"/>
          <p:cNvSpPr/>
          <p:nvPr/>
        </p:nvSpPr>
        <p:spPr>
          <a:xfrm>
            <a:off x="3000702" y="2794522"/>
            <a:ext cx="3126830" cy="1371600"/>
          </a:xfrm>
          <a:prstGeom prst="leftRightArrow">
            <a:avLst>
              <a:gd name="adj1" fmla="val 60795"/>
              <a:gd name="adj2" fmla="val 2565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দড়িটি পরিমাপে এরূপ ভিন্নতা কেনো?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Left-Right Arrow 14"/>
          <p:cNvSpPr/>
          <p:nvPr/>
        </p:nvSpPr>
        <p:spPr>
          <a:xfrm>
            <a:off x="3004593" y="2795650"/>
            <a:ext cx="3126830" cy="1371600"/>
          </a:xfrm>
          <a:prstGeom prst="leftRightArrow">
            <a:avLst>
              <a:gd name="adj1" fmla="val 60795"/>
              <a:gd name="adj2" fmla="val 25659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এরূপ অসুবিধা কীভাবে দূর করা যায়?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Scale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3332" y="2238702"/>
            <a:ext cx="3124200" cy="2842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762000" y="4191000"/>
            <a:ext cx="759363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হাত দিয়ে মাপলে সব সময় সঠিক পরিমাপ পাওয়া যাবে কি?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Scale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1192500"/>
            <a:ext cx="5429650" cy="49402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21"/>
          <p:cNvGrpSpPr/>
          <p:nvPr/>
        </p:nvGrpSpPr>
        <p:grpSpPr>
          <a:xfrm>
            <a:off x="982640" y="1828800"/>
            <a:ext cx="3998210" cy="3124200"/>
            <a:chOff x="982640" y="762000"/>
            <a:chExt cx="3998210" cy="3124200"/>
          </a:xfrm>
        </p:grpSpPr>
        <p:sp>
          <p:nvSpPr>
            <p:cNvPr id="21" name="Freeform 20"/>
            <p:cNvSpPr/>
            <p:nvPr/>
          </p:nvSpPr>
          <p:spPr>
            <a:xfrm>
              <a:off x="990600" y="762000"/>
              <a:ext cx="3962400" cy="3124200"/>
            </a:xfrm>
            <a:custGeom>
              <a:avLst/>
              <a:gdLst>
                <a:gd name="connsiteX0" fmla="*/ 0 w 3810000"/>
                <a:gd name="connsiteY0" fmla="*/ 190504 h 1143000"/>
                <a:gd name="connsiteX1" fmla="*/ 55798 w 3810000"/>
                <a:gd name="connsiteY1" fmla="*/ 55797 h 1143000"/>
                <a:gd name="connsiteX2" fmla="*/ 190505 w 3810000"/>
                <a:gd name="connsiteY2" fmla="*/ 0 h 1143000"/>
                <a:gd name="connsiteX3" fmla="*/ 635000 w 3810000"/>
                <a:gd name="connsiteY3" fmla="*/ 0 h 1143000"/>
                <a:gd name="connsiteX4" fmla="*/ 635000 w 3810000"/>
                <a:gd name="connsiteY4" fmla="*/ 0 h 1143000"/>
                <a:gd name="connsiteX5" fmla="*/ 1587500 w 3810000"/>
                <a:gd name="connsiteY5" fmla="*/ 0 h 1143000"/>
                <a:gd name="connsiteX6" fmla="*/ 3619496 w 3810000"/>
                <a:gd name="connsiteY6" fmla="*/ 0 h 1143000"/>
                <a:gd name="connsiteX7" fmla="*/ 3754203 w 3810000"/>
                <a:gd name="connsiteY7" fmla="*/ 55798 h 1143000"/>
                <a:gd name="connsiteX8" fmla="*/ 3810000 w 3810000"/>
                <a:gd name="connsiteY8" fmla="*/ 190505 h 1143000"/>
                <a:gd name="connsiteX9" fmla="*/ 3810000 w 3810000"/>
                <a:gd name="connsiteY9" fmla="*/ 666750 h 1143000"/>
                <a:gd name="connsiteX10" fmla="*/ 3810000 w 3810000"/>
                <a:gd name="connsiteY10" fmla="*/ 666750 h 1143000"/>
                <a:gd name="connsiteX11" fmla="*/ 3810000 w 3810000"/>
                <a:gd name="connsiteY11" fmla="*/ 952500 h 1143000"/>
                <a:gd name="connsiteX12" fmla="*/ 3810000 w 3810000"/>
                <a:gd name="connsiteY12" fmla="*/ 952496 h 1143000"/>
                <a:gd name="connsiteX13" fmla="*/ 3754203 w 3810000"/>
                <a:gd name="connsiteY13" fmla="*/ 1087203 h 1143000"/>
                <a:gd name="connsiteX14" fmla="*/ 3619496 w 3810000"/>
                <a:gd name="connsiteY14" fmla="*/ 1143000 h 1143000"/>
                <a:gd name="connsiteX15" fmla="*/ 1587500 w 3810000"/>
                <a:gd name="connsiteY15" fmla="*/ 1143000 h 1143000"/>
                <a:gd name="connsiteX16" fmla="*/ 1111263 w 3810000"/>
                <a:gd name="connsiteY16" fmla="*/ 1285875 h 1143000"/>
                <a:gd name="connsiteX17" fmla="*/ 635000 w 3810000"/>
                <a:gd name="connsiteY17" fmla="*/ 1143000 h 1143000"/>
                <a:gd name="connsiteX18" fmla="*/ 190504 w 3810000"/>
                <a:gd name="connsiteY18" fmla="*/ 1143000 h 1143000"/>
                <a:gd name="connsiteX19" fmla="*/ 55797 w 3810000"/>
                <a:gd name="connsiteY19" fmla="*/ 1087203 h 1143000"/>
                <a:gd name="connsiteX20" fmla="*/ 0 w 3810000"/>
                <a:gd name="connsiteY20" fmla="*/ 952496 h 1143000"/>
                <a:gd name="connsiteX21" fmla="*/ 0 w 3810000"/>
                <a:gd name="connsiteY21" fmla="*/ 952500 h 1143000"/>
                <a:gd name="connsiteX22" fmla="*/ 0 w 3810000"/>
                <a:gd name="connsiteY22" fmla="*/ 666750 h 1143000"/>
                <a:gd name="connsiteX23" fmla="*/ 0 w 3810000"/>
                <a:gd name="connsiteY23" fmla="*/ 666750 h 1143000"/>
                <a:gd name="connsiteX24" fmla="*/ 0 w 3810000"/>
                <a:gd name="connsiteY24" fmla="*/ 190504 h 1143000"/>
                <a:gd name="connsiteX0" fmla="*/ 0 w 3810000"/>
                <a:gd name="connsiteY0" fmla="*/ 190504 h 3124200"/>
                <a:gd name="connsiteX1" fmla="*/ 55798 w 3810000"/>
                <a:gd name="connsiteY1" fmla="*/ 55797 h 3124200"/>
                <a:gd name="connsiteX2" fmla="*/ 190505 w 3810000"/>
                <a:gd name="connsiteY2" fmla="*/ 0 h 3124200"/>
                <a:gd name="connsiteX3" fmla="*/ 635000 w 3810000"/>
                <a:gd name="connsiteY3" fmla="*/ 0 h 3124200"/>
                <a:gd name="connsiteX4" fmla="*/ 635000 w 3810000"/>
                <a:gd name="connsiteY4" fmla="*/ 0 h 3124200"/>
                <a:gd name="connsiteX5" fmla="*/ 1587500 w 3810000"/>
                <a:gd name="connsiteY5" fmla="*/ 0 h 3124200"/>
                <a:gd name="connsiteX6" fmla="*/ 3619496 w 3810000"/>
                <a:gd name="connsiteY6" fmla="*/ 0 h 3124200"/>
                <a:gd name="connsiteX7" fmla="*/ 3754203 w 3810000"/>
                <a:gd name="connsiteY7" fmla="*/ 55798 h 3124200"/>
                <a:gd name="connsiteX8" fmla="*/ 3810000 w 3810000"/>
                <a:gd name="connsiteY8" fmla="*/ 190505 h 3124200"/>
                <a:gd name="connsiteX9" fmla="*/ 3810000 w 3810000"/>
                <a:gd name="connsiteY9" fmla="*/ 666750 h 3124200"/>
                <a:gd name="connsiteX10" fmla="*/ 3810000 w 3810000"/>
                <a:gd name="connsiteY10" fmla="*/ 666750 h 3124200"/>
                <a:gd name="connsiteX11" fmla="*/ 3810000 w 3810000"/>
                <a:gd name="connsiteY11" fmla="*/ 952500 h 3124200"/>
                <a:gd name="connsiteX12" fmla="*/ 3810000 w 3810000"/>
                <a:gd name="connsiteY12" fmla="*/ 952496 h 3124200"/>
                <a:gd name="connsiteX13" fmla="*/ 3754203 w 3810000"/>
                <a:gd name="connsiteY13" fmla="*/ 1087203 h 3124200"/>
                <a:gd name="connsiteX14" fmla="*/ 3619496 w 3810000"/>
                <a:gd name="connsiteY14" fmla="*/ 1143000 h 3124200"/>
                <a:gd name="connsiteX15" fmla="*/ 1587500 w 3810000"/>
                <a:gd name="connsiteY15" fmla="*/ 1143000 h 3124200"/>
                <a:gd name="connsiteX16" fmla="*/ 1905000 w 3810000"/>
                <a:gd name="connsiteY16" fmla="*/ 3124200 h 3124200"/>
                <a:gd name="connsiteX17" fmla="*/ 635000 w 3810000"/>
                <a:gd name="connsiteY17" fmla="*/ 1143000 h 3124200"/>
                <a:gd name="connsiteX18" fmla="*/ 190504 w 3810000"/>
                <a:gd name="connsiteY18" fmla="*/ 1143000 h 3124200"/>
                <a:gd name="connsiteX19" fmla="*/ 55797 w 3810000"/>
                <a:gd name="connsiteY19" fmla="*/ 1087203 h 3124200"/>
                <a:gd name="connsiteX20" fmla="*/ 0 w 3810000"/>
                <a:gd name="connsiteY20" fmla="*/ 952496 h 3124200"/>
                <a:gd name="connsiteX21" fmla="*/ 0 w 3810000"/>
                <a:gd name="connsiteY21" fmla="*/ 952500 h 3124200"/>
                <a:gd name="connsiteX22" fmla="*/ 0 w 3810000"/>
                <a:gd name="connsiteY22" fmla="*/ 666750 h 3124200"/>
                <a:gd name="connsiteX23" fmla="*/ 0 w 3810000"/>
                <a:gd name="connsiteY23" fmla="*/ 666750 h 3124200"/>
                <a:gd name="connsiteX24" fmla="*/ 0 w 3810000"/>
                <a:gd name="connsiteY24" fmla="*/ 190504 h 3124200"/>
                <a:gd name="connsiteX0" fmla="*/ 0 w 3810000"/>
                <a:gd name="connsiteY0" fmla="*/ 190504 h 3124200"/>
                <a:gd name="connsiteX1" fmla="*/ 55798 w 3810000"/>
                <a:gd name="connsiteY1" fmla="*/ 55797 h 3124200"/>
                <a:gd name="connsiteX2" fmla="*/ 190505 w 3810000"/>
                <a:gd name="connsiteY2" fmla="*/ 0 h 3124200"/>
                <a:gd name="connsiteX3" fmla="*/ 635000 w 3810000"/>
                <a:gd name="connsiteY3" fmla="*/ 0 h 3124200"/>
                <a:gd name="connsiteX4" fmla="*/ 635000 w 3810000"/>
                <a:gd name="connsiteY4" fmla="*/ 0 h 3124200"/>
                <a:gd name="connsiteX5" fmla="*/ 1587500 w 3810000"/>
                <a:gd name="connsiteY5" fmla="*/ 0 h 3124200"/>
                <a:gd name="connsiteX6" fmla="*/ 3619496 w 3810000"/>
                <a:gd name="connsiteY6" fmla="*/ 0 h 3124200"/>
                <a:gd name="connsiteX7" fmla="*/ 3754203 w 3810000"/>
                <a:gd name="connsiteY7" fmla="*/ 55798 h 3124200"/>
                <a:gd name="connsiteX8" fmla="*/ 3810000 w 3810000"/>
                <a:gd name="connsiteY8" fmla="*/ 190505 h 3124200"/>
                <a:gd name="connsiteX9" fmla="*/ 3810000 w 3810000"/>
                <a:gd name="connsiteY9" fmla="*/ 666750 h 3124200"/>
                <a:gd name="connsiteX10" fmla="*/ 3810000 w 3810000"/>
                <a:gd name="connsiteY10" fmla="*/ 666750 h 3124200"/>
                <a:gd name="connsiteX11" fmla="*/ 3810000 w 3810000"/>
                <a:gd name="connsiteY11" fmla="*/ 952500 h 3124200"/>
                <a:gd name="connsiteX12" fmla="*/ 3810000 w 3810000"/>
                <a:gd name="connsiteY12" fmla="*/ 952496 h 3124200"/>
                <a:gd name="connsiteX13" fmla="*/ 3754203 w 3810000"/>
                <a:gd name="connsiteY13" fmla="*/ 1087203 h 3124200"/>
                <a:gd name="connsiteX14" fmla="*/ 3619496 w 3810000"/>
                <a:gd name="connsiteY14" fmla="*/ 1143000 h 3124200"/>
                <a:gd name="connsiteX15" fmla="*/ 1587500 w 3810000"/>
                <a:gd name="connsiteY15" fmla="*/ 1143000 h 3124200"/>
                <a:gd name="connsiteX16" fmla="*/ 1905000 w 3810000"/>
                <a:gd name="connsiteY16" fmla="*/ 3124200 h 3124200"/>
                <a:gd name="connsiteX17" fmla="*/ 1295400 w 3810000"/>
                <a:gd name="connsiteY17" fmla="*/ 1143000 h 3124200"/>
                <a:gd name="connsiteX18" fmla="*/ 190504 w 3810000"/>
                <a:gd name="connsiteY18" fmla="*/ 1143000 h 3124200"/>
                <a:gd name="connsiteX19" fmla="*/ 55797 w 3810000"/>
                <a:gd name="connsiteY19" fmla="*/ 1087203 h 3124200"/>
                <a:gd name="connsiteX20" fmla="*/ 0 w 3810000"/>
                <a:gd name="connsiteY20" fmla="*/ 952496 h 3124200"/>
                <a:gd name="connsiteX21" fmla="*/ 0 w 3810000"/>
                <a:gd name="connsiteY21" fmla="*/ 952500 h 3124200"/>
                <a:gd name="connsiteX22" fmla="*/ 0 w 3810000"/>
                <a:gd name="connsiteY22" fmla="*/ 666750 h 3124200"/>
                <a:gd name="connsiteX23" fmla="*/ 0 w 3810000"/>
                <a:gd name="connsiteY23" fmla="*/ 666750 h 3124200"/>
                <a:gd name="connsiteX24" fmla="*/ 0 w 3810000"/>
                <a:gd name="connsiteY24" fmla="*/ 190504 h 312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10000" h="3124200">
                  <a:moveTo>
                    <a:pt x="0" y="190504"/>
                  </a:moveTo>
                  <a:cubicBezTo>
                    <a:pt x="0" y="139979"/>
                    <a:pt x="20071" y="91524"/>
                    <a:pt x="55798" y="55797"/>
                  </a:cubicBezTo>
                  <a:cubicBezTo>
                    <a:pt x="91524" y="20071"/>
                    <a:pt x="139980" y="0"/>
                    <a:pt x="190505" y="0"/>
                  </a:cubicBezTo>
                  <a:lnTo>
                    <a:pt x="635000" y="0"/>
                  </a:lnTo>
                  <a:lnTo>
                    <a:pt x="635000" y="0"/>
                  </a:lnTo>
                  <a:lnTo>
                    <a:pt x="1587500" y="0"/>
                  </a:lnTo>
                  <a:lnTo>
                    <a:pt x="3619496" y="0"/>
                  </a:lnTo>
                  <a:cubicBezTo>
                    <a:pt x="3670021" y="0"/>
                    <a:pt x="3718476" y="20071"/>
                    <a:pt x="3754203" y="55798"/>
                  </a:cubicBezTo>
                  <a:cubicBezTo>
                    <a:pt x="3789929" y="91524"/>
                    <a:pt x="3810000" y="139980"/>
                    <a:pt x="3810000" y="190505"/>
                  </a:cubicBezTo>
                  <a:lnTo>
                    <a:pt x="3810000" y="666750"/>
                  </a:lnTo>
                  <a:lnTo>
                    <a:pt x="3810000" y="666750"/>
                  </a:lnTo>
                  <a:lnTo>
                    <a:pt x="3810000" y="952500"/>
                  </a:lnTo>
                  <a:lnTo>
                    <a:pt x="3810000" y="952496"/>
                  </a:lnTo>
                  <a:cubicBezTo>
                    <a:pt x="3810000" y="1003021"/>
                    <a:pt x="3789929" y="1051476"/>
                    <a:pt x="3754203" y="1087203"/>
                  </a:cubicBezTo>
                  <a:cubicBezTo>
                    <a:pt x="3718477" y="1122929"/>
                    <a:pt x="3670021" y="1143000"/>
                    <a:pt x="3619496" y="1143000"/>
                  </a:cubicBezTo>
                  <a:lnTo>
                    <a:pt x="1587500" y="1143000"/>
                  </a:lnTo>
                  <a:lnTo>
                    <a:pt x="1905000" y="3124200"/>
                  </a:lnTo>
                  <a:lnTo>
                    <a:pt x="1295400" y="1143000"/>
                  </a:lnTo>
                  <a:lnTo>
                    <a:pt x="190504" y="1143000"/>
                  </a:lnTo>
                  <a:cubicBezTo>
                    <a:pt x="139979" y="1143000"/>
                    <a:pt x="91524" y="1122929"/>
                    <a:pt x="55797" y="1087203"/>
                  </a:cubicBezTo>
                  <a:cubicBezTo>
                    <a:pt x="20071" y="1051477"/>
                    <a:pt x="0" y="1003021"/>
                    <a:pt x="0" y="952496"/>
                  </a:cubicBezTo>
                  <a:lnTo>
                    <a:pt x="0" y="952500"/>
                  </a:lnTo>
                  <a:lnTo>
                    <a:pt x="0" y="666750"/>
                  </a:lnTo>
                  <a:lnTo>
                    <a:pt x="0" y="666750"/>
                  </a:lnTo>
                  <a:lnTo>
                    <a:pt x="0" y="190504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82640" y="814134"/>
              <a:ext cx="399821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BD" sz="3200" spc="-150" dirty="0" smtClean="0">
                  <a:latin typeface="NikoshBAN" pitchFamily="2" charset="0"/>
                  <a:cs typeface="NikoshBAN" pitchFamily="2" charset="0"/>
                </a:rPr>
                <a:t>  এই কাঠিটি দিয়ে মাপলে সব </a:t>
              </a:r>
            </a:p>
            <a:p>
              <a:r>
                <a:rPr lang="bn-BD" sz="3200" spc="-150" dirty="0" smtClean="0">
                  <a:latin typeface="NikoshBAN" pitchFamily="2" charset="0"/>
                  <a:cs typeface="NikoshBAN" pitchFamily="2" charset="0"/>
                </a:rPr>
                <a:t>সময় কি একই মাপ পাওয়া যাবে?</a:t>
              </a:r>
              <a:endParaRPr lang="en-US" sz="3200" spc="-15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 rot="267895">
            <a:off x="2571629" y="4879889"/>
            <a:ext cx="1755757" cy="304800"/>
          </a:xfrm>
          <a:prstGeom prst="rect">
            <a:avLst/>
          </a:prstGeom>
          <a:solidFill>
            <a:srgbClr val="FF0000">
              <a:alpha val="41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1555532" y="4495800"/>
            <a:ext cx="5791200" cy="1752600"/>
            <a:chOff x="1546085" y="4648200"/>
            <a:chExt cx="5371547" cy="1752600"/>
          </a:xfrm>
        </p:grpSpPr>
        <p:grpSp>
          <p:nvGrpSpPr>
            <p:cNvPr id="28" name="Group 27"/>
            <p:cNvGrpSpPr/>
            <p:nvPr/>
          </p:nvGrpSpPr>
          <p:grpSpPr>
            <a:xfrm>
              <a:off x="1546085" y="5076700"/>
              <a:ext cx="5371547" cy="1324100"/>
              <a:chOff x="1546085" y="5029200"/>
              <a:chExt cx="5371547" cy="1324100"/>
            </a:xfrm>
          </p:grpSpPr>
          <p:sp>
            <p:nvSpPr>
              <p:cNvPr id="26" name="Freeform 25"/>
              <p:cNvSpPr/>
              <p:nvPr/>
            </p:nvSpPr>
            <p:spPr>
              <a:xfrm rot="10800000">
                <a:off x="1546085" y="5029200"/>
                <a:ext cx="5371547" cy="1324100"/>
              </a:xfrm>
              <a:custGeom>
                <a:avLst/>
                <a:gdLst>
                  <a:gd name="connsiteX0" fmla="*/ 0 w 3810000"/>
                  <a:gd name="connsiteY0" fmla="*/ 190504 h 1143000"/>
                  <a:gd name="connsiteX1" fmla="*/ 55798 w 3810000"/>
                  <a:gd name="connsiteY1" fmla="*/ 55797 h 1143000"/>
                  <a:gd name="connsiteX2" fmla="*/ 190505 w 3810000"/>
                  <a:gd name="connsiteY2" fmla="*/ 0 h 1143000"/>
                  <a:gd name="connsiteX3" fmla="*/ 635000 w 3810000"/>
                  <a:gd name="connsiteY3" fmla="*/ 0 h 1143000"/>
                  <a:gd name="connsiteX4" fmla="*/ 635000 w 3810000"/>
                  <a:gd name="connsiteY4" fmla="*/ 0 h 1143000"/>
                  <a:gd name="connsiteX5" fmla="*/ 1587500 w 3810000"/>
                  <a:gd name="connsiteY5" fmla="*/ 0 h 1143000"/>
                  <a:gd name="connsiteX6" fmla="*/ 3619496 w 3810000"/>
                  <a:gd name="connsiteY6" fmla="*/ 0 h 1143000"/>
                  <a:gd name="connsiteX7" fmla="*/ 3754203 w 3810000"/>
                  <a:gd name="connsiteY7" fmla="*/ 55798 h 1143000"/>
                  <a:gd name="connsiteX8" fmla="*/ 3810000 w 3810000"/>
                  <a:gd name="connsiteY8" fmla="*/ 190505 h 1143000"/>
                  <a:gd name="connsiteX9" fmla="*/ 3810000 w 3810000"/>
                  <a:gd name="connsiteY9" fmla="*/ 666750 h 1143000"/>
                  <a:gd name="connsiteX10" fmla="*/ 3810000 w 3810000"/>
                  <a:gd name="connsiteY10" fmla="*/ 666750 h 1143000"/>
                  <a:gd name="connsiteX11" fmla="*/ 3810000 w 3810000"/>
                  <a:gd name="connsiteY11" fmla="*/ 952500 h 1143000"/>
                  <a:gd name="connsiteX12" fmla="*/ 3810000 w 3810000"/>
                  <a:gd name="connsiteY12" fmla="*/ 952496 h 1143000"/>
                  <a:gd name="connsiteX13" fmla="*/ 3754203 w 3810000"/>
                  <a:gd name="connsiteY13" fmla="*/ 1087203 h 1143000"/>
                  <a:gd name="connsiteX14" fmla="*/ 3619496 w 3810000"/>
                  <a:gd name="connsiteY14" fmla="*/ 1143000 h 1143000"/>
                  <a:gd name="connsiteX15" fmla="*/ 1587500 w 3810000"/>
                  <a:gd name="connsiteY15" fmla="*/ 1143000 h 1143000"/>
                  <a:gd name="connsiteX16" fmla="*/ 1111263 w 3810000"/>
                  <a:gd name="connsiteY16" fmla="*/ 1285875 h 1143000"/>
                  <a:gd name="connsiteX17" fmla="*/ 635000 w 3810000"/>
                  <a:gd name="connsiteY17" fmla="*/ 1143000 h 1143000"/>
                  <a:gd name="connsiteX18" fmla="*/ 190504 w 3810000"/>
                  <a:gd name="connsiteY18" fmla="*/ 1143000 h 1143000"/>
                  <a:gd name="connsiteX19" fmla="*/ 55797 w 3810000"/>
                  <a:gd name="connsiteY19" fmla="*/ 1087203 h 1143000"/>
                  <a:gd name="connsiteX20" fmla="*/ 0 w 3810000"/>
                  <a:gd name="connsiteY20" fmla="*/ 952496 h 1143000"/>
                  <a:gd name="connsiteX21" fmla="*/ 0 w 3810000"/>
                  <a:gd name="connsiteY21" fmla="*/ 952500 h 1143000"/>
                  <a:gd name="connsiteX22" fmla="*/ 0 w 3810000"/>
                  <a:gd name="connsiteY22" fmla="*/ 666750 h 1143000"/>
                  <a:gd name="connsiteX23" fmla="*/ 0 w 3810000"/>
                  <a:gd name="connsiteY23" fmla="*/ 666750 h 1143000"/>
                  <a:gd name="connsiteX24" fmla="*/ 0 w 3810000"/>
                  <a:gd name="connsiteY24" fmla="*/ 190504 h 1143000"/>
                  <a:gd name="connsiteX0" fmla="*/ 0 w 3810000"/>
                  <a:gd name="connsiteY0" fmla="*/ 190504 h 3124200"/>
                  <a:gd name="connsiteX1" fmla="*/ 55798 w 3810000"/>
                  <a:gd name="connsiteY1" fmla="*/ 55797 h 3124200"/>
                  <a:gd name="connsiteX2" fmla="*/ 190505 w 3810000"/>
                  <a:gd name="connsiteY2" fmla="*/ 0 h 3124200"/>
                  <a:gd name="connsiteX3" fmla="*/ 635000 w 3810000"/>
                  <a:gd name="connsiteY3" fmla="*/ 0 h 3124200"/>
                  <a:gd name="connsiteX4" fmla="*/ 635000 w 3810000"/>
                  <a:gd name="connsiteY4" fmla="*/ 0 h 3124200"/>
                  <a:gd name="connsiteX5" fmla="*/ 1587500 w 3810000"/>
                  <a:gd name="connsiteY5" fmla="*/ 0 h 3124200"/>
                  <a:gd name="connsiteX6" fmla="*/ 3619496 w 3810000"/>
                  <a:gd name="connsiteY6" fmla="*/ 0 h 3124200"/>
                  <a:gd name="connsiteX7" fmla="*/ 3754203 w 3810000"/>
                  <a:gd name="connsiteY7" fmla="*/ 55798 h 3124200"/>
                  <a:gd name="connsiteX8" fmla="*/ 3810000 w 3810000"/>
                  <a:gd name="connsiteY8" fmla="*/ 190505 h 3124200"/>
                  <a:gd name="connsiteX9" fmla="*/ 3810000 w 3810000"/>
                  <a:gd name="connsiteY9" fmla="*/ 666750 h 3124200"/>
                  <a:gd name="connsiteX10" fmla="*/ 3810000 w 3810000"/>
                  <a:gd name="connsiteY10" fmla="*/ 666750 h 3124200"/>
                  <a:gd name="connsiteX11" fmla="*/ 3810000 w 3810000"/>
                  <a:gd name="connsiteY11" fmla="*/ 952500 h 3124200"/>
                  <a:gd name="connsiteX12" fmla="*/ 3810000 w 3810000"/>
                  <a:gd name="connsiteY12" fmla="*/ 952496 h 3124200"/>
                  <a:gd name="connsiteX13" fmla="*/ 3754203 w 3810000"/>
                  <a:gd name="connsiteY13" fmla="*/ 1087203 h 3124200"/>
                  <a:gd name="connsiteX14" fmla="*/ 3619496 w 3810000"/>
                  <a:gd name="connsiteY14" fmla="*/ 1143000 h 3124200"/>
                  <a:gd name="connsiteX15" fmla="*/ 1587500 w 3810000"/>
                  <a:gd name="connsiteY15" fmla="*/ 1143000 h 3124200"/>
                  <a:gd name="connsiteX16" fmla="*/ 1905000 w 3810000"/>
                  <a:gd name="connsiteY16" fmla="*/ 3124200 h 3124200"/>
                  <a:gd name="connsiteX17" fmla="*/ 635000 w 3810000"/>
                  <a:gd name="connsiteY17" fmla="*/ 1143000 h 3124200"/>
                  <a:gd name="connsiteX18" fmla="*/ 190504 w 3810000"/>
                  <a:gd name="connsiteY18" fmla="*/ 1143000 h 3124200"/>
                  <a:gd name="connsiteX19" fmla="*/ 55797 w 3810000"/>
                  <a:gd name="connsiteY19" fmla="*/ 1087203 h 3124200"/>
                  <a:gd name="connsiteX20" fmla="*/ 0 w 3810000"/>
                  <a:gd name="connsiteY20" fmla="*/ 952496 h 3124200"/>
                  <a:gd name="connsiteX21" fmla="*/ 0 w 3810000"/>
                  <a:gd name="connsiteY21" fmla="*/ 952500 h 3124200"/>
                  <a:gd name="connsiteX22" fmla="*/ 0 w 3810000"/>
                  <a:gd name="connsiteY22" fmla="*/ 666750 h 3124200"/>
                  <a:gd name="connsiteX23" fmla="*/ 0 w 3810000"/>
                  <a:gd name="connsiteY23" fmla="*/ 666750 h 3124200"/>
                  <a:gd name="connsiteX24" fmla="*/ 0 w 3810000"/>
                  <a:gd name="connsiteY24" fmla="*/ 190504 h 3124200"/>
                  <a:gd name="connsiteX0" fmla="*/ 0 w 3810000"/>
                  <a:gd name="connsiteY0" fmla="*/ 190504 h 3124200"/>
                  <a:gd name="connsiteX1" fmla="*/ 55798 w 3810000"/>
                  <a:gd name="connsiteY1" fmla="*/ 55797 h 3124200"/>
                  <a:gd name="connsiteX2" fmla="*/ 190505 w 3810000"/>
                  <a:gd name="connsiteY2" fmla="*/ 0 h 3124200"/>
                  <a:gd name="connsiteX3" fmla="*/ 635000 w 3810000"/>
                  <a:gd name="connsiteY3" fmla="*/ 0 h 3124200"/>
                  <a:gd name="connsiteX4" fmla="*/ 635000 w 3810000"/>
                  <a:gd name="connsiteY4" fmla="*/ 0 h 3124200"/>
                  <a:gd name="connsiteX5" fmla="*/ 1587500 w 3810000"/>
                  <a:gd name="connsiteY5" fmla="*/ 0 h 3124200"/>
                  <a:gd name="connsiteX6" fmla="*/ 3619496 w 3810000"/>
                  <a:gd name="connsiteY6" fmla="*/ 0 h 3124200"/>
                  <a:gd name="connsiteX7" fmla="*/ 3754203 w 3810000"/>
                  <a:gd name="connsiteY7" fmla="*/ 55798 h 3124200"/>
                  <a:gd name="connsiteX8" fmla="*/ 3810000 w 3810000"/>
                  <a:gd name="connsiteY8" fmla="*/ 190505 h 3124200"/>
                  <a:gd name="connsiteX9" fmla="*/ 3810000 w 3810000"/>
                  <a:gd name="connsiteY9" fmla="*/ 666750 h 3124200"/>
                  <a:gd name="connsiteX10" fmla="*/ 3810000 w 3810000"/>
                  <a:gd name="connsiteY10" fmla="*/ 666750 h 3124200"/>
                  <a:gd name="connsiteX11" fmla="*/ 3810000 w 3810000"/>
                  <a:gd name="connsiteY11" fmla="*/ 952500 h 3124200"/>
                  <a:gd name="connsiteX12" fmla="*/ 3810000 w 3810000"/>
                  <a:gd name="connsiteY12" fmla="*/ 952496 h 3124200"/>
                  <a:gd name="connsiteX13" fmla="*/ 3754203 w 3810000"/>
                  <a:gd name="connsiteY13" fmla="*/ 1087203 h 3124200"/>
                  <a:gd name="connsiteX14" fmla="*/ 3619496 w 3810000"/>
                  <a:gd name="connsiteY14" fmla="*/ 1143000 h 3124200"/>
                  <a:gd name="connsiteX15" fmla="*/ 1587500 w 3810000"/>
                  <a:gd name="connsiteY15" fmla="*/ 1143000 h 3124200"/>
                  <a:gd name="connsiteX16" fmla="*/ 1905000 w 3810000"/>
                  <a:gd name="connsiteY16" fmla="*/ 3124200 h 3124200"/>
                  <a:gd name="connsiteX17" fmla="*/ 1295400 w 3810000"/>
                  <a:gd name="connsiteY17" fmla="*/ 1143000 h 3124200"/>
                  <a:gd name="connsiteX18" fmla="*/ 190504 w 3810000"/>
                  <a:gd name="connsiteY18" fmla="*/ 1143000 h 3124200"/>
                  <a:gd name="connsiteX19" fmla="*/ 55797 w 3810000"/>
                  <a:gd name="connsiteY19" fmla="*/ 1087203 h 3124200"/>
                  <a:gd name="connsiteX20" fmla="*/ 0 w 3810000"/>
                  <a:gd name="connsiteY20" fmla="*/ 952496 h 3124200"/>
                  <a:gd name="connsiteX21" fmla="*/ 0 w 3810000"/>
                  <a:gd name="connsiteY21" fmla="*/ 952500 h 3124200"/>
                  <a:gd name="connsiteX22" fmla="*/ 0 w 3810000"/>
                  <a:gd name="connsiteY22" fmla="*/ 666750 h 3124200"/>
                  <a:gd name="connsiteX23" fmla="*/ 0 w 3810000"/>
                  <a:gd name="connsiteY23" fmla="*/ 666750 h 3124200"/>
                  <a:gd name="connsiteX24" fmla="*/ 0 w 3810000"/>
                  <a:gd name="connsiteY24" fmla="*/ 190504 h 3124200"/>
                  <a:gd name="connsiteX0" fmla="*/ 0 w 3810000"/>
                  <a:gd name="connsiteY0" fmla="*/ 190504 h 1524000"/>
                  <a:gd name="connsiteX1" fmla="*/ 55798 w 3810000"/>
                  <a:gd name="connsiteY1" fmla="*/ 55797 h 1524000"/>
                  <a:gd name="connsiteX2" fmla="*/ 190505 w 3810000"/>
                  <a:gd name="connsiteY2" fmla="*/ 0 h 1524000"/>
                  <a:gd name="connsiteX3" fmla="*/ 635000 w 3810000"/>
                  <a:gd name="connsiteY3" fmla="*/ 0 h 1524000"/>
                  <a:gd name="connsiteX4" fmla="*/ 635000 w 3810000"/>
                  <a:gd name="connsiteY4" fmla="*/ 0 h 1524000"/>
                  <a:gd name="connsiteX5" fmla="*/ 1587500 w 3810000"/>
                  <a:gd name="connsiteY5" fmla="*/ 0 h 1524000"/>
                  <a:gd name="connsiteX6" fmla="*/ 3619496 w 3810000"/>
                  <a:gd name="connsiteY6" fmla="*/ 0 h 1524000"/>
                  <a:gd name="connsiteX7" fmla="*/ 3754203 w 3810000"/>
                  <a:gd name="connsiteY7" fmla="*/ 55798 h 1524000"/>
                  <a:gd name="connsiteX8" fmla="*/ 3810000 w 3810000"/>
                  <a:gd name="connsiteY8" fmla="*/ 190505 h 1524000"/>
                  <a:gd name="connsiteX9" fmla="*/ 3810000 w 3810000"/>
                  <a:gd name="connsiteY9" fmla="*/ 666750 h 1524000"/>
                  <a:gd name="connsiteX10" fmla="*/ 3810000 w 3810000"/>
                  <a:gd name="connsiteY10" fmla="*/ 666750 h 1524000"/>
                  <a:gd name="connsiteX11" fmla="*/ 3810000 w 3810000"/>
                  <a:gd name="connsiteY11" fmla="*/ 952500 h 1524000"/>
                  <a:gd name="connsiteX12" fmla="*/ 3810000 w 3810000"/>
                  <a:gd name="connsiteY12" fmla="*/ 952496 h 1524000"/>
                  <a:gd name="connsiteX13" fmla="*/ 3754203 w 3810000"/>
                  <a:gd name="connsiteY13" fmla="*/ 1087203 h 1524000"/>
                  <a:gd name="connsiteX14" fmla="*/ 3619496 w 3810000"/>
                  <a:gd name="connsiteY14" fmla="*/ 1143000 h 1524000"/>
                  <a:gd name="connsiteX15" fmla="*/ 1587500 w 3810000"/>
                  <a:gd name="connsiteY15" fmla="*/ 1143000 h 1524000"/>
                  <a:gd name="connsiteX16" fmla="*/ 2417885 w 3810000"/>
                  <a:gd name="connsiteY16" fmla="*/ 1524000 h 1524000"/>
                  <a:gd name="connsiteX17" fmla="*/ 1295400 w 3810000"/>
                  <a:gd name="connsiteY17" fmla="*/ 1143000 h 1524000"/>
                  <a:gd name="connsiteX18" fmla="*/ 190504 w 3810000"/>
                  <a:gd name="connsiteY18" fmla="*/ 1143000 h 1524000"/>
                  <a:gd name="connsiteX19" fmla="*/ 55797 w 3810000"/>
                  <a:gd name="connsiteY19" fmla="*/ 1087203 h 1524000"/>
                  <a:gd name="connsiteX20" fmla="*/ 0 w 3810000"/>
                  <a:gd name="connsiteY20" fmla="*/ 952496 h 1524000"/>
                  <a:gd name="connsiteX21" fmla="*/ 0 w 3810000"/>
                  <a:gd name="connsiteY21" fmla="*/ 952500 h 1524000"/>
                  <a:gd name="connsiteX22" fmla="*/ 0 w 3810000"/>
                  <a:gd name="connsiteY22" fmla="*/ 666750 h 1524000"/>
                  <a:gd name="connsiteX23" fmla="*/ 0 w 3810000"/>
                  <a:gd name="connsiteY23" fmla="*/ 666750 h 1524000"/>
                  <a:gd name="connsiteX24" fmla="*/ 0 w 3810000"/>
                  <a:gd name="connsiteY24" fmla="*/ 190504 h 1524000"/>
                  <a:gd name="connsiteX0" fmla="*/ 0 w 3810000"/>
                  <a:gd name="connsiteY0" fmla="*/ 190504 h 1447800"/>
                  <a:gd name="connsiteX1" fmla="*/ 55798 w 3810000"/>
                  <a:gd name="connsiteY1" fmla="*/ 55797 h 1447800"/>
                  <a:gd name="connsiteX2" fmla="*/ 190505 w 3810000"/>
                  <a:gd name="connsiteY2" fmla="*/ 0 h 1447800"/>
                  <a:gd name="connsiteX3" fmla="*/ 635000 w 3810000"/>
                  <a:gd name="connsiteY3" fmla="*/ 0 h 1447800"/>
                  <a:gd name="connsiteX4" fmla="*/ 635000 w 3810000"/>
                  <a:gd name="connsiteY4" fmla="*/ 0 h 1447800"/>
                  <a:gd name="connsiteX5" fmla="*/ 1587500 w 3810000"/>
                  <a:gd name="connsiteY5" fmla="*/ 0 h 1447800"/>
                  <a:gd name="connsiteX6" fmla="*/ 3619496 w 3810000"/>
                  <a:gd name="connsiteY6" fmla="*/ 0 h 1447800"/>
                  <a:gd name="connsiteX7" fmla="*/ 3754203 w 3810000"/>
                  <a:gd name="connsiteY7" fmla="*/ 55798 h 1447800"/>
                  <a:gd name="connsiteX8" fmla="*/ 3810000 w 3810000"/>
                  <a:gd name="connsiteY8" fmla="*/ 190505 h 1447800"/>
                  <a:gd name="connsiteX9" fmla="*/ 3810000 w 3810000"/>
                  <a:gd name="connsiteY9" fmla="*/ 666750 h 1447800"/>
                  <a:gd name="connsiteX10" fmla="*/ 3810000 w 3810000"/>
                  <a:gd name="connsiteY10" fmla="*/ 666750 h 1447800"/>
                  <a:gd name="connsiteX11" fmla="*/ 3810000 w 3810000"/>
                  <a:gd name="connsiteY11" fmla="*/ 952500 h 1447800"/>
                  <a:gd name="connsiteX12" fmla="*/ 3810000 w 3810000"/>
                  <a:gd name="connsiteY12" fmla="*/ 952496 h 1447800"/>
                  <a:gd name="connsiteX13" fmla="*/ 3754203 w 3810000"/>
                  <a:gd name="connsiteY13" fmla="*/ 1087203 h 1447800"/>
                  <a:gd name="connsiteX14" fmla="*/ 3619496 w 3810000"/>
                  <a:gd name="connsiteY14" fmla="*/ 1143000 h 1447800"/>
                  <a:gd name="connsiteX15" fmla="*/ 1587500 w 3810000"/>
                  <a:gd name="connsiteY15" fmla="*/ 1143000 h 1447800"/>
                  <a:gd name="connsiteX16" fmla="*/ 2124808 w 3810000"/>
                  <a:gd name="connsiteY16" fmla="*/ 1447800 h 1447800"/>
                  <a:gd name="connsiteX17" fmla="*/ 1295400 w 3810000"/>
                  <a:gd name="connsiteY17" fmla="*/ 1143000 h 1447800"/>
                  <a:gd name="connsiteX18" fmla="*/ 190504 w 3810000"/>
                  <a:gd name="connsiteY18" fmla="*/ 1143000 h 1447800"/>
                  <a:gd name="connsiteX19" fmla="*/ 55797 w 3810000"/>
                  <a:gd name="connsiteY19" fmla="*/ 1087203 h 1447800"/>
                  <a:gd name="connsiteX20" fmla="*/ 0 w 3810000"/>
                  <a:gd name="connsiteY20" fmla="*/ 952496 h 1447800"/>
                  <a:gd name="connsiteX21" fmla="*/ 0 w 3810000"/>
                  <a:gd name="connsiteY21" fmla="*/ 952500 h 1447800"/>
                  <a:gd name="connsiteX22" fmla="*/ 0 w 3810000"/>
                  <a:gd name="connsiteY22" fmla="*/ 666750 h 1447800"/>
                  <a:gd name="connsiteX23" fmla="*/ 0 w 3810000"/>
                  <a:gd name="connsiteY23" fmla="*/ 666750 h 1447800"/>
                  <a:gd name="connsiteX24" fmla="*/ 0 w 3810000"/>
                  <a:gd name="connsiteY24" fmla="*/ 190504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810000" h="1447800">
                    <a:moveTo>
                      <a:pt x="0" y="190504"/>
                    </a:moveTo>
                    <a:cubicBezTo>
                      <a:pt x="0" y="139979"/>
                      <a:pt x="20071" y="91524"/>
                      <a:pt x="55798" y="55797"/>
                    </a:cubicBezTo>
                    <a:cubicBezTo>
                      <a:pt x="91524" y="20071"/>
                      <a:pt x="139980" y="0"/>
                      <a:pt x="190505" y="0"/>
                    </a:cubicBezTo>
                    <a:lnTo>
                      <a:pt x="635000" y="0"/>
                    </a:lnTo>
                    <a:lnTo>
                      <a:pt x="635000" y="0"/>
                    </a:lnTo>
                    <a:lnTo>
                      <a:pt x="1587500" y="0"/>
                    </a:lnTo>
                    <a:lnTo>
                      <a:pt x="3619496" y="0"/>
                    </a:lnTo>
                    <a:cubicBezTo>
                      <a:pt x="3670021" y="0"/>
                      <a:pt x="3718476" y="20071"/>
                      <a:pt x="3754203" y="55798"/>
                    </a:cubicBezTo>
                    <a:cubicBezTo>
                      <a:pt x="3789929" y="91524"/>
                      <a:pt x="3810000" y="139980"/>
                      <a:pt x="3810000" y="190505"/>
                    </a:cubicBezTo>
                    <a:lnTo>
                      <a:pt x="3810000" y="666750"/>
                    </a:lnTo>
                    <a:lnTo>
                      <a:pt x="3810000" y="666750"/>
                    </a:lnTo>
                    <a:lnTo>
                      <a:pt x="3810000" y="952500"/>
                    </a:lnTo>
                    <a:lnTo>
                      <a:pt x="3810000" y="952496"/>
                    </a:lnTo>
                    <a:cubicBezTo>
                      <a:pt x="3810000" y="1003021"/>
                      <a:pt x="3789929" y="1051476"/>
                      <a:pt x="3754203" y="1087203"/>
                    </a:cubicBezTo>
                    <a:cubicBezTo>
                      <a:pt x="3718477" y="1122929"/>
                      <a:pt x="3670021" y="1143000"/>
                      <a:pt x="3619496" y="1143000"/>
                    </a:cubicBezTo>
                    <a:lnTo>
                      <a:pt x="1587500" y="1143000"/>
                    </a:lnTo>
                    <a:lnTo>
                      <a:pt x="2124808" y="1447800"/>
                    </a:lnTo>
                    <a:lnTo>
                      <a:pt x="1295400" y="1143000"/>
                    </a:lnTo>
                    <a:lnTo>
                      <a:pt x="190504" y="1143000"/>
                    </a:lnTo>
                    <a:cubicBezTo>
                      <a:pt x="139979" y="1143000"/>
                      <a:pt x="91524" y="1122929"/>
                      <a:pt x="55797" y="1087203"/>
                    </a:cubicBezTo>
                    <a:cubicBezTo>
                      <a:pt x="20071" y="1051477"/>
                      <a:pt x="0" y="1003021"/>
                      <a:pt x="0" y="952496"/>
                    </a:cubicBezTo>
                    <a:lnTo>
                      <a:pt x="0" y="952500"/>
                    </a:lnTo>
                    <a:lnTo>
                      <a:pt x="0" y="666750"/>
                    </a:lnTo>
                    <a:lnTo>
                      <a:pt x="0" y="666750"/>
                    </a:lnTo>
                    <a:lnTo>
                      <a:pt x="0" y="1905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828799" y="5352396"/>
                <a:ext cx="508883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তাহলে আমরা এরূপ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কাঠি বা এর খুব ছোট  অংশের সাথে তুলনা করে পরিমাপ করতে পারি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2506354" y="4648200"/>
              <a:ext cx="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4129544" y="4648200"/>
              <a:ext cx="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466218" y="1600200"/>
            <a:ext cx="494398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এরূপ অংশকে আমরা কী বলতে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4600" y="2362200"/>
            <a:ext cx="2305439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পরিমাপের আদর্শ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2001" y="3200400"/>
            <a:ext cx="4038600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এরূপ আদর্শই পরিমাপের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37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4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p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763000" y="2084214"/>
            <a:ext cx="16916400" cy="38308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578770" y="2328038"/>
            <a:ext cx="7793610" cy="1447800"/>
            <a:chOff x="3657600" y="3429000"/>
            <a:chExt cx="7793610" cy="1447800"/>
          </a:xfrm>
        </p:grpSpPr>
        <p:pic>
          <p:nvPicPr>
            <p:cNvPr id="5" name="Picture 4" descr="ruler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H="1" flipV="1">
              <a:off x="3657600" y="3429000"/>
              <a:ext cx="7793610" cy="1447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77000" y="4114800"/>
              <a:ext cx="137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ফুট রুলার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228600"/>
            <a:ext cx="70519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দেখি এককের সাহায্যে পরিমাপ কীভাবে করা যায়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4343400"/>
            <a:ext cx="4343400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দড়িটির এই অংশের  দৈর্ঘ্য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ইঞ্চি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Up Arrow Callout 12"/>
          <p:cNvSpPr/>
          <p:nvPr/>
        </p:nvSpPr>
        <p:spPr>
          <a:xfrm>
            <a:off x="4572000" y="4800600"/>
            <a:ext cx="1066800" cy="1066800"/>
          </a:xfrm>
          <a:prstGeom prst="upArrowCallout">
            <a:avLst>
              <a:gd name="adj1" fmla="val 8908"/>
              <a:gd name="adj2" fmla="val 12356"/>
              <a:gd name="adj3" fmla="val 58333"/>
              <a:gd name="adj4" fmla="val 64977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2800" y="228600"/>
            <a:ext cx="139814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6" name="Picture 13" descr="MC900089048[1]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5562600" y="1143000"/>
            <a:ext cx="3124200" cy="549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533400" y="1143000"/>
            <a:ext cx="3457998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 বলতে কী বুঝায়?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3400" y="1905000"/>
            <a:ext cx="4570482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পরিমাপের একক বলতে কী বুঝায়?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743200"/>
            <a:ext cx="4958409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একটি রশির দৈর্ঘ্য পরিমাপ করতে হলে-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শুধু মানের প্রয়োজন  হয় 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শুধু এককের প্রয়োজন  হয়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(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মান ও একক দুইটির প্রয়োজন  হয়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নিচের কোনটি সঠিক?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410200"/>
            <a:ext cx="14285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ii,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33600" y="5410200"/>
            <a:ext cx="76495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45651" y="5410200"/>
            <a:ext cx="86914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95800" y="5410200"/>
            <a:ext cx="98456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iii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4461641" y="5410200"/>
            <a:ext cx="567559" cy="472966"/>
          </a:xfrm>
          <a:custGeom>
            <a:avLst/>
            <a:gdLst>
              <a:gd name="connsiteX0" fmla="*/ 0 w 567559"/>
              <a:gd name="connsiteY0" fmla="*/ 157656 h 472966"/>
              <a:gd name="connsiteX1" fmla="*/ 94593 w 567559"/>
              <a:gd name="connsiteY1" fmla="*/ 472966 h 472966"/>
              <a:gd name="connsiteX2" fmla="*/ 567559 w 567559"/>
              <a:gd name="connsiteY2" fmla="*/ 0 h 47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7559" h="472966">
                <a:moveTo>
                  <a:pt x="0" y="157656"/>
                </a:moveTo>
                <a:lnTo>
                  <a:pt x="94593" y="472966"/>
                </a:lnTo>
                <a:lnTo>
                  <a:pt x="567559" y="0"/>
                </a:ln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9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gan.JPG"/>
          <p:cNvPicPr>
            <a:picLocks noChangeAspect="1"/>
          </p:cNvPicPr>
          <p:nvPr/>
        </p:nvPicPr>
        <p:blipFill>
          <a:blip r:embed="rId3" cstate="print">
            <a:lum contrast="-40000"/>
          </a:blip>
          <a:stretch>
            <a:fillRect/>
          </a:stretch>
        </p:blipFill>
        <p:spPr>
          <a:xfrm>
            <a:off x="152400" y="76200"/>
            <a:ext cx="8991600" cy="67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5200" y="304800"/>
            <a:ext cx="2353529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5345" y="1695271"/>
            <a:ext cx="6157455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সঠিক পরিমাপের অভাবে অসুবিধা সৃষ্টি হয়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এরুপ দুইটি ঘটনা ব্যাখা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7793" y="1701225"/>
            <a:ext cx="452078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দেখি আমরা কী কী শিখেছি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793" y="2716650"/>
            <a:ext cx="1608133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97793" y="3326250"/>
            <a:ext cx="3291286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 কেন প্রয়োজন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793" y="3987225"/>
            <a:ext cx="4164807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ছাড়া পরিমাপ সম্ভব 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  <a:alpha val="7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76350" y="0"/>
            <a:ext cx="6858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2590800"/>
            <a:ext cx="2093843" cy="11079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7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556" y="152400"/>
            <a:ext cx="9135028" cy="623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136871">
            <a:off x="1011835" y="1567323"/>
            <a:ext cx="3305712" cy="181588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endParaRPr lang="bn-IN" sz="3600" dirty="0" err="1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err="1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মর্জিনা বেগম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সহঃশিক্ষক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দইখাওয়াবালিকাউচ্চবিদ্যালয়।</a:t>
            </a: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হাতিবান্ধা,লালমনিরহাট।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1438531">
            <a:off x="4993781" y="3430509"/>
            <a:ext cx="3352800" cy="181588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ষষ্ঠ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প্রথম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বৈজ্ঞানিক প্রক্রিয়া ও পরিমাপ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carto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0470" y="1571456"/>
            <a:ext cx="1811116" cy="1781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56072" y="-5255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</a:rPr>
              <a:t>  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Mif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74717" y="844284"/>
            <a:ext cx="2194565" cy="5861316"/>
          </a:xfrm>
          <a:prstGeom prst="rect">
            <a:avLst/>
          </a:prstGeom>
        </p:spPr>
      </p:pic>
      <p:pic>
        <p:nvPicPr>
          <p:cNvPr id="13" name="Picture 12" descr="Untitled-1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533400"/>
            <a:ext cx="1765079" cy="2565080"/>
          </a:xfrm>
          <a:prstGeom prst="rect">
            <a:avLst/>
          </a:prstGeom>
        </p:spPr>
      </p:pic>
      <p:pic>
        <p:nvPicPr>
          <p:cNvPr id="16" name="Picture 15" descr="Untitled-1 cop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562303"/>
            <a:ext cx="2218504" cy="27946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62800" y="3429000"/>
            <a:ext cx="137249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নং জামা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8200" y="3429000"/>
            <a:ext cx="1372492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নং জামা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228600"/>
            <a:ext cx="3657600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ঘটনাটি মনদিয়ে দেখ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9200" y="4343400"/>
            <a:ext cx="7189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কীভাবে বুঝবো কোন জামাটি এই মেয়েটির গায়ে লাগবে?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62200" y="838200"/>
            <a:ext cx="4038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পরিমাপের প্রয়োজনীয়তা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6" descr="MCj02377750000[1]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981200" y="1524000"/>
            <a:ext cx="4648200" cy="4609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8652" y="2768025"/>
            <a:ext cx="4237057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 ব্যাখ্যা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88653" y="4444425"/>
            <a:ext cx="635994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পরিমাপের এককের গুরুত্ব ব্যাখ্যা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653" y="3606225"/>
            <a:ext cx="6283748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পরিমাপের প্রয়োজনীয়তা ব্যাখ্যা করতে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8652" y="1828800"/>
            <a:ext cx="4158511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13"/>
          <p:cNvGrpSpPr/>
          <p:nvPr/>
        </p:nvGrpSpPr>
        <p:grpSpPr>
          <a:xfrm>
            <a:off x="2895600" y="381000"/>
            <a:ext cx="3810000" cy="1143000"/>
            <a:chOff x="1295400" y="533400"/>
            <a:chExt cx="3810000" cy="1371600"/>
          </a:xfrm>
        </p:grpSpPr>
        <p:sp>
          <p:nvSpPr>
            <p:cNvPr id="9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54894" y="914400"/>
              <a:ext cx="212269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421" y="3962400"/>
            <a:ext cx="2913979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o-KID-FEVER-face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4732" y="990600"/>
            <a:ext cx="3276600" cy="24917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44366" y="990600"/>
            <a:ext cx="2485275" cy="2519982"/>
            <a:chOff x="1984248" y="1263996"/>
            <a:chExt cx="4873752" cy="5136804"/>
          </a:xfrm>
        </p:grpSpPr>
        <p:pic>
          <p:nvPicPr>
            <p:cNvPr id="5" name="Picture 4" descr="Height Scal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84248" y="1263996"/>
              <a:ext cx="4873752" cy="513680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" name="Straight Arrow Connector 8"/>
            <p:cNvCxnSpPr/>
            <p:nvPr/>
          </p:nvCxnSpPr>
          <p:spPr>
            <a:xfrm>
              <a:off x="4572000" y="1866900"/>
              <a:ext cx="1524000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981200" y="228600"/>
            <a:ext cx="480060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ছবিগুলো দেখ এবং চিন্তা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poonfu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8060" y="990600"/>
            <a:ext cx="2756906" cy="2514600"/>
          </a:xfrm>
          <a:prstGeom prst="rect">
            <a:avLst/>
          </a:prstGeom>
        </p:spPr>
      </p:pic>
      <p:pic>
        <p:nvPicPr>
          <p:cNvPr id="15" name="Picture 14" descr="bd7d81edaf5a92930f319225df8c24b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76800" y="3931460"/>
            <a:ext cx="3920358" cy="26217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00663" y="3276600"/>
            <a:ext cx="203773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উচ্চতা মাপা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3276600"/>
            <a:ext cx="175240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জ্বর মাপা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5879" y="3200400"/>
            <a:ext cx="192232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ঔষধ মাপা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019800"/>
            <a:ext cx="2266967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তরকারি মাপা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6019800"/>
            <a:ext cx="1800493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গলা মাপা হচ্ছে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05000" y="3453825"/>
            <a:ext cx="5280613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মাপজোখকে আমরা কী বলতে পারি?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52800" y="4343400"/>
            <a:ext cx="1181734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Untitled-1.gif"/>
          <p:cNvPicPr>
            <a:picLocks noChangeAspect="1"/>
          </p:cNvPicPr>
          <p:nvPr/>
        </p:nvPicPr>
        <p:blipFill>
          <a:blip r:embed="rId3" cstate="print"/>
          <a:srcRect r="15888"/>
          <a:stretch>
            <a:fillRect/>
          </a:stretch>
        </p:blipFill>
        <p:spPr>
          <a:xfrm>
            <a:off x="5410200" y="895350"/>
            <a:ext cx="3429000" cy="436245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649379" y="2145792"/>
            <a:ext cx="267919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67115" y="2253996"/>
            <a:ext cx="267919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rul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35311" y="2185802"/>
            <a:ext cx="5375089" cy="83406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649379" y="2215660"/>
            <a:ext cx="2667000" cy="3048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rul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717489" y="3161823"/>
            <a:ext cx="5375089" cy="83406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Rectangle 12"/>
          <p:cNvSpPr/>
          <p:nvPr/>
        </p:nvSpPr>
        <p:spPr>
          <a:xfrm rot="16200000">
            <a:off x="-138363" y="2095500"/>
            <a:ext cx="2667000" cy="304800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600201" y="3581400"/>
            <a:ext cx="4953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রেখা দুটি মাপার পর দেখলে এরা সমান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8800" y="533400"/>
            <a:ext cx="6567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এখানে লাল ও কালো রেখাদুটির মধ্যে কোনটি লম্বা?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Ba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0899" y="1295400"/>
            <a:ext cx="3305637" cy="628738"/>
          </a:xfrm>
          <a:prstGeom prst="rect">
            <a:avLst/>
          </a:prstGeom>
        </p:spPr>
      </p:pic>
      <p:pic>
        <p:nvPicPr>
          <p:cNvPr id="5" name="Picture 4" descr="Sta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41936" y="990600"/>
            <a:ext cx="1705213" cy="3848637"/>
          </a:xfrm>
          <a:prstGeom prst="rect">
            <a:avLst/>
          </a:prstGeom>
        </p:spPr>
      </p:pic>
      <p:pic>
        <p:nvPicPr>
          <p:cNvPr id="6" name="Picture 5" descr="Pal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4102" y="1802876"/>
            <a:ext cx="1600423" cy="2191056"/>
          </a:xfrm>
          <a:prstGeom prst="rect">
            <a:avLst/>
          </a:prstGeom>
        </p:spPr>
      </p:pic>
      <p:pic>
        <p:nvPicPr>
          <p:cNvPr id="7" name="Picture 6" descr="Pall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1784132"/>
            <a:ext cx="1600423" cy="2191056"/>
          </a:xfrm>
          <a:prstGeom prst="rect">
            <a:avLst/>
          </a:prstGeom>
        </p:spPr>
      </p:pic>
      <p:pic>
        <p:nvPicPr>
          <p:cNvPr id="9" name="Picture 8" descr="371007 cop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9000" y="1676400"/>
            <a:ext cx="630268" cy="886760"/>
          </a:xfrm>
          <a:prstGeom prst="rect">
            <a:avLst/>
          </a:prstGeom>
        </p:spPr>
      </p:pic>
      <p:pic>
        <p:nvPicPr>
          <p:cNvPr id="10" name="Picture 9" descr="maarrbl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62600" y="1676400"/>
            <a:ext cx="977980" cy="90441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62200" y="304800"/>
            <a:ext cx="465223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এবার মেপে দেখি কোনটির ভর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1381" y="4977825"/>
            <a:ext cx="7053419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 করে জানতে পারলাম বস্তু দুইটির ভর সমান 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33333E-6 C -0.07639 0.05254 -0.15261 0.10555 -0.18264 0.178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2.22222E-6 C 0.00417 0.00023 -0.34219 0.08935 -0.68854 0.179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" y="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854 0.17778 L -0.68958 0.224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64 0.17847 L -0.18264 0.134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4.44444E-6 0.046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31 L 3.88889E-6 -0.04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15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1077" y="4139625"/>
            <a:ext cx="3357123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পরিমাপ করে বলতে হবে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966" y="4139625"/>
            <a:ext cx="3858634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আন্দাজ করে বলা ঠিক হবে 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181600"/>
            <a:ext cx="81534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তাহলে আমরা বলতে পারি সঠিক মান জানার জন্য</a:t>
            </a:r>
            <a:r>
              <a:rPr lang="bn-BD" sz="3200" spc="-15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পরিমাপের </a:t>
            </a:r>
            <a:r>
              <a:rPr lang="bn-BD" sz="3200" spc="-15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endParaRPr lang="en-US" sz="3200" spc="-1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381000"/>
            <a:ext cx="1752600" cy="3276600"/>
            <a:chOff x="457200" y="381000"/>
            <a:chExt cx="1752600" cy="3657600"/>
          </a:xfrm>
        </p:grpSpPr>
        <p:pic>
          <p:nvPicPr>
            <p:cNvPr id="6" name="Picture 5" descr="Bamboo.png"/>
            <p:cNvPicPr>
              <a:picLocks noChangeAspect="1"/>
            </p:cNvPicPr>
            <p:nvPr/>
          </p:nvPicPr>
          <p:blipFill>
            <a:blip r:embed="rId3" cstate="print"/>
            <a:srcRect r="20677" b="25514"/>
            <a:stretch>
              <a:fillRect/>
            </a:stretch>
          </p:blipFill>
          <p:spPr>
            <a:xfrm>
              <a:off x="609600" y="533400"/>
              <a:ext cx="457200" cy="3429000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Frame 7"/>
            <p:cNvSpPr/>
            <p:nvPr/>
          </p:nvSpPr>
          <p:spPr>
            <a:xfrm>
              <a:off x="457200" y="381000"/>
              <a:ext cx="1752600" cy="3657600"/>
            </a:xfrm>
            <a:prstGeom prst="frame">
              <a:avLst>
                <a:gd name="adj1" fmla="val 3505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219200" y="609600"/>
              <a:ext cx="0" cy="33528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079936" y="1905000"/>
              <a:ext cx="1024639" cy="52322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উচ্চতা?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167761" y="403033"/>
            <a:ext cx="2751080" cy="3254568"/>
            <a:chOff x="2233429" y="381000"/>
            <a:chExt cx="3100571" cy="3657600"/>
          </a:xfrm>
        </p:grpSpPr>
        <p:pic>
          <p:nvPicPr>
            <p:cNvPr id="11" name="Picture 10" descr="Bal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3429" y="381000"/>
              <a:ext cx="3100571" cy="36576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452569" y="3406664"/>
              <a:ext cx="2662289" cy="58801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কখন স্কুল শুরু হবে?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53000" y="457200"/>
            <a:ext cx="3940502" cy="3200400"/>
            <a:chOff x="4953000" y="457200"/>
            <a:chExt cx="3940502" cy="3200400"/>
          </a:xfrm>
        </p:grpSpPr>
        <p:pic>
          <p:nvPicPr>
            <p:cNvPr id="19" name="Picture 18" descr="Measure-the-length-of-each-wall-around-the-room-Step-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457200"/>
              <a:ext cx="3810000" cy="3200400"/>
            </a:xfrm>
            <a:prstGeom prst="rect">
              <a:avLst/>
            </a:prstGeom>
            <a:ln>
              <a:solidFill>
                <a:schemeClr val="bg2">
                  <a:lumMod val="25000"/>
                </a:schemeClr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953000" y="3124200"/>
              <a:ext cx="3940502" cy="52322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আসবাবপত্রের আকৃতি কেমন হবে?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757</Words>
  <Application>Microsoft Office PowerPoint</Application>
  <PresentationFormat>On-screen Show (4:3)</PresentationFormat>
  <Paragraphs>116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Windows User</cp:lastModifiedBy>
  <cp:revision>289</cp:revision>
  <dcterms:created xsi:type="dcterms:W3CDTF">2014-09-21T17:24:52Z</dcterms:created>
  <dcterms:modified xsi:type="dcterms:W3CDTF">2021-07-19T04:15:26Z</dcterms:modified>
</cp:coreProperties>
</file>