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9" r:id="rId3"/>
    <p:sldId id="263" r:id="rId4"/>
    <p:sldId id="269" r:id="rId5"/>
    <p:sldId id="264" r:id="rId6"/>
    <p:sldId id="256" r:id="rId7"/>
    <p:sldId id="270" r:id="rId8"/>
    <p:sldId id="260" r:id="rId9"/>
    <p:sldId id="271" r:id="rId10"/>
    <p:sldId id="278" r:id="rId11"/>
    <p:sldId id="265" r:id="rId12"/>
    <p:sldId id="272" r:id="rId13"/>
    <p:sldId id="261" r:id="rId14"/>
    <p:sldId id="266" r:id="rId15"/>
    <p:sldId id="273" r:id="rId16"/>
    <p:sldId id="275" r:id="rId17"/>
    <p:sldId id="274"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9900"/>
    <a:srgbClr val="9966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183" autoAdjust="0"/>
  </p:normalViewPr>
  <p:slideViewPr>
    <p:cSldViewPr>
      <p:cViewPr>
        <p:scale>
          <a:sx n="60" d="100"/>
          <a:sy n="60" d="100"/>
        </p:scale>
        <p:origin x="-165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E90DE4-7216-404A-A33A-6F895D20C913}" type="datetimeFigureOut">
              <a:rPr lang="en-US" smtClean="0"/>
              <a:pPr/>
              <a:t>7/19/2021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EFAB55-F360-47FB-8C52-1D5C8CAD2F6E}" type="slidenum">
              <a:rPr lang="en-US" smtClean="0"/>
              <a:pPr/>
              <a:t>‹#›</a:t>
            </a:fld>
            <a:endParaRPr lang="en-US"/>
          </a:p>
        </p:txBody>
      </p:sp>
    </p:spTree>
    <p:extLst>
      <p:ext uri="{BB962C8B-B14F-4D97-AF65-F5344CB8AC3E}">
        <p14:creationId xmlns:p14="http://schemas.microsoft.com/office/powerpoint/2010/main" val="1097334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শ্রেণি</a:t>
            </a:r>
            <a:r>
              <a:rPr lang="bn-BD" baseline="0" dirty="0" smtClean="0"/>
              <a:t> কার্যক্রমের শুরুতে আজকের পাঠে শিক্ষার্থীদের স্বাগত জানানোর উদ্দেশ্যে স্লাইডটি ব্যবহার করা হয়েছে। তবে বিষয়শিক্ষক ইচ্ছে করলে ছবিটি বাদ দিতে </a:t>
            </a:r>
            <a:r>
              <a:rPr lang="bn-BD" baseline="0" smtClean="0"/>
              <a:t>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জ্ঞান ও অনুধাবন দক্ষতা পরিমাপের জন্য এ ধরনের একক  কাজ দিতে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শিখলফল অর্জনের উদ্দেশ্যে ভবের আন্তর্জাতিক একক কিলোগ্রাম তা কীভাবে এলো তা বর্ণনা করার চেষ্টা করা হয়েছে। এবং সাথে সাথে বাজারে প্রচলিত বাটখারার সাথে দ্রব্যের সাথে বাস্তব পরিচিতির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শিখলফল অর্জনের উদ্দেশ্যে ভবের আন্তর্জাতিক একক কিলোগ্রাম এর ভগ্নাংশ পরিমাপের সাথে পরিচিতির চেষ্টা করা হয়েছে। এবং সাথে সাথে বাজারে প্রচলিত বাটখারার সাথে দ্রব্যের সাথে বাস্তব পরিচিতির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দ্বিতীয় শিখলফল অর্জনের উদ্দেশ্যে এক কিলোগ্রাম ভরের গুণিতক পরিমাপের সাথে পরিচিতির চেষ্টা করা হয়েছে। বিষয় শিক্ষক ইচ্ছে করলে অন্য যে কোনো যুক্তিযুক্ত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তৃতীয় শিখলফল অর্জনের উদ্দেশ্যে সময়ের আন্তর্জাতিক একক-এর বর্ণনা করার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তৃতীয় শিখলফল অর্জনের চেষ্টা করা হয়েছে।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শিক্ষার্থীদের উচ্চতর চিন্তন দক্ষতা পরিমাপের জন্য এ ধরনের </a:t>
            </a:r>
            <a:r>
              <a:rPr lang="bn-BD" dirty="0" smtClean="0"/>
              <a:t>দলগত</a:t>
            </a:r>
            <a:r>
              <a:rPr lang="bn-BD" baseline="0" dirty="0" smtClean="0"/>
              <a:t>  কাজ দিতে পারেন</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সামগ্রিকভাবে পাঠটি</a:t>
            </a:r>
            <a:r>
              <a:rPr lang="bn-BD" baseline="0" dirty="0" smtClean="0"/>
              <a:t> মূল্যায়ন করার উদ্দেশ্যে স্লাইডে উল্লেখিত   মৌখিক প্রশ্ন ও  বহুনির্বাচনি প্রশ্নের ব্যবস্থা করা যেতে পারে।</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এই</a:t>
            </a:r>
            <a:r>
              <a:rPr lang="bn-BD" baseline="0" dirty="0" smtClean="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smtClean="0">
                <a:latin typeface="NikoshBAN" pitchFamily="2" charset="0"/>
                <a:cs typeface="NikoshBAN" pitchFamily="2" charset="0"/>
              </a:rPr>
              <a:t> </a:t>
            </a:r>
            <a:r>
              <a:rPr lang="bn-BD" dirty="0" smtClean="0"/>
              <a:t>স্লাইডে</a:t>
            </a:r>
            <a:r>
              <a:rPr lang="bn-BD" baseline="0" dirty="0" smtClean="0"/>
              <a:t> উল্লেখিত কী</a:t>
            </a:r>
            <a:r>
              <a:rPr lang="en-US" baseline="0" dirty="0" smtClean="0"/>
              <a:t>-</a:t>
            </a:r>
            <a:r>
              <a:rPr lang="bn-BD" baseline="0" dirty="0" smtClean="0"/>
              <a:t>নোটসমূহের আলোকে শিক্ষার্থীদের কোনো জিজ্ঞাসা আছে কি-না তা জানার চেষ্টা করলে ভালো হয়</a:t>
            </a:r>
            <a:r>
              <a:rPr lang="en-US" baseline="0" dirty="0" smtClean="0"/>
              <a:t> </a:t>
            </a:r>
            <a:r>
              <a:rPr lang="bn-BD" baseline="0" dirty="0" smtClean="0"/>
              <a:t>এবং কী-নোটগুলো শিক্ষার্থীদের লিখে নিতে বলতে পারেন।</a:t>
            </a:r>
            <a:endParaRPr lang="en-US"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2</a:t>
            </a:fld>
            <a:endParaRPr lang="en-US"/>
          </a:p>
        </p:txBody>
      </p:sp>
    </p:spTree>
    <p:extLst>
      <p:ext uri="{BB962C8B-B14F-4D97-AF65-F5344CB8AC3E}">
        <p14:creationId xmlns:p14="http://schemas.microsoft.com/office/powerpoint/2010/main" val="3992285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শিক্ষার্থীদের মনোযোগ আকর্ষণ  করে আজকের পাঠের মানসিক পরিবেশ তৈরির  চেষ্টা করা হয়েছে। তবে বিষয় শিক্ষাক ইচ্ছে করলে অন্য কোনো যৌক্তিক উপায়ে এ কাজটি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দৈর্ঘ্যের আন্তর্জাতিক একক মিটার তা কীভাবে এলো তা বর্ণনা করার চেষ্টা করা হয়েছে।</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এক মিটার দৈর্ঘ্যের সাথে শিক্ষার্থীদের সক্রিয় অংশ গ্রহণে হাতে-কলমে বাস্তব পরিচিতির চেষ্টা করা হয়েছে। বিষয় শিক্ষক ইচ্ছে করলে অন্য যে কোনো যুক্তিযুক্ত উপায়ে এ কাজটি শিক্ষার্থীদের সক্রিয় অংশ গ্রহণে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এক মিটার দৈর্ঘ্যের ভগ্নাংশের সাথে শিক্ষার্থীদের সক্রিয় অংশ গ্রহণে হাতে-কলমে বাস্তব পরিচিতির চেষ্টা করা হয়েছে। বিষয় শিক্ষক ইচ্ছে করলে অন্য যে কোনো যুক্তিযুক্ত উপায়ে এ কাজটি শিক্ষার্থীদের সক্রিয় অংশ গ্রহণে করাতে পারেন। তবে বিষয় শিক্ষক শ্রেণি কক্ষে  বাস্তব উপকরণসমূহ ব্যবহার করলে সবচেয়ে ভালো হয়।</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ছবি ও প্রশ্নোত্তরের মাধ্যমে প্রথম শিখলফল অর্জনের উদ্দেশ্যে এক মিটার দৈর্ঘ্যের গুণিতকের সাথে শিক্ষার্থীদের পরিচিতির চেষ্টা করা হয়েছে। বিষয় শিক্ষক ইচ্ছে করলে অন্য যে কোনো যুক্তিযুক্ত উপায়ে এ কাজটি শিক্ষার্থীদের সক্রিয় অংশ গ্রহণে করাতে পারেন।</a:t>
            </a:r>
            <a:r>
              <a:rPr lang="en-US" baseline="0" dirty="0" smtClean="0"/>
              <a:t> </a:t>
            </a:r>
            <a:r>
              <a:rPr lang="bn-BD" sz="1200" dirty="0" smtClean="0">
                <a:latin typeface="NikoshBAN" pitchFamily="2" charset="0"/>
                <a:cs typeface="NikoshBAN" pitchFamily="2" charset="0"/>
              </a:rPr>
              <a:t>বিষয়শিক্ষক</a:t>
            </a:r>
            <a:r>
              <a:rPr lang="bn-BD" sz="1200" baseline="0" dirty="0" smtClean="0">
                <a:latin typeface="NikoshBAN" pitchFamily="2" charset="0"/>
                <a:cs typeface="NikoshBAN" pitchFamily="2" charset="0"/>
              </a:rPr>
              <a:t> ইচ্ছে করলে স্লাইডে উল্লেখিত প্রশ্নগুলো মুছে দিয়ে নিজের মত প্রশ্ন করতে পারেন</a:t>
            </a:r>
            <a:r>
              <a:rPr lang="bn-BD" sz="1200" baseline="0" dirty="0" smtClean="0">
                <a:latin typeface="AdarshaLipiCon" pitchFamily="2" charset="0"/>
                <a:cs typeface="NikoshBAN" pitchFamily="2" charset="0"/>
              </a:rPr>
              <a:t>।</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AEFAB55-F360-47FB-8C52-1D5C8CAD2F6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1A2AF0-BF97-459E-AD20-DD7D12AB31BB}"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1A2AF0-BF97-459E-AD20-DD7D12AB31BB}" type="datetimeFigureOut">
              <a:rPr lang="en-US" smtClean="0"/>
              <a:pPr/>
              <a:t>7/19/2021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1A2AF0-BF97-459E-AD20-DD7D12AB31BB}"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1A2AF0-BF97-459E-AD20-DD7D12AB31BB}" type="datetimeFigureOut">
              <a:rPr lang="en-US" smtClean="0"/>
              <a:pPr/>
              <a:t>7/19/2021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1A2AF0-BF97-459E-AD20-DD7D12AB31BB}" type="datetimeFigureOut">
              <a:rPr lang="en-US" smtClean="0"/>
              <a:pPr/>
              <a:t>7/19/2021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1A2AF0-BF97-459E-AD20-DD7D12AB31BB}" type="datetimeFigureOut">
              <a:rPr lang="en-US" smtClean="0"/>
              <a:pPr/>
              <a:t>7/19/2021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2AF0-BF97-459E-AD20-DD7D12AB31BB}"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1A2AF0-BF97-459E-AD20-DD7D12AB31BB}" type="datetimeFigureOut">
              <a:rPr lang="en-US" smtClean="0"/>
              <a:pPr/>
              <a:t>7/19/2021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56ED93-0ED2-4C78-94A7-9517724AC2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A2AF0-BF97-459E-AD20-DD7D12AB31BB}" type="datetimeFigureOut">
              <a:rPr lang="en-US" smtClean="0"/>
              <a:pPr/>
              <a:t>7/19/2021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6ED93-0ED2-4C78-94A7-9517724AC2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5" name="Picture 4" descr="ROSE - Copy copy.png"/>
          <p:cNvPicPr>
            <a:picLocks noChangeAspect="1"/>
          </p:cNvPicPr>
          <p:nvPr/>
        </p:nvPicPr>
        <p:blipFill>
          <a:blip r:embed="rId3" cstate="print"/>
          <a:stretch>
            <a:fillRect/>
          </a:stretch>
        </p:blipFill>
        <p:spPr>
          <a:xfrm>
            <a:off x="3352800" y="3173530"/>
            <a:ext cx="2341550" cy="3760670"/>
          </a:xfrm>
          <a:prstGeom prst="rect">
            <a:avLst/>
          </a:prstGeom>
        </p:spPr>
      </p:pic>
      <p:pic>
        <p:nvPicPr>
          <p:cNvPr id="4" name="Picture 3" descr="Welcome.gif"/>
          <p:cNvPicPr>
            <a:picLocks noChangeAspect="1"/>
          </p:cNvPicPr>
          <p:nvPr/>
        </p:nvPicPr>
        <p:blipFill>
          <a:blip r:embed="rId4" cstate="print"/>
          <a:stretch>
            <a:fillRect/>
          </a:stretch>
        </p:blipFill>
        <p:spPr>
          <a:xfrm>
            <a:off x="1904999" y="892825"/>
            <a:ext cx="5177741" cy="2293843"/>
          </a:xfrm>
          <a:prstGeom prst="rect">
            <a:avLst/>
          </a:prstGeom>
        </p:spPr>
      </p:pic>
      <p:sp>
        <p:nvSpPr>
          <p:cNvPr id="6" name="Frame 5"/>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gan.JPG"/>
          <p:cNvPicPr>
            <a:picLocks noChangeAspect="1"/>
          </p:cNvPicPr>
          <p:nvPr/>
        </p:nvPicPr>
        <p:blipFill>
          <a:blip r:embed="rId3" cstate="print">
            <a:lum contrast="-40000"/>
          </a:blip>
          <a:stretch>
            <a:fillRect/>
          </a:stretch>
        </p:blipFill>
        <p:spPr>
          <a:xfrm>
            <a:off x="152400" y="76200"/>
            <a:ext cx="8991600" cy="6743700"/>
          </a:xfrm>
          <a:prstGeom prst="rect">
            <a:avLst/>
          </a:prstGeom>
          <a:noFill/>
          <a:ln>
            <a:noFill/>
          </a:ln>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505200" y="304800"/>
            <a:ext cx="2263761"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একক কাজ</a:t>
            </a:r>
            <a:endParaRPr lang="en-US" sz="4800" dirty="0">
              <a:solidFill>
                <a:schemeClr val="tx1"/>
              </a:solidFill>
              <a:latin typeface="NikoshBAN" pitchFamily="2" charset="0"/>
              <a:cs typeface="NikoshBAN" pitchFamily="2" charset="0"/>
            </a:endParaRPr>
          </a:p>
        </p:txBody>
      </p:sp>
      <p:sp>
        <p:nvSpPr>
          <p:cNvPr id="6" name="TextBox 5"/>
          <p:cNvSpPr txBox="1"/>
          <p:nvPr/>
        </p:nvSpPr>
        <p:spPr>
          <a:xfrm>
            <a:off x="990600" y="3733800"/>
            <a:ext cx="6747360" cy="1200329"/>
          </a:xfrm>
          <a:prstGeom prst="rect">
            <a:avLst/>
          </a:prstGeom>
          <a:solidFill>
            <a:schemeClr val="accent5">
              <a:lumMod val="60000"/>
              <a:lumOff val="40000"/>
            </a:schemeClr>
          </a:solidFill>
        </p:spPr>
        <p:txBody>
          <a:bodyPr wrap="none" rtlCol="0">
            <a:spAutoFit/>
          </a:bodyPr>
          <a:lstStyle/>
          <a:p>
            <a:r>
              <a:rPr lang="bn-BD" sz="3600" dirty="0" smtClean="0">
                <a:latin typeface="NikoshBAN" pitchFamily="2" charset="0"/>
                <a:cs typeface="NikoshBAN" pitchFamily="2" charset="0"/>
              </a:rPr>
              <a:t>এই প্রাচীরটির দৈর্ঘ্য ৩০ মিটার ৪৬ সেন্টিমিটার।</a:t>
            </a:r>
          </a:p>
          <a:p>
            <a:r>
              <a:rPr lang="bn-BD" sz="3600" dirty="0" smtClean="0">
                <a:latin typeface="NikoshBAN" pitchFamily="2" charset="0"/>
                <a:cs typeface="NikoshBAN" pitchFamily="2" charset="0"/>
              </a:rPr>
              <a:t> প্রাচীরটির দৈর্ঘ্যকে মিটারে প্রকাশ কর।</a:t>
            </a:r>
            <a:endParaRPr lang="en-US" sz="3600" dirty="0">
              <a:latin typeface="NikoshBAN" pitchFamily="2" charset="0"/>
              <a:cs typeface="NikoshBAN" pitchFamily="2" charset="0"/>
            </a:endParaRPr>
          </a:p>
        </p:txBody>
      </p:sp>
      <p:cxnSp>
        <p:nvCxnSpPr>
          <p:cNvPr id="9" name="Straight Arrow Connector 8"/>
          <p:cNvCxnSpPr/>
          <p:nvPr/>
        </p:nvCxnSpPr>
        <p:spPr>
          <a:xfrm flipV="1">
            <a:off x="228600" y="3352800"/>
            <a:ext cx="7467600" cy="95250"/>
          </a:xfrm>
          <a:prstGeom prst="straightConnector1">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1524000" y="482025"/>
            <a:ext cx="6146234" cy="584775"/>
          </a:xfrm>
          <a:prstGeom prst="rect">
            <a:avLst/>
          </a:prstGeom>
          <a:no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tx1"/>
                </a:solidFill>
                <a:latin typeface="NikoshBAN" pitchFamily="2" charset="0"/>
                <a:cs typeface="NikoshBAN" pitchFamily="2" charset="0"/>
              </a:rPr>
              <a:t>আন্তর্জাতিক পদ্ধতিতে ভর পরিমাপের একক কী?</a:t>
            </a:r>
            <a:endParaRPr lang="en-US" sz="3200" dirty="0">
              <a:solidFill>
                <a:schemeClr val="tx1"/>
              </a:solidFill>
              <a:latin typeface="NikoshBAN" pitchFamily="2" charset="0"/>
              <a:cs typeface="NikoshBAN" pitchFamily="2" charset="0"/>
            </a:endParaRPr>
          </a:p>
        </p:txBody>
      </p:sp>
      <p:sp>
        <p:nvSpPr>
          <p:cNvPr id="6" name="TextBox 5"/>
          <p:cNvSpPr txBox="1"/>
          <p:nvPr/>
        </p:nvSpPr>
        <p:spPr>
          <a:xfrm>
            <a:off x="1278429" y="457200"/>
            <a:ext cx="6646371" cy="584775"/>
          </a:xfrm>
          <a:prstGeom prst="rect">
            <a:avLst/>
          </a:prstGeom>
          <a:solidFill>
            <a:schemeClr val="tx1"/>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এক কিলোগ্রাম পরিমাণ নির্ধারণ করা হল কীভাবে?</a:t>
            </a:r>
            <a:endParaRPr lang="en-US" sz="3200" dirty="0">
              <a:solidFill>
                <a:schemeClr val="bg1"/>
              </a:solidFill>
              <a:latin typeface="NikoshBAN" pitchFamily="2" charset="0"/>
              <a:cs typeface="NikoshBAN" pitchFamily="2" charset="0"/>
            </a:endParaRPr>
          </a:p>
        </p:txBody>
      </p:sp>
      <p:pic>
        <p:nvPicPr>
          <p:cNvPr id="8" name="Picture 7" descr="Savrete.jpg"/>
          <p:cNvPicPr>
            <a:picLocks noChangeAspect="1"/>
          </p:cNvPicPr>
          <p:nvPr/>
        </p:nvPicPr>
        <p:blipFill>
          <a:blip r:embed="rId3" cstate="print"/>
          <a:stretch>
            <a:fillRect/>
          </a:stretch>
        </p:blipFill>
        <p:spPr>
          <a:xfrm>
            <a:off x="0" y="1320923"/>
            <a:ext cx="9144000" cy="5384677"/>
          </a:xfrm>
          <a:prstGeom prst="rect">
            <a:avLst/>
          </a:prstGeom>
        </p:spPr>
      </p:pic>
      <p:pic>
        <p:nvPicPr>
          <p:cNvPr id="21" name="Picture 20" descr="CGKilogram.jpg"/>
          <p:cNvPicPr>
            <a:picLocks noChangeAspect="1"/>
          </p:cNvPicPr>
          <p:nvPr/>
        </p:nvPicPr>
        <p:blipFill>
          <a:blip r:embed="rId4" cstate="print"/>
          <a:srcRect l="27500" t="8985" r="27500" b="19238"/>
          <a:stretch>
            <a:fillRect/>
          </a:stretch>
        </p:blipFill>
        <p:spPr>
          <a:xfrm>
            <a:off x="3240941" y="2917498"/>
            <a:ext cx="1961680" cy="2288626"/>
          </a:xfrm>
          <a:prstGeom prst="rect">
            <a:avLst/>
          </a:prstGeom>
        </p:spPr>
      </p:pic>
      <p:sp>
        <p:nvSpPr>
          <p:cNvPr id="9" name="TextBox 8"/>
          <p:cNvSpPr txBox="1"/>
          <p:nvPr/>
        </p:nvSpPr>
        <p:spPr>
          <a:xfrm>
            <a:off x="533400" y="5638800"/>
            <a:ext cx="7728398" cy="954107"/>
          </a:xfrm>
          <a:prstGeom prst="rect">
            <a:avLst/>
          </a:prstGeom>
          <a:solidFill>
            <a:schemeClr val="accent5">
              <a:lumMod val="40000"/>
              <a:lumOff val="60000"/>
            </a:schemeClr>
          </a:solidFill>
        </p:spPr>
        <p:txBody>
          <a:bodyPr wrap="none" rtlCol="0">
            <a:spAutoFit/>
          </a:bodyPr>
          <a:lstStyle/>
          <a:p>
            <a:r>
              <a:rPr lang="bn-BD" sz="2800" dirty="0" smtClean="0">
                <a:latin typeface="NikoshBAN" pitchFamily="2" charset="0"/>
                <a:cs typeface="NikoshBAN" pitchFamily="2" charset="0"/>
              </a:rPr>
              <a:t>ফ্রান্সের একটি শহর সাভ্রেতে অবস্থিত ওজন ও পরিমাপের আন্তর্জাতিক </a:t>
            </a:r>
          </a:p>
          <a:p>
            <a:r>
              <a:rPr lang="bn-BD" sz="2800" dirty="0" smtClean="0">
                <a:latin typeface="NikoshBAN" pitchFamily="2" charset="0"/>
                <a:cs typeface="NikoshBAN" pitchFamily="2" charset="0"/>
              </a:rPr>
              <a:t>সংস্থার অফিসে সংরক্ষিত একটি দণ্ডের ভরকে ১ কিলোগ্রাম ধরা হয়েছে</a:t>
            </a:r>
            <a:endParaRPr lang="en-US" sz="2800" dirty="0">
              <a:latin typeface="NikoshBAN" pitchFamily="2" charset="0"/>
              <a:cs typeface="NikoshBAN" pitchFamily="2" charset="0"/>
            </a:endParaRPr>
          </a:p>
        </p:txBody>
      </p:sp>
      <p:pic>
        <p:nvPicPr>
          <p:cNvPr id="12" name="Picture 11" descr="kilogram.jpg"/>
          <p:cNvPicPr>
            <a:picLocks noChangeAspect="1"/>
          </p:cNvPicPr>
          <p:nvPr/>
        </p:nvPicPr>
        <p:blipFill>
          <a:blip r:embed="rId5" cstate="print"/>
          <a:stretch>
            <a:fillRect/>
          </a:stretch>
        </p:blipFill>
        <p:spPr>
          <a:xfrm>
            <a:off x="5816651" y="1326932"/>
            <a:ext cx="3327349" cy="3048000"/>
          </a:xfrm>
          <a:prstGeom prst="rect">
            <a:avLst/>
          </a:prstGeom>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Salt.png"/>
          <p:cNvPicPr>
            <a:picLocks noChangeAspect="1"/>
          </p:cNvPicPr>
          <p:nvPr/>
        </p:nvPicPr>
        <p:blipFill>
          <a:blip r:embed="rId6" cstate="print"/>
          <a:stretch>
            <a:fillRect/>
          </a:stretch>
        </p:blipFill>
        <p:spPr>
          <a:xfrm>
            <a:off x="6477000" y="4419600"/>
            <a:ext cx="2044000" cy="2133600"/>
          </a:xfrm>
          <a:prstGeom prst="rect">
            <a:avLst/>
          </a:prstGeom>
        </p:spPr>
      </p:pic>
      <p:cxnSp>
        <p:nvCxnSpPr>
          <p:cNvPr id="15" name="Straight Arrow Connector 14"/>
          <p:cNvCxnSpPr/>
          <p:nvPr/>
        </p:nvCxnSpPr>
        <p:spPr>
          <a:xfrm>
            <a:off x="1447800" y="2590800"/>
            <a:ext cx="49530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781800" y="3124200"/>
            <a:ext cx="685800" cy="2133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500"/>
                            </p:stCondLst>
                            <p:childTnLst>
                              <p:par>
                                <p:cTn id="28" presetID="0" presetClass="path" presetSubtype="0" accel="50000" decel="50000" fill="hold" nodeType="afterEffect">
                                  <p:stCondLst>
                                    <p:cond delay="0"/>
                                  </p:stCondLst>
                                  <p:childTnLst>
                                    <p:animMotion origin="layout" path="M -1.94444E-6 3.7037E-7 L -0.28663 -0.16991 " pathEditMode="relative" rAng="0" ptsTypes="AA">
                                      <p:cBhvr>
                                        <p:cTn id="29" dur="1000" fill="hold"/>
                                        <p:tgtEl>
                                          <p:spTgt spid="21"/>
                                        </p:tgtEl>
                                        <p:attrNameLst>
                                          <p:attrName>ppt_x</p:attrName>
                                          <p:attrName>ppt_y</p:attrName>
                                        </p:attrNameLst>
                                      </p:cBhvr>
                                      <p:rCtr x="-14300" y="-8500"/>
                                    </p:animMotion>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1"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770" decel="100000"/>
                                        <p:tgtEl>
                                          <p:spTgt spid="12"/>
                                        </p:tgtEl>
                                      </p:cBhvr>
                                    </p:animEffect>
                                    <p:animScale>
                                      <p:cBhvr>
                                        <p:cTn id="39" dur="770" decel="100000"/>
                                        <p:tgtEl>
                                          <p:spTgt spid="12"/>
                                        </p:tgtEl>
                                      </p:cBhvr>
                                      <p:from x="10000" y="10000"/>
                                      <p:to x="200000" y="450000"/>
                                    </p:animScale>
                                    <p:animScale>
                                      <p:cBhvr>
                                        <p:cTn id="40" dur="1230" accel="100000" fill="hold">
                                          <p:stCondLst>
                                            <p:cond delay="770"/>
                                          </p:stCondLst>
                                        </p:cTn>
                                        <p:tgtEl>
                                          <p:spTgt spid="12"/>
                                        </p:tgtEl>
                                      </p:cBhvr>
                                      <p:from x="200000" y="450000"/>
                                      <p:to x="100000" y="100000"/>
                                    </p:animScale>
                                    <p:set>
                                      <p:cBhvr>
                                        <p:cTn id="41" dur="770" fill="hold"/>
                                        <p:tgtEl>
                                          <p:spTgt spid="12"/>
                                        </p:tgtEl>
                                        <p:attrNameLst>
                                          <p:attrName>ppt_x</p:attrName>
                                        </p:attrNameLst>
                                      </p:cBhvr>
                                      <p:to>
                                        <p:strVal val="(0.5)"/>
                                      </p:to>
                                    </p:set>
                                    <p:anim from="(0.5)" to="(#ppt_x)" calcmode="lin" valueType="num">
                                      <p:cBhvr>
                                        <p:cTn id="42" dur="1230" accel="100000" fill="hold">
                                          <p:stCondLst>
                                            <p:cond delay="770"/>
                                          </p:stCondLst>
                                        </p:cTn>
                                        <p:tgtEl>
                                          <p:spTgt spid="12"/>
                                        </p:tgtEl>
                                        <p:attrNameLst>
                                          <p:attrName>ppt_x</p:attrName>
                                        </p:attrNameLst>
                                      </p:cBhvr>
                                    </p:anim>
                                    <p:set>
                                      <p:cBhvr>
                                        <p:cTn id="43" dur="770" fill="hold"/>
                                        <p:tgtEl>
                                          <p:spTgt spid="12"/>
                                        </p:tgtEl>
                                        <p:attrNameLst>
                                          <p:attrName>ppt_y</p:attrName>
                                        </p:attrNameLst>
                                      </p:cBhvr>
                                      <p:to>
                                        <p:strVal val="(#ppt_y+0.4)"/>
                                      </p:to>
                                    </p:set>
                                    <p:anim from="(#ppt_y+0.4)" to="(#ppt_y)" calcmode="lin" valueType="num">
                                      <p:cBhvr>
                                        <p:cTn id="44" dur="1230" accel="100000" fill="hold">
                                          <p:stCondLst>
                                            <p:cond delay="770"/>
                                          </p:stCondLst>
                                        </p:cTn>
                                        <p:tgtEl>
                                          <p:spTgt spid="12"/>
                                        </p:tgtEl>
                                        <p:attrNameLst>
                                          <p:attrName>ppt_y</p:attrName>
                                        </p:attrNameLst>
                                      </p:cBhvr>
                                    </p:anim>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slide(fromTop)">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up)">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Medicine.png"/>
          <p:cNvPicPr>
            <a:picLocks noChangeAspect="1"/>
          </p:cNvPicPr>
          <p:nvPr/>
        </p:nvPicPr>
        <p:blipFill>
          <a:blip r:embed="rId3" cstate="print"/>
          <a:stretch>
            <a:fillRect/>
          </a:stretch>
        </p:blipFill>
        <p:spPr>
          <a:xfrm>
            <a:off x="1676400" y="1143000"/>
            <a:ext cx="5181600" cy="3940238"/>
          </a:xfrm>
          <a:prstGeom prst="rect">
            <a:avLst/>
          </a:prstGeom>
        </p:spPr>
      </p:pic>
      <p:sp>
        <p:nvSpPr>
          <p:cNvPr id="6" name="Oval 5"/>
          <p:cNvSpPr/>
          <p:nvPr/>
        </p:nvSpPr>
        <p:spPr>
          <a:xfrm>
            <a:off x="5638800" y="38100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038600" y="2377966"/>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81000"/>
            <a:ext cx="8077200" cy="3429000"/>
          </a:xfrm>
          <a:custGeom>
            <a:avLst/>
            <a:gdLst>
              <a:gd name="connsiteX0" fmla="*/ 5580993 w 5580993"/>
              <a:gd name="connsiteY0" fmla="*/ 536027 h 3263462"/>
              <a:gd name="connsiteX1" fmla="*/ 5580993 w 5580993"/>
              <a:gd name="connsiteY1" fmla="*/ 0 h 3263462"/>
              <a:gd name="connsiteX2" fmla="*/ 15766 w 5580993"/>
              <a:gd name="connsiteY2" fmla="*/ 0 h 3263462"/>
              <a:gd name="connsiteX3" fmla="*/ 0 w 5580993"/>
              <a:gd name="connsiteY3" fmla="*/ 536027 h 3263462"/>
              <a:gd name="connsiteX4" fmla="*/ 1213945 w 5580993"/>
              <a:gd name="connsiteY4" fmla="*/ 551793 h 3263462"/>
              <a:gd name="connsiteX5" fmla="*/ 2412124 w 5580993"/>
              <a:gd name="connsiteY5" fmla="*/ 1844565 h 3263462"/>
              <a:gd name="connsiteX6" fmla="*/ 1529255 w 5580993"/>
              <a:gd name="connsiteY6" fmla="*/ 536027 h 3263462"/>
              <a:gd name="connsiteX7" fmla="*/ 4272455 w 5580993"/>
              <a:gd name="connsiteY7" fmla="*/ 536027 h 3263462"/>
              <a:gd name="connsiteX8" fmla="*/ 4099035 w 5580993"/>
              <a:gd name="connsiteY8" fmla="*/ 3263462 h 3263462"/>
              <a:gd name="connsiteX9" fmla="*/ 4540469 w 5580993"/>
              <a:gd name="connsiteY9" fmla="*/ 551793 h 3263462"/>
              <a:gd name="connsiteX10" fmla="*/ 5580993 w 5580993"/>
              <a:gd name="connsiteY10" fmla="*/ 536027 h 3263462"/>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12124 w 5580993"/>
              <a:gd name="connsiteY5" fmla="*/ 1844565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21940 w 5580993"/>
              <a:gd name="connsiteY5" fmla="*/ 1892808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76014"/>
              <a:gd name="connsiteX1" fmla="*/ 5580993 w 5580993"/>
              <a:gd name="connsiteY1" fmla="*/ 0 h 3276014"/>
              <a:gd name="connsiteX2" fmla="*/ 15766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3276014"/>
              <a:gd name="connsiteX1" fmla="*/ 5580993 w 5580993"/>
              <a:gd name="connsiteY1" fmla="*/ 0 h 3276014"/>
              <a:gd name="connsiteX2" fmla="*/ 0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993" h="3276014">
                <a:moveTo>
                  <a:pt x="5580993" y="536027"/>
                </a:moveTo>
                <a:lnTo>
                  <a:pt x="5580993" y="0"/>
                </a:lnTo>
                <a:lnTo>
                  <a:pt x="0" y="0"/>
                </a:lnTo>
                <a:lnTo>
                  <a:pt x="0" y="536027"/>
                </a:lnTo>
                <a:lnTo>
                  <a:pt x="1213945" y="551793"/>
                </a:lnTo>
                <a:lnTo>
                  <a:pt x="2421940" y="1892808"/>
                </a:lnTo>
                <a:lnTo>
                  <a:pt x="1529255" y="536027"/>
                </a:lnTo>
                <a:lnTo>
                  <a:pt x="4272455" y="536027"/>
                </a:lnTo>
                <a:lnTo>
                  <a:pt x="3685561" y="3276014"/>
                </a:lnTo>
                <a:lnTo>
                  <a:pt x="4540469" y="551793"/>
                </a:lnTo>
                <a:lnTo>
                  <a:pt x="5580993" y="536027"/>
                </a:lnTo>
                <a:close/>
              </a:path>
            </a:pathLst>
          </a:cu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78068" y="352098"/>
            <a:ext cx="8153400" cy="584775"/>
          </a:xfrm>
          <a:prstGeom prst="rect">
            <a:avLst/>
          </a:prstGeom>
          <a:noFill/>
        </p:spPr>
        <p:txBody>
          <a:bodyPr wrap="square" rtlCol="0">
            <a:spAutoFit/>
          </a:bodyPr>
          <a:lstStyle/>
          <a:p>
            <a:r>
              <a:rPr lang="bn-BD" sz="3200" dirty="0" smtClean="0">
                <a:latin typeface="NikoshBAN" pitchFamily="2" charset="0"/>
                <a:cs typeface="NikoshBAN" pitchFamily="2" charset="0"/>
              </a:rPr>
              <a:t>এক কিলোগ্রামের চেয়ে কম ভরের বস্তুর পরিমাপ করবে কীভাবে?</a:t>
            </a:r>
            <a:endParaRPr lang="en-US" sz="3200" dirty="0">
              <a:latin typeface="NikoshBAN" pitchFamily="2" charset="0"/>
              <a:cs typeface="NikoshBAN" pitchFamily="2" charset="0"/>
            </a:endParaRPr>
          </a:p>
        </p:txBody>
      </p:sp>
      <p:sp>
        <p:nvSpPr>
          <p:cNvPr id="2" name="TextBox 1"/>
          <p:cNvSpPr txBox="1"/>
          <p:nvPr/>
        </p:nvSpPr>
        <p:spPr>
          <a:xfrm>
            <a:off x="5981700" y="5791200"/>
            <a:ext cx="2019300" cy="369332"/>
          </a:xfrm>
          <a:prstGeom prst="rect">
            <a:avLst/>
          </a:prstGeom>
          <a:noFill/>
        </p:spPr>
        <p:txBody>
          <a:bodyPr wrap="square" rtlCol="0">
            <a:spAutoFit/>
          </a:bodyPr>
          <a:lstStyle/>
          <a:p>
            <a:r>
              <a:rPr lang="bn-IN" dirty="0" smtClean="0">
                <a:solidFill>
                  <a:schemeClr val="bg1"/>
                </a:solidFill>
                <a:latin typeface="NikoshBAN" pitchFamily="2" charset="0"/>
                <a:cs typeface="NikoshBAN" pitchFamily="2" charset="0"/>
              </a:rPr>
              <a:t>মর্জিনা</a:t>
            </a:r>
            <a:endParaRPr lang="en-US"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5" name="Picture 4" descr="Truck-1.png"/>
          <p:cNvPicPr>
            <a:picLocks noChangeAspect="1"/>
          </p:cNvPicPr>
          <p:nvPr/>
        </p:nvPicPr>
        <p:blipFill>
          <a:blip r:embed="rId3" cstate="print"/>
          <a:stretch>
            <a:fillRect/>
          </a:stretch>
        </p:blipFill>
        <p:spPr>
          <a:xfrm>
            <a:off x="914400" y="1795268"/>
            <a:ext cx="6949780" cy="2929132"/>
          </a:xfrm>
          <a:prstGeom prst="rect">
            <a:avLst/>
          </a:prstGeom>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533400" y="381000"/>
            <a:ext cx="8077200" cy="2133600"/>
            <a:chOff x="609600" y="304800"/>
            <a:chExt cx="8077200" cy="2133600"/>
          </a:xfrm>
        </p:grpSpPr>
        <p:sp>
          <p:nvSpPr>
            <p:cNvPr id="7" name="Freeform 6"/>
            <p:cNvSpPr/>
            <p:nvPr/>
          </p:nvSpPr>
          <p:spPr>
            <a:xfrm>
              <a:off x="609600" y="304800"/>
              <a:ext cx="8077200" cy="2133600"/>
            </a:xfrm>
            <a:custGeom>
              <a:avLst/>
              <a:gdLst>
                <a:gd name="connsiteX0" fmla="*/ 5580993 w 5580993"/>
                <a:gd name="connsiteY0" fmla="*/ 536027 h 3263462"/>
                <a:gd name="connsiteX1" fmla="*/ 5580993 w 5580993"/>
                <a:gd name="connsiteY1" fmla="*/ 0 h 3263462"/>
                <a:gd name="connsiteX2" fmla="*/ 15766 w 5580993"/>
                <a:gd name="connsiteY2" fmla="*/ 0 h 3263462"/>
                <a:gd name="connsiteX3" fmla="*/ 0 w 5580993"/>
                <a:gd name="connsiteY3" fmla="*/ 536027 h 3263462"/>
                <a:gd name="connsiteX4" fmla="*/ 1213945 w 5580993"/>
                <a:gd name="connsiteY4" fmla="*/ 551793 h 3263462"/>
                <a:gd name="connsiteX5" fmla="*/ 2412124 w 5580993"/>
                <a:gd name="connsiteY5" fmla="*/ 1844565 h 3263462"/>
                <a:gd name="connsiteX6" fmla="*/ 1529255 w 5580993"/>
                <a:gd name="connsiteY6" fmla="*/ 536027 h 3263462"/>
                <a:gd name="connsiteX7" fmla="*/ 4272455 w 5580993"/>
                <a:gd name="connsiteY7" fmla="*/ 536027 h 3263462"/>
                <a:gd name="connsiteX8" fmla="*/ 4099035 w 5580993"/>
                <a:gd name="connsiteY8" fmla="*/ 3263462 h 3263462"/>
                <a:gd name="connsiteX9" fmla="*/ 4540469 w 5580993"/>
                <a:gd name="connsiteY9" fmla="*/ 551793 h 3263462"/>
                <a:gd name="connsiteX10" fmla="*/ 5580993 w 5580993"/>
                <a:gd name="connsiteY10" fmla="*/ 536027 h 3263462"/>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12124 w 5580993"/>
                <a:gd name="connsiteY5" fmla="*/ 1844565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03214"/>
                <a:gd name="connsiteX1" fmla="*/ 5580993 w 5580993"/>
                <a:gd name="connsiteY1" fmla="*/ 0 h 3203214"/>
                <a:gd name="connsiteX2" fmla="*/ 15766 w 5580993"/>
                <a:gd name="connsiteY2" fmla="*/ 0 h 3203214"/>
                <a:gd name="connsiteX3" fmla="*/ 0 w 5580993"/>
                <a:gd name="connsiteY3" fmla="*/ 536027 h 3203214"/>
                <a:gd name="connsiteX4" fmla="*/ 1213945 w 5580993"/>
                <a:gd name="connsiteY4" fmla="*/ 551793 h 3203214"/>
                <a:gd name="connsiteX5" fmla="*/ 2421940 w 5580993"/>
                <a:gd name="connsiteY5" fmla="*/ 1892808 h 3203214"/>
                <a:gd name="connsiteX6" fmla="*/ 1529255 w 5580993"/>
                <a:gd name="connsiteY6" fmla="*/ 536027 h 3203214"/>
                <a:gd name="connsiteX7" fmla="*/ 4272455 w 5580993"/>
                <a:gd name="connsiteY7" fmla="*/ 536027 h 3203214"/>
                <a:gd name="connsiteX8" fmla="*/ 3738212 w 5580993"/>
                <a:gd name="connsiteY8" fmla="*/ 3203214 h 3203214"/>
                <a:gd name="connsiteX9" fmla="*/ 4540469 w 5580993"/>
                <a:gd name="connsiteY9" fmla="*/ 551793 h 3203214"/>
                <a:gd name="connsiteX10" fmla="*/ 5580993 w 5580993"/>
                <a:gd name="connsiteY10" fmla="*/ 536027 h 3203214"/>
                <a:gd name="connsiteX0" fmla="*/ 5580993 w 5580993"/>
                <a:gd name="connsiteY0" fmla="*/ 536027 h 3276014"/>
                <a:gd name="connsiteX1" fmla="*/ 5580993 w 5580993"/>
                <a:gd name="connsiteY1" fmla="*/ 0 h 3276014"/>
                <a:gd name="connsiteX2" fmla="*/ 15766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3276014"/>
                <a:gd name="connsiteX1" fmla="*/ 5580993 w 5580993"/>
                <a:gd name="connsiteY1" fmla="*/ 0 h 3276014"/>
                <a:gd name="connsiteX2" fmla="*/ 0 w 5580993"/>
                <a:gd name="connsiteY2" fmla="*/ 0 h 3276014"/>
                <a:gd name="connsiteX3" fmla="*/ 0 w 5580993"/>
                <a:gd name="connsiteY3" fmla="*/ 536027 h 3276014"/>
                <a:gd name="connsiteX4" fmla="*/ 1213945 w 5580993"/>
                <a:gd name="connsiteY4" fmla="*/ 551793 h 3276014"/>
                <a:gd name="connsiteX5" fmla="*/ 2421940 w 5580993"/>
                <a:gd name="connsiteY5" fmla="*/ 1892808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3276014"/>
                <a:gd name="connsiteX1" fmla="*/ 5580993 w 5580993"/>
                <a:gd name="connsiteY1" fmla="*/ 0 h 3276014"/>
                <a:gd name="connsiteX2" fmla="*/ 0 w 5580993"/>
                <a:gd name="connsiteY2" fmla="*/ 0 h 3276014"/>
                <a:gd name="connsiteX3" fmla="*/ 0 w 5580993"/>
                <a:gd name="connsiteY3" fmla="*/ 536027 h 3276014"/>
                <a:gd name="connsiteX4" fmla="*/ 1213945 w 5580993"/>
                <a:gd name="connsiteY4" fmla="*/ 551793 h 3276014"/>
                <a:gd name="connsiteX5" fmla="*/ 1368923 w 5580993"/>
                <a:gd name="connsiteY5" fmla="*/ 582402 h 3276014"/>
                <a:gd name="connsiteX6" fmla="*/ 1529255 w 5580993"/>
                <a:gd name="connsiteY6" fmla="*/ 536027 h 3276014"/>
                <a:gd name="connsiteX7" fmla="*/ 4272455 w 5580993"/>
                <a:gd name="connsiteY7" fmla="*/ 536027 h 3276014"/>
                <a:gd name="connsiteX8" fmla="*/ 3685561 w 5580993"/>
                <a:gd name="connsiteY8" fmla="*/ 3276014 h 3276014"/>
                <a:gd name="connsiteX9" fmla="*/ 4540469 w 5580993"/>
                <a:gd name="connsiteY9" fmla="*/ 551793 h 3276014"/>
                <a:gd name="connsiteX10" fmla="*/ 5580993 w 5580993"/>
                <a:gd name="connsiteY10" fmla="*/ 536027 h 3276014"/>
                <a:gd name="connsiteX0" fmla="*/ 5580993 w 5580993"/>
                <a:gd name="connsiteY0" fmla="*/ 536027 h 2038409"/>
                <a:gd name="connsiteX1" fmla="*/ 5580993 w 5580993"/>
                <a:gd name="connsiteY1" fmla="*/ 0 h 2038409"/>
                <a:gd name="connsiteX2" fmla="*/ 0 w 5580993"/>
                <a:gd name="connsiteY2" fmla="*/ 0 h 2038409"/>
                <a:gd name="connsiteX3" fmla="*/ 0 w 5580993"/>
                <a:gd name="connsiteY3" fmla="*/ 536027 h 2038409"/>
                <a:gd name="connsiteX4" fmla="*/ 1213945 w 5580993"/>
                <a:gd name="connsiteY4" fmla="*/ 551793 h 2038409"/>
                <a:gd name="connsiteX5" fmla="*/ 1368923 w 5580993"/>
                <a:gd name="connsiteY5" fmla="*/ 582402 h 2038409"/>
                <a:gd name="connsiteX6" fmla="*/ 1529255 w 5580993"/>
                <a:gd name="connsiteY6" fmla="*/ 536027 h 2038409"/>
                <a:gd name="connsiteX7" fmla="*/ 4272455 w 5580993"/>
                <a:gd name="connsiteY7" fmla="*/ 536027 h 2038409"/>
                <a:gd name="connsiteX8" fmla="*/ 4475325 w 5580993"/>
                <a:gd name="connsiteY8" fmla="*/ 2038409 h 2038409"/>
                <a:gd name="connsiteX9" fmla="*/ 4540469 w 5580993"/>
                <a:gd name="connsiteY9" fmla="*/ 551793 h 2038409"/>
                <a:gd name="connsiteX10" fmla="*/ 5580993 w 5580993"/>
                <a:gd name="connsiteY10" fmla="*/ 536027 h 203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80993" h="2038409">
                  <a:moveTo>
                    <a:pt x="5580993" y="536027"/>
                  </a:moveTo>
                  <a:lnTo>
                    <a:pt x="5580993" y="0"/>
                  </a:lnTo>
                  <a:lnTo>
                    <a:pt x="0" y="0"/>
                  </a:lnTo>
                  <a:lnTo>
                    <a:pt x="0" y="536027"/>
                  </a:lnTo>
                  <a:lnTo>
                    <a:pt x="1213945" y="551793"/>
                  </a:lnTo>
                  <a:lnTo>
                    <a:pt x="1368923" y="582402"/>
                  </a:lnTo>
                  <a:lnTo>
                    <a:pt x="1529255" y="536027"/>
                  </a:lnTo>
                  <a:lnTo>
                    <a:pt x="4272455" y="536027"/>
                  </a:lnTo>
                  <a:lnTo>
                    <a:pt x="4475325" y="2038409"/>
                  </a:lnTo>
                  <a:lnTo>
                    <a:pt x="4540469" y="551793"/>
                  </a:lnTo>
                  <a:lnTo>
                    <a:pt x="5580993" y="536027"/>
                  </a:lnTo>
                  <a:close/>
                </a:path>
              </a:pathLst>
            </a:cu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9600" y="304800"/>
              <a:ext cx="80010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কিলোগ্রামের চেয়ে বেশি ভরের বস্তুর পরিমাপ করবে কীভাবে?</a:t>
              </a:r>
              <a:endParaRPr lang="en-US" sz="3200" dirty="0">
                <a:latin typeface="NikoshBAN" pitchFamily="2" charset="0"/>
                <a:cs typeface="NikoshBAN" pitchFamily="2" charset="0"/>
              </a:endParaRPr>
            </a:p>
          </p:txBody>
        </p:sp>
      </p:grpSp>
      <p:sp>
        <p:nvSpPr>
          <p:cNvPr id="10" name="Oval 9"/>
          <p:cNvSpPr/>
          <p:nvPr/>
        </p:nvSpPr>
        <p:spPr>
          <a:xfrm>
            <a:off x="6781800" y="2404868"/>
            <a:ext cx="762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kilogram.jpg"/>
          <p:cNvPicPr>
            <a:picLocks noChangeAspect="1"/>
          </p:cNvPicPr>
          <p:nvPr/>
        </p:nvPicPr>
        <p:blipFill>
          <a:blip r:embed="rId4" cstate="print"/>
          <a:srcRect l="6557" t="40944" r="55738" b="23264"/>
          <a:stretch>
            <a:fillRect/>
          </a:stretch>
        </p:blipFill>
        <p:spPr>
          <a:xfrm>
            <a:off x="533400" y="4495800"/>
            <a:ext cx="2190750" cy="1905000"/>
          </a:xfrm>
          <a:prstGeom prst="rect">
            <a:avLst/>
          </a:prstGeom>
        </p:spPr>
      </p:pic>
      <p:sp>
        <p:nvSpPr>
          <p:cNvPr id="12" name="TextBox 11"/>
          <p:cNvSpPr txBox="1"/>
          <p:nvPr/>
        </p:nvSpPr>
        <p:spPr>
          <a:xfrm>
            <a:off x="2895600" y="5029200"/>
            <a:ext cx="500810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এক কেজির ১০০০ বারের ভর = ১ টন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70" decel="100000"/>
                                        <p:tgtEl>
                                          <p:spTgt spid="9"/>
                                        </p:tgtEl>
                                      </p:cBhvr>
                                    </p:animEffect>
                                    <p:animScale>
                                      <p:cBhvr>
                                        <p:cTn id="18" dur="770" decel="100000"/>
                                        <p:tgtEl>
                                          <p:spTgt spid="9"/>
                                        </p:tgtEl>
                                      </p:cBhvr>
                                      <p:from x="10000" y="10000"/>
                                      <p:to x="200000" y="450000"/>
                                    </p:animScale>
                                    <p:animScale>
                                      <p:cBhvr>
                                        <p:cTn id="19" dur="1230" accel="100000" fill="hold">
                                          <p:stCondLst>
                                            <p:cond delay="770"/>
                                          </p:stCondLst>
                                        </p:cTn>
                                        <p:tgtEl>
                                          <p:spTgt spid="9"/>
                                        </p:tgtEl>
                                      </p:cBhvr>
                                      <p:from x="200000" y="450000"/>
                                      <p:to x="100000" y="100000"/>
                                    </p:animScale>
                                    <p:set>
                                      <p:cBhvr>
                                        <p:cTn id="20" dur="770" fill="hold"/>
                                        <p:tgtEl>
                                          <p:spTgt spid="9"/>
                                        </p:tgtEl>
                                        <p:attrNameLst>
                                          <p:attrName>ppt_x</p:attrName>
                                        </p:attrNameLst>
                                      </p:cBhvr>
                                      <p:to>
                                        <p:strVal val="(0.5)"/>
                                      </p:to>
                                    </p:set>
                                    <p:anim from="(0.5)" to="(#ppt_x)" calcmode="lin" valueType="num">
                                      <p:cBhvr>
                                        <p:cTn id="21" dur="1230" accel="100000" fill="hold">
                                          <p:stCondLst>
                                            <p:cond delay="770"/>
                                          </p:stCondLst>
                                        </p:cTn>
                                        <p:tgtEl>
                                          <p:spTgt spid="9"/>
                                        </p:tgtEl>
                                        <p:attrNameLst>
                                          <p:attrName>ppt_x</p:attrName>
                                        </p:attrNameLst>
                                      </p:cBhvr>
                                    </p:anim>
                                    <p:set>
                                      <p:cBhvr>
                                        <p:cTn id="22" dur="770" fill="hold"/>
                                        <p:tgtEl>
                                          <p:spTgt spid="9"/>
                                        </p:tgtEl>
                                        <p:attrNameLst>
                                          <p:attrName>ppt_y</p:attrName>
                                        </p:attrNameLst>
                                      </p:cBhvr>
                                      <p:to>
                                        <p:strVal val="(#ppt_y+0.4)"/>
                                      </p:to>
                                    </p:set>
                                    <p:anim from="(#ppt_y+0.4)" to="(#ppt_y)" calcmode="lin" valueType="num">
                                      <p:cBhvr>
                                        <p:cTn id="23" dur="1230" accel="100000" fill="hold">
                                          <p:stCondLst>
                                            <p:cond delay="770"/>
                                          </p:stCondLst>
                                        </p:cTn>
                                        <p:tgtEl>
                                          <p:spTgt spid="9"/>
                                        </p:tgtEl>
                                        <p:attrNameLst>
                                          <p:attrName>ppt_y</p:attrName>
                                        </p:attrNameLst>
                                      </p:cBhvr>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descr="Clock - Copy.gif"/>
          <p:cNvPicPr>
            <a:picLocks noChangeAspect="1"/>
          </p:cNvPicPr>
          <p:nvPr/>
        </p:nvPicPr>
        <p:blipFill>
          <a:blip r:embed="rId3" cstate="print"/>
          <a:stretch>
            <a:fillRect/>
          </a:stretch>
        </p:blipFill>
        <p:spPr>
          <a:xfrm>
            <a:off x="914400" y="2362200"/>
            <a:ext cx="2937640" cy="2937640"/>
          </a:xfrm>
          <a:prstGeom prst="ellipse">
            <a:avLst/>
          </a:prstGeom>
          <a:ln w="76200">
            <a:solidFill>
              <a:srgbClr val="CC9900"/>
            </a:solidFill>
          </a:ln>
        </p:spPr>
      </p:pic>
      <p:grpSp>
        <p:nvGrpSpPr>
          <p:cNvPr id="10" name="Group 9"/>
          <p:cNvGrpSpPr/>
          <p:nvPr/>
        </p:nvGrpSpPr>
        <p:grpSpPr>
          <a:xfrm>
            <a:off x="1295400" y="1447800"/>
            <a:ext cx="6553200" cy="1250073"/>
            <a:chOff x="2133600" y="580698"/>
            <a:chExt cx="6553200" cy="1250073"/>
          </a:xfrm>
        </p:grpSpPr>
        <p:sp>
          <p:nvSpPr>
            <p:cNvPr id="9" name="Freeform 8"/>
            <p:cNvSpPr/>
            <p:nvPr/>
          </p:nvSpPr>
          <p:spPr>
            <a:xfrm>
              <a:off x="2133600" y="609600"/>
              <a:ext cx="6553200" cy="1221171"/>
            </a:xfrm>
            <a:custGeom>
              <a:avLst/>
              <a:gdLst>
                <a:gd name="connsiteX0" fmla="*/ 0 w 6553200"/>
                <a:gd name="connsiteY0" fmla="*/ 0 h 457200"/>
                <a:gd name="connsiteX1" fmla="*/ 1092200 w 6553200"/>
                <a:gd name="connsiteY1" fmla="*/ 0 h 457200"/>
                <a:gd name="connsiteX2" fmla="*/ 1092200 w 6553200"/>
                <a:gd name="connsiteY2" fmla="*/ 0 h 457200"/>
                <a:gd name="connsiteX3" fmla="*/ 2730500 w 6553200"/>
                <a:gd name="connsiteY3" fmla="*/ 0 h 457200"/>
                <a:gd name="connsiteX4" fmla="*/ 6553200 w 6553200"/>
                <a:gd name="connsiteY4" fmla="*/ 0 h 457200"/>
                <a:gd name="connsiteX5" fmla="*/ 6553200 w 6553200"/>
                <a:gd name="connsiteY5" fmla="*/ 266700 h 457200"/>
                <a:gd name="connsiteX6" fmla="*/ 6553200 w 6553200"/>
                <a:gd name="connsiteY6" fmla="*/ 266700 h 457200"/>
                <a:gd name="connsiteX7" fmla="*/ 6553200 w 6553200"/>
                <a:gd name="connsiteY7" fmla="*/ 381000 h 457200"/>
                <a:gd name="connsiteX8" fmla="*/ 6553200 w 6553200"/>
                <a:gd name="connsiteY8" fmla="*/ 457200 h 457200"/>
                <a:gd name="connsiteX9" fmla="*/ 2730500 w 6553200"/>
                <a:gd name="connsiteY9" fmla="*/ 457200 h 457200"/>
                <a:gd name="connsiteX10" fmla="*/ 1060045 w 6553200"/>
                <a:gd name="connsiteY10" fmla="*/ 1144971 h 457200"/>
                <a:gd name="connsiteX11" fmla="*/ 1092200 w 6553200"/>
                <a:gd name="connsiteY11" fmla="*/ 457200 h 457200"/>
                <a:gd name="connsiteX12" fmla="*/ 0 w 6553200"/>
                <a:gd name="connsiteY12" fmla="*/ 457200 h 457200"/>
                <a:gd name="connsiteX13" fmla="*/ 0 w 6553200"/>
                <a:gd name="connsiteY13" fmla="*/ 381000 h 457200"/>
                <a:gd name="connsiteX14" fmla="*/ 0 w 6553200"/>
                <a:gd name="connsiteY14" fmla="*/ 266700 h 457200"/>
                <a:gd name="connsiteX15" fmla="*/ 0 w 6553200"/>
                <a:gd name="connsiteY15" fmla="*/ 266700 h 457200"/>
                <a:gd name="connsiteX16" fmla="*/ 0 w 6553200"/>
                <a:gd name="connsiteY16" fmla="*/ 0 h 457200"/>
                <a:gd name="connsiteX0" fmla="*/ 0 w 6553200"/>
                <a:gd name="connsiteY0" fmla="*/ 0 h 1144971"/>
                <a:gd name="connsiteX1" fmla="*/ 1092200 w 6553200"/>
                <a:gd name="connsiteY1" fmla="*/ 0 h 1144971"/>
                <a:gd name="connsiteX2" fmla="*/ 1092200 w 6553200"/>
                <a:gd name="connsiteY2" fmla="*/ 0 h 1144971"/>
                <a:gd name="connsiteX3" fmla="*/ 2730500 w 6553200"/>
                <a:gd name="connsiteY3" fmla="*/ 0 h 1144971"/>
                <a:gd name="connsiteX4" fmla="*/ 6553200 w 6553200"/>
                <a:gd name="connsiteY4" fmla="*/ 0 h 1144971"/>
                <a:gd name="connsiteX5" fmla="*/ 6553200 w 6553200"/>
                <a:gd name="connsiteY5" fmla="*/ 266700 h 1144971"/>
                <a:gd name="connsiteX6" fmla="*/ 6553200 w 6553200"/>
                <a:gd name="connsiteY6" fmla="*/ 266700 h 1144971"/>
                <a:gd name="connsiteX7" fmla="*/ 6553200 w 6553200"/>
                <a:gd name="connsiteY7" fmla="*/ 381000 h 1144971"/>
                <a:gd name="connsiteX8" fmla="*/ 6553200 w 6553200"/>
                <a:gd name="connsiteY8" fmla="*/ 457200 h 1144971"/>
                <a:gd name="connsiteX9" fmla="*/ 1600200 w 6553200"/>
                <a:gd name="connsiteY9" fmla="*/ 457200 h 1144971"/>
                <a:gd name="connsiteX10" fmla="*/ 1060045 w 6553200"/>
                <a:gd name="connsiteY10" fmla="*/ 1144971 h 1144971"/>
                <a:gd name="connsiteX11" fmla="*/ 1092200 w 6553200"/>
                <a:gd name="connsiteY11" fmla="*/ 457200 h 1144971"/>
                <a:gd name="connsiteX12" fmla="*/ 0 w 6553200"/>
                <a:gd name="connsiteY12" fmla="*/ 457200 h 1144971"/>
                <a:gd name="connsiteX13" fmla="*/ 0 w 6553200"/>
                <a:gd name="connsiteY13" fmla="*/ 381000 h 1144971"/>
                <a:gd name="connsiteX14" fmla="*/ 0 w 6553200"/>
                <a:gd name="connsiteY14" fmla="*/ 266700 h 1144971"/>
                <a:gd name="connsiteX15" fmla="*/ 0 w 6553200"/>
                <a:gd name="connsiteY15" fmla="*/ 266700 h 1144971"/>
                <a:gd name="connsiteX16" fmla="*/ 0 w 6553200"/>
                <a:gd name="connsiteY16" fmla="*/ 0 h 114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53200" h="1144971">
                  <a:moveTo>
                    <a:pt x="0" y="0"/>
                  </a:moveTo>
                  <a:lnTo>
                    <a:pt x="1092200" y="0"/>
                  </a:lnTo>
                  <a:lnTo>
                    <a:pt x="1092200" y="0"/>
                  </a:lnTo>
                  <a:lnTo>
                    <a:pt x="2730500" y="0"/>
                  </a:lnTo>
                  <a:lnTo>
                    <a:pt x="6553200" y="0"/>
                  </a:lnTo>
                  <a:lnTo>
                    <a:pt x="6553200" y="266700"/>
                  </a:lnTo>
                  <a:lnTo>
                    <a:pt x="6553200" y="266700"/>
                  </a:lnTo>
                  <a:lnTo>
                    <a:pt x="6553200" y="381000"/>
                  </a:lnTo>
                  <a:lnTo>
                    <a:pt x="6553200" y="457200"/>
                  </a:lnTo>
                  <a:lnTo>
                    <a:pt x="1600200" y="457200"/>
                  </a:lnTo>
                  <a:lnTo>
                    <a:pt x="1060045" y="1144971"/>
                  </a:lnTo>
                  <a:lnTo>
                    <a:pt x="1092200" y="457200"/>
                  </a:lnTo>
                  <a:lnTo>
                    <a:pt x="0" y="457200"/>
                  </a:lnTo>
                  <a:lnTo>
                    <a:pt x="0" y="381000"/>
                  </a:lnTo>
                  <a:lnTo>
                    <a:pt x="0" y="266700"/>
                  </a:lnTo>
                  <a:lnTo>
                    <a:pt x="0" y="266700"/>
                  </a:lnTo>
                  <a:lnTo>
                    <a:pt x="0"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09800" y="580698"/>
              <a:ext cx="6423553" cy="584775"/>
            </a:xfrm>
            <a:prstGeom prst="rect">
              <a:avLst/>
            </a:prstGeom>
            <a:noFill/>
          </p:spPr>
          <p:txBody>
            <a:bodyPr wrap="none" rtlCol="0">
              <a:spAutoFit/>
            </a:bodyPr>
            <a:lstStyle/>
            <a:p>
              <a:r>
                <a:rPr lang="bn-BD" sz="3200" dirty="0" smtClean="0">
                  <a:latin typeface="NikoshBAN" pitchFamily="2" charset="0"/>
                  <a:cs typeface="NikoshBAN" pitchFamily="2" charset="0"/>
                </a:rPr>
                <a:t>ঘড়ির কাটাটি কত সময় পর স্থান পরিবর্তন করছে?</a:t>
              </a:r>
              <a:endParaRPr lang="en-US" sz="3200" dirty="0">
                <a:latin typeface="NikoshBAN" pitchFamily="2" charset="0"/>
                <a:cs typeface="NikoshBAN" pitchFamily="2" charset="0"/>
              </a:endParaRPr>
            </a:p>
          </p:txBody>
        </p:sp>
      </p:grpSp>
      <p:sp>
        <p:nvSpPr>
          <p:cNvPr id="12" name="TextBox 11"/>
          <p:cNvSpPr txBox="1"/>
          <p:nvPr/>
        </p:nvSpPr>
        <p:spPr>
          <a:xfrm>
            <a:off x="427064" y="609600"/>
            <a:ext cx="8335936" cy="584775"/>
          </a:xfrm>
          <a:prstGeom prst="rect">
            <a:avLst/>
          </a:prstGeom>
          <a:solidFill>
            <a:schemeClr val="accent2">
              <a:lumMod val="40000"/>
              <a:lumOff val="60000"/>
            </a:schemeClr>
          </a:solidFill>
        </p:spPr>
        <p:txBody>
          <a:bodyPr wrap="none" rtlCol="0">
            <a:spAutoFit/>
          </a:bodyPr>
          <a:lstStyle/>
          <a:p>
            <a:r>
              <a:rPr lang="bn-BD" sz="3200" dirty="0" smtClean="0">
                <a:latin typeface="NikoshBAN" pitchFamily="2" charset="0"/>
                <a:cs typeface="NikoshBAN" pitchFamily="2" charset="0"/>
              </a:rPr>
              <a:t>সেকেণ্ডের কাটাটি চারদিকে একবার ঘুরে আসলে কত সেকেণ্ড হয়?</a:t>
            </a:r>
            <a:endParaRPr lang="en-US" sz="3200" dirty="0">
              <a:latin typeface="NikoshBAN" pitchFamily="2" charset="0"/>
              <a:cs typeface="NikoshBAN" pitchFamily="2" charset="0"/>
            </a:endParaRPr>
          </a:p>
        </p:txBody>
      </p:sp>
      <p:sp>
        <p:nvSpPr>
          <p:cNvPr id="13" name="TextBox 12"/>
          <p:cNvSpPr txBox="1"/>
          <p:nvPr/>
        </p:nvSpPr>
        <p:spPr>
          <a:xfrm>
            <a:off x="2590800" y="1472625"/>
            <a:ext cx="5974713" cy="584775"/>
          </a:xfrm>
          <a:prstGeom prst="rect">
            <a:avLst/>
          </a:prstGeom>
          <a:solidFill>
            <a:schemeClr val="accent3">
              <a:lumMod val="40000"/>
              <a:lumOff val="60000"/>
            </a:schemeClr>
          </a:solidFill>
        </p:spPr>
        <p:txBody>
          <a:bodyPr wrap="none" rtlCol="0">
            <a:spAutoFit/>
          </a:bodyPr>
          <a:lstStyle/>
          <a:p>
            <a:r>
              <a:rPr lang="bn-BD" sz="3200" dirty="0" smtClean="0">
                <a:latin typeface="NikoshBAN" pitchFamily="2" charset="0"/>
                <a:cs typeface="NikoshBAN" pitchFamily="2" charset="0"/>
              </a:rPr>
              <a:t>মিনিটের কাটাটি তখন কত ঘর অতিক্রম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descr="SunMoves-1.gif"/>
          <p:cNvPicPr>
            <a:picLocks noChangeAspect="1"/>
          </p:cNvPicPr>
          <p:nvPr/>
        </p:nvPicPr>
        <p:blipFill>
          <a:blip r:embed="rId3" cstate="print"/>
          <a:stretch>
            <a:fillRect/>
          </a:stretch>
        </p:blipFill>
        <p:spPr>
          <a:xfrm>
            <a:off x="2057400" y="1905000"/>
            <a:ext cx="5216478" cy="3276600"/>
          </a:xfrm>
          <a:prstGeom prst="rect">
            <a:avLst/>
          </a:prstGeom>
        </p:spPr>
      </p:pic>
      <p:sp>
        <p:nvSpPr>
          <p:cNvPr id="11" name="TextBox 10"/>
          <p:cNvSpPr txBox="1"/>
          <p:nvPr/>
        </p:nvSpPr>
        <p:spPr>
          <a:xfrm>
            <a:off x="685800" y="990600"/>
            <a:ext cx="7739619" cy="584775"/>
          </a:xfrm>
          <a:prstGeom prst="rect">
            <a:avLst/>
          </a:prstGeom>
          <a:solidFill>
            <a:schemeClr val="tx2">
              <a:lumMod val="60000"/>
              <a:lumOff val="40000"/>
            </a:schemeClr>
          </a:solidFill>
        </p:spPr>
        <p:txBody>
          <a:bodyPr wrap="none" rtlCol="0">
            <a:spAutoFit/>
          </a:bodyPr>
          <a:lstStyle/>
          <a:p>
            <a:r>
              <a:rPr lang="bn-BD" sz="3200" dirty="0" smtClean="0">
                <a:latin typeface="NikoshBAN" pitchFamily="2" charset="0"/>
                <a:cs typeface="NikoshBAN" pitchFamily="2" charset="0"/>
              </a:rPr>
              <a:t>পৃথিবী সূর্যের চারদিকে একবার ঘুরে আসতে কত সময় লাগে?</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505200" y="304800"/>
            <a:ext cx="2438488"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800" dirty="0" smtClean="0">
                <a:solidFill>
                  <a:schemeClr val="tx1"/>
                </a:solidFill>
                <a:latin typeface="NikoshBAN" pitchFamily="2" charset="0"/>
                <a:cs typeface="NikoshBAN" pitchFamily="2" charset="0"/>
              </a:rPr>
              <a:t>দলগত কাজ</a:t>
            </a:r>
            <a:endParaRPr lang="en-US" sz="4800" dirty="0">
              <a:solidFill>
                <a:schemeClr val="tx1"/>
              </a:solidFill>
              <a:latin typeface="NikoshBAN" pitchFamily="2" charset="0"/>
              <a:cs typeface="NikoshBAN" pitchFamily="2" charset="0"/>
            </a:endParaRPr>
          </a:p>
        </p:txBody>
      </p:sp>
      <p:sp>
        <p:nvSpPr>
          <p:cNvPr id="6" name="TextBox 5"/>
          <p:cNvSpPr txBox="1"/>
          <p:nvPr/>
        </p:nvSpPr>
        <p:spPr>
          <a:xfrm>
            <a:off x="4163549" y="1478340"/>
            <a:ext cx="4447051" cy="1569660"/>
          </a:xfrm>
          <a:prstGeom prst="rect">
            <a:avLst/>
          </a:prstGeom>
          <a:solidFill>
            <a:schemeClr val="accent5">
              <a:lumMod val="60000"/>
              <a:lumOff val="40000"/>
            </a:schemeClr>
          </a:solidFill>
        </p:spPr>
        <p:txBody>
          <a:bodyPr wrap="none" rtlCol="0">
            <a:spAutoFit/>
          </a:bodyPr>
          <a:lstStyle/>
          <a:p>
            <a:r>
              <a:rPr lang="bn-BD" sz="3200" dirty="0" smtClean="0">
                <a:latin typeface="NikoshBAN" pitchFamily="2" charset="0"/>
                <a:cs typeface="NikoshBAN" pitchFamily="2" charset="0"/>
              </a:rPr>
              <a:t>এই গল্ফ খেলোয়াড় ৫০ গ্রাম ভরের</a:t>
            </a:r>
          </a:p>
          <a:p>
            <a:r>
              <a:rPr lang="bn-BD" sz="3200" dirty="0" smtClean="0">
                <a:latin typeface="NikoshBAN" pitchFamily="2" charset="0"/>
                <a:cs typeface="NikoshBAN" pitchFamily="2" charset="0"/>
              </a:rPr>
              <a:t>বলটিকে আঘাত করলে বলটি প্রতি</a:t>
            </a:r>
          </a:p>
          <a:p>
            <a:r>
              <a:rPr lang="bn-BD" sz="3200" dirty="0" smtClean="0">
                <a:latin typeface="NikoshBAN" pitchFamily="2" charset="0"/>
                <a:cs typeface="NikoshBAN" pitchFamily="2" charset="0"/>
              </a:rPr>
              <a:t>সেকেণ্ডে ৪০ মিটার অতিক্রম করে।</a:t>
            </a:r>
            <a:endParaRPr lang="en-US" sz="3200" dirty="0">
              <a:latin typeface="NikoshBAN" pitchFamily="2" charset="0"/>
              <a:cs typeface="NikoshBAN" pitchFamily="2" charset="0"/>
            </a:endParaRPr>
          </a:p>
        </p:txBody>
      </p:sp>
      <p:pic>
        <p:nvPicPr>
          <p:cNvPr id="7" name="Picture 6" descr="Golf_Swing_Animation.gif"/>
          <p:cNvPicPr>
            <a:picLocks noChangeAspect="1"/>
          </p:cNvPicPr>
          <p:nvPr/>
        </p:nvPicPr>
        <p:blipFill>
          <a:blip r:embed="rId3" cstate="print"/>
          <a:stretch>
            <a:fillRect/>
          </a:stretch>
        </p:blipFill>
        <p:spPr>
          <a:xfrm>
            <a:off x="352425" y="1266825"/>
            <a:ext cx="3686175" cy="3686175"/>
          </a:xfrm>
          <a:prstGeom prst="rect">
            <a:avLst/>
          </a:prstGeom>
        </p:spPr>
      </p:pic>
      <p:sp>
        <p:nvSpPr>
          <p:cNvPr id="8" name="TextBox 7"/>
          <p:cNvSpPr txBox="1"/>
          <p:nvPr/>
        </p:nvSpPr>
        <p:spPr>
          <a:xfrm>
            <a:off x="4267200" y="3505200"/>
            <a:ext cx="4491935" cy="1077218"/>
          </a:xfrm>
          <a:prstGeom prst="rect">
            <a:avLst/>
          </a:prstGeom>
          <a:solidFill>
            <a:schemeClr val="accent6">
              <a:lumMod val="60000"/>
              <a:lumOff val="40000"/>
            </a:schemeClr>
          </a:solidFill>
        </p:spPr>
        <p:txBody>
          <a:bodyPr wrap="none" rtlCol="0">
            <a:spAutoFit/>
          </a:bodyPr>
          <a:lstStyle/>
          <a:p>
            <a:pPr marL="514350" indent="-514350">
              <a:buAutoNum type="arabicPeriod"/>
            </a:pPr>
            <a:r>
              <a:rPr lang="bn-BD" sz="3200" dirty="0" smtClean="0">
                <a:latin typeface="NikoshBAN" pitchFamily="2" charset="0"/>
                <a:cs typeface="NikoshBAN" pitchFamily="2" charset="0"/>
              </a:rPr>
              <a:t>বলটির ভর কত কিলোগ্রাম?</a:t>
            </a:r>
          </a:p>
          <a:p>
            <a:pPr marL="514350" indent="-514350"/>
            <a:r>
              <a:rPr lang="bn-BD" sz="3200" dirty="0" smtClean="0">
                <a:latin typeface="NikoshBAN" pitchFamily="2" charset="0"/>
                <a:cs typeface="NikoshBAN" pitchFamily="2" charset="0"/>
              </a:rPr>
              <a:t>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 বলটি ১ মিনিটে কত দূর যাবে?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352800" y="228600"/>
            <a:ext cx="1398140" cy="707886"/>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4000" dirty="0" smtClean="0">
                <a:solidFill>
                  <a:schemeClr val="tx1"/>
                </a:solidFill>
                <a:latin typeface="NikoshBAN" pitchFamily="2" charset="0"/>
                <a:cs typeface="NikoshBAN" pitchFamily="2" charset="0"/>
              </a:rPr>
              <a:t>মূল্যায়ন</a:t>
            </a:r>
            <a:endParaRPr lang="en-US" sz="4000" dirty="0">
              <a:solidFill>
                <a:schemeClr val="tx1"/>
              </a:solidFill>
              <a:latin typeface="NikoshBAN" pitchFamily="2" charset="0"/>
              <a:cs typeface="NikoshBAN" pitchFamily="2" charset="0"/>
            </a:endParaRPr>
          </a:p>
        </p:txBody>
      </p:sp>
      <p:pic>
        <p:nvPicPr>
          <p:cNvPr id="56" name="Picture 13" descr="MC900089048[1]"/>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flipH="1">
            <a:off x="5562600" y="1143000"/>
            <a:ext cx="3124200" cy="5497459"/>
          </a:xfrm>
          <a:prstGeom prst="rect">
            <a:avLst/>
          </a:prstGeom>
          <a:noFill/>
          <a:ln w="9525">
            <a:noFill/>
            <a:miter lim="800000"/>
            <a:headEnd/>
            <a:tailEnd/>
          </a:ln>
        </p:spPr>
      </p:pic>
      <p:sp>
        <p:nvSpPr>
          <p:cNvPr id="57" name="TextBox 56"/>
          <p:cNvSpPr txBox="1"/>
          <p:nvPr/>
        </p:nvSpPr>
        <p:spPr>
          <a:xfrm>
            <a:off x="839774" y="1143000"/>
            <a:ext cx="3440365" cy="584775"/>
          </a:xfrm>
          <a:prstGeom prst="rect">
            <a:avLst/>
          </a:prstGeom>
          <a:solidFill>
            <a:schemeClr val="accent2">
              <a:lumMod val="60000"/>
              <a:lumOff val="40000"/>
            </a:schemeClr>
          </a:solidFill>
        </p:spPr>
        <p:txBody>
          <a:bodyPr wrap="none" rtlCol="0">
            <a:spAutoFit/>
          </a:bodyPr>
          <a:lstStyle/>
          <a:p>
            <a:r>
              <a:rPr lang="bn-BD" sz="3200" dirty="0" smtClean="0">
                <a:latin typeface="NikoshBAN" pitchFamily="2" charset="0"/>
                <a:cs typeface="NikoshBAN" pitchFamily="2" charset="0"/>
              </a:rPr>
              <a:t>১ মেট্রিক টনে কত কেজি?</a:t>
            </a:r>
            <a:endParaRPr lang="en-US" sz="3200" dirty="0">
              <a:latin typeface="NikoshBAN" pitchFamily="2" charset="0"/>
              <a:cs typeface="NikoshBAN" pitchFamily="2" charset="0"/>
            </a:endParaRPr>
          </a:p>
        </p:txBody>
      </p:sp>
      <p:sp>
        <p:nvSpPr>
          <p:cNvPr id="59" name="TextBox 58"/>
          <p:cNvSpPr txBox="1"/>
          <p:nvPr/>
        </p:nvSpPr>
        <p:spPr>
          <a:xfrm>
            <a:off x="839774" y="1905000"/>
            <a:ext cx="3579826" cy="584775"/>
          </a:xfrm>
          <a:prstGeom prst="rect">
            <a:avLst/>
          </a:prstGeom>
          <a:solidFill>
            <a:schemeClr val="accent3">
              <a:lumMod val="75000"/>
            </a:schemeClr>
          </a:solidFill>
        </p:spPr>
        <p:txBody>
          <a:bodyPr wrap="none" rtlCol="0">
            <a:spAutoFit/>
          </a:bodyPr>
          <a:lstStyle/>
          <a:p>
            <a:r>
              <a:rPr lang="bn-BD" sz="3200" dirty="0" smtClean="0">
                <a:latin typeface="NikoshBAN" pitchFamily="2" charset="0"/>
                <a:cs typeface="NikoshBAN" pitchFamily="2" charset="0"/>
              </a:rPr>
              <a:t>১ মিটারে কত মিলিমিটার?</a:t>
            </a:r>
            <a:endParaRPr lang="en-US" sz="3200" dirty="0">
              <a:latin typeface="NikoshBAN" pitchFamily="2" charset="0"/>
              <a:cs typeface="NikoshBAN" pitchFamily="2" charset="0"/>
            </a:endParaRPr>
          </a:p>
        </p:txBody>
      </p:sp>
      <p:sp>
        <p:nvSpPr>
          <p:cNvPr id="7" name="TextBox 6"/>
          <p:cNvSpPr txBox="1"/>
          <p:nvPr/>
        </p:nvSpPr>
        <p:spPr>
          <a:xfrm>
            <a:off x="533400" y="2743200"/>
            <a:ext cx="5540299" cy="2246769"/>
          </a:xfrm>
          <a:prstGeom prst="rect">
            <a:avLst/>
          </a:prstGeom>
          <a:solidFill>
            <a:schemeClr val="accent6">
              <a:lumMod val="40000"/>
              <a:lumOff val="60000"/>
            </a:schemeClr>
          </a:solidFill>
        </p:spPr>
        <p:txBody>
          <a:bodyPr wrap="none" rtlCol="0">
            <a:spAutoFit/>
          </a:bodyPr>
          <a:lstStyle/>
          <a:p>
            <a:r>
              <a:rPr lang="bn-BD" sz="2800" dirty="0" smtClean="0">
                <a:latin typeface="NikoshBAN" pitchFamily="2" charset="0"/>
                <a:cs typeface="NikoshBAN" pitchFamily="2" charset="0"/>
              </a:rPr>
              <a:t>পরিমাপের ক্ষেত্রে-</a:t>
            </a:r>
          </a:p>
          <a:p>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মিলিমিটারর সেন্টিমিটারের চেয়ে ক্ষুদ্রতম   </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 </a:t>
            </a:r>
            <a:r>
              <a:rPr lang="bn-BD" sz="2800" dirty="0" smtClean="0">
                <a:latin typeface="NikoshBAN" pitchFamily="2" charset="0"/>
                <a:cs typeface="NikoshBAN" pitchFamily="2" charset="0"/>
              </a:rPr>
              <a:t>কিলোগ্রাম, গ্রাম এর গুণিতক</a:t>
            </a:r>
          </a:p>
          <a:p>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iii) </a:t>
            </a:r>
            <a:r>
              <a:rPr lang="bn-BD" sz="2800" dirty="0" smtClean="0">
                <a:latin typeface="NikoshBAN" pitchFamily="2" charset="0"/>
                <a:cs typeface="NikoshBAN" pitchFamily="2" charset="0"/>
              </a:rPr>
              <a:t> এক বছর, এক মাসের চেয়ে বড় একক</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নিচের কোনটি সঠিক?</a:t>
            </a:r>
            <a:endParaRPr lang="en-US" sz="2800" dirty="0" smtClean="0">
              <a:latin typeface="NikoshBAN" pitchFamily="2" charset="0"/>
              <a:cs typeface="NikoshBAN" pitchFamily="2" charset="0"/>
            </a:endParaRPr>
          </a:p>
        </p:txBody>
      </p:sp>
      <p:sp>
        <p:nvSpPr>
          <p:cNvPr id="13" name="TextBox 12"/>
          <p:cNvSpPr txBox="1"/>
          <p:nvPr/>
        </p:nvSpPr>
        <p:spPr>
          <a:xfrm>
            <a:off x="457200" y="5410200"/>
            <a:ext cx="1428596"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(ক) </a:t>
            </a:r>
            <a:r>
              <a:rPr lang="en-US" sz="2800" dirty="0" smtClean="0">
                <a:latin typeface="NikoshBAN" pitchFamily="2" charset="0"/>
                <a:cs typeface="NikoshBAN" pitchFamily="2" charset="0"/>
              </a:rPr>
              <a:t>ii, iii</a:t>
            </a:r>
            <a:endParaRPr lang="en-US" sz="2800" dirty="0">
              <a:latin typeface="NikoshBAN" pitchFamily="2" charset="0"/>
              <a:cs typeface="NikoshBAN" pitchFamily="2" charset="0"/>
            </a:endParaRPr>
          </a:p>
        </p:txBody>
      </p:sp>
      <p:sp>
        <p:nvSpPr>
          <p:cNvPr id="14" name="TextBox 13"/>
          <p:cNvSpPr txBox="1"/>
          <p:nvPr/>
        </p:nvSpPr>
        <p:spPr>
          <a:xfrm>
            <a:off x="2244989" y="5410200"/>
            <a:ext cx="1159292"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bn-BD" sz="2800" dirty="0" smtClean="0">
                <a:latin typeface="NikoshBAN" pitchFamily="2" charset="0"/>
                <a:cs typeface="NikoshBAN" pitchFamily="2" charset="0"/>
              </a:rPr>
              <a:t>, </a:t>
            </a:r>
            <a:r>
              <a:rPr lang="en-US" sz="2800" dirty="0" smtClean="0">
                <a:latin typeface="NikoshBAN" pitchFamily="2" charset="0"/>
                <a:cs typeface="NikoshBAN" pitchFamily="2" charset="0"/>
              </a:rPr>
              <a:t>ii</a:t>
            </a:r>
            <a:endParaRPr lang="en-US" sz="2800" dirty="0">
              <a:latin typeface="NikoshBAN" pitchFamily="2" charset="0"/>
              <a:cs typeface="NikoshBAN" pitchFamily="2" charset="0"/>
            </a:endParaRPr>
          </a:p>
        </p:txBody>
      </p:sp>
      <p:sp>
        <p:nvSpPr>
          <p:cNvPr id="15" name="TextBox 14"/>
          <p:cNvSpPr txBox="1"/>
          <p:nvPr/>
        </p:nvSpPr>
        <p:spPr>
          <a:xfrm>
            <a:off x="3763474" y="5410200"/>
            <a:ext cx="1287532"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(গ)</a:t>
            </a:r>
            <a:r>
              <a:rPr lang="en-US" sz="2800" dirty="0" smtClean="0">
                <a:latin typeface="NikoshBAN" pitchFamily="2" charset="0"/>
                <a:cs typeface="NikoshBAN" pitchFamily="2" charset="0"/>
              </a:rPr>
              <a:t> I, iii</a:t>
            </a:r>
            <a:endParaRPr lang="en-US" sz="2800" dirty="0">
              <a:latin typeface="NikoshBAN" pitchFamily="2" charset="0"/>
              <a:cs typeface="NikoshBAN" pitchFamily="2" charset="0"/>
            </a:endParaRPr>
          </a:p>
        </p:txBody>
      </p:sp>
      <p:sp>
        <p:nvSpPr>
          <p:cNvPr id="16" name="TextBox 15"/>
          <p:cNvSpPr txBox="1"/>
          <p:nvPr/>
        </p:nvSpPr>
        <p:spPr>
          <a:xfrm>
            <a:off x="5410200" y="5410200"/>
            <a:ext cx="1569660" cy="523220"/>
          </a:xfrm>
          <a:prstGeom prst="rect">
            <a:avLst/>
          </a:prstGeom>
          <a:solidFill>
            <a:schemeClr val="accent2">
              <a:lumMod val="40000"/>
              <a:lumOff val="60000"/>
            </a:schemeClr>
          </a:solidFill>
          <a:ln>
            <a:solidFill>
              <a:schemeClr val="tx1"/>
            </a:solidFill>
          </a:ln>
        </p:spPr>
        <p:txBody>
          <a:bodyPr wrap="none" rtlCol="0">
            <a:spAutoFit/>
          </a:bodyPr>
          <a:lstStyle/>
          <a:p>
            <a:r>
              <a:rPr lang="bn-BD" sz="2800" dirty="0" smtClean="0">
                <a:latin typeface="NikoshBAN" pitchFamily="2" charset="0"/>
                <a:cs typeface="NikoshBAN" pitchFamily="2" charset="0"/>
              </a:rPr>
              <a:t>(ঘ)</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ii,iii</a:t>
            </a:r>
            <a:endParaRPr lang="en-US" sz="2800" dirty="0">
              <a:latin typeface="NikoshBAN" pitchFamily="2" charset="0"/>
              <a:cs typeface="NikoshBAN" pitchFamily="2" charset="0"/>
            </a:endParaRPr>
          </a:p>
        </p:txBody>
      </p:sp>
      <p:sp>
        <p:nvSpPr>
          <p:cNvPr id="12" name="Freeform 11"/>
          <p:cNvSpPr/>
          <p:nvPr/>
        </p:nvSpPr>
        <p:spPr>
          <a:xfrm>
            <a:off x="5410200" y="5410200"/>
            <a:ext cx="567559" cy="472966"/>
          </a:xfrm>
          <a:custGeom>
            <a:avLst/>
            <a:gdLst>
              <a:gd name="connsiteX0" fmla="*/ 0 w 567559"/>
              <a:gd name="connsiteY0" fmla="*/ 157656 h 472966"/>
              <a:gd name="connsiteX1" fmla="*/ 94593 w 567559"/>
              <a:gd name="connsiteY1" fmla="*/ 472966 h 472966"/>
              <a:gd name="connsiteX2" fmla="*/ 567559 w 567559"/>
              <a:gd name="connsiteY2" fmla="*/ 0 h 472966"/>
            </a:gdLst>
            <a:ahLst/>
            <a:cxnLst>
              <a:cxn ang="0">
                <a:pos x="connsiteX0" y="connsiteY0"/>
              </a:cxn>
              <a:cxn ang="0">
                <a:pos x="connsiteX1" y="connsiteY1"/>
              </a:cxn>
              <a:cxn ang="0">
                <a:pos x="connsiteX2" y="connsiteY2"/>
              </a:cxn>
            </a:cxnLst>
            <a:rect l="l" t="t" r="r" b="b"/>
            <a:pathLst>
              <a:path w="567559" h="472966">
                <a:moveTo>
                  <a:pt x="0" y="157656"/>
                </a:moveTo>
                <a:lnTo>
                  <a:pt x="94593" y="472966"/>
                </a:lnTo>
                <a:lnTo>
                  <a:pt x="567559"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3455540" y="6260184"/>
            <a:ext cx="1295400" cy="381000"/>
          </a:xfrm>
          <a:prstGeom prst="rect">
            <a:avLst/>
          </a:prstGeom>
          <a:noFill/>
        </p:spPr>
        <p:txBody>
          <a:bodyPr wrap="square" rtlCol="0">
            <a:spAutoFit/>
          </a:bodyPr>
          <a:lstStyle/>
          <a:p>
            <a:r>
              <a:rPr lang="bn-IN" dirty="0" smtClean="0">
                <a:solidFill>
                  <a:schemeClr val="bg1"/>
                </a:solidFill>
                <a:latin typeface="NikoshBAN" pitchFamily="2" charset="0"/>
                <a:cs typeface="NikoshBAN" pitchFamily="2" charset="0"/>
              </a:rPr>
              <a:t>মর্জিনা</a:t>
            </a:r>
            <a:endParaRPr lang="en-US"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left)">
                                      <p:cBhvr>
                                        <p:cTn id="12" dur="1000"/>
                                        <p:tgtEl>
                                          <p:spTgt spid="59"/>
                                        </p:tgtEl>
                                      </p:cBhvr>
                                    </p:animEffec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10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1000"/>
                                        <p:tgtEl>
                                          <p:spTgt spid="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upRigh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9" grpId="0" animBg="1"/>
      <p:bldP spid="7" grpId="0" animBg="1"/>
      <p:bldP spid="13" grpId="0" animBg="1"/>
      <p:bldP spid="14" grpId="0" animBg="1"/>
      <p:bldP spid="15" grpId="0" animBg="1"/>
      <p:bldP spid="16"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1828800" y="990600"/>
            <a:ext cx="3869970" cy="646331"/>
          </a:xfrm>
          <a:prstGeom prst="rect">
            <a:avLst/>
          </a:prstGeom>
          <a:solidFill>
            <a:schemeClr val="accent2">
              <a:lumMod val="60000"/>
              <a:lumOff val="40000"/>
            </a:schemeClr>
          </a:solidFill>
        </p:spPr>
        <p:txBody>
          <a:bodyPr wrap="none" rtlCol="0">
            <a:spAutoFit/>
          </a:bodyPr>
          <a:lstStyle/>
          <a:p>
            <a:r>
              <a:rPr lang="bn-BD" sz="3600" dirty="0" smtClean="0">
                <a:latin typeface="NikoshBAN" pitchFamily="2" charset="0"/>
                <a:cs typeface="NikoshBAN" pitchFamily="2" charset="0"/>
              </a:rPr>
              <a:t>আশা করি এ পাঠশেষে</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7" name="TextBox 6"/>
          <p:cNvSpPr txBox="1"/>
          <p:nvPr/>
        </p:nvSpPr>
        <p:spPr>
          <a:xfrm>
            <a:off x="685800" y="2615625"/>
            <a:ext cx="6532558" cy="58477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smtClean="0">
                <a:latin typeface="NikoshBAN" pitchFamily="2" charset="0"/>
                <a:cs typeface="NikoshBAN" pitchFamily="2" charset="0"/>
              </a:rPr>
              <a:t>খুব সহজে বিভিন্ন বস্তুর</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দৈর্ঘ্য পরিমাপ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9" name="TextBox 8"/>
          <p:cNvSpPr txBox="1"/>
          <p:nvPr/>
        </p:nvSpPr>
        <p:spPr>
          <a:xfrm>
            <a:off x="685800" y="4444425"/>
            <a:ext cx="7592143" cy="584775"/>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bn-BD" sz="3200" dirty="0" smtClean="0">
                <a:latin typeface="NikoshBAN" pitchFamily="2" charset="0"/>
                <a:cs typeface="NikoshBAN" pitchFamily="2" charset="0"/>
              </a:rPr>
              <a:t>সময়ের একক ব্যবহার করে গতিবেগের হিসাব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0" name="TextBox 9"/>
          <p:cNvSpPr txBox="1"/>
          <p:nvPr/>
        </p:nvSpPr>
        <p:spPr>
          <a:xfrm>
            <a:off x="685800" y="3530025"/>
            <a:ext cx="6074099" cy="58477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সুবিধাজনক এককে ভরের হিসাব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5" name="TextBox 4"/>
          <p:cNvSpPr txBox="1"/>
          <p:nvPr/>
        </p:nvSpPr>
        <p:spPr>
          <a:xfrm>
            <a:off x="2506485" y="5410200"/>
            <a:ext cx="2514600" cy="369332"/>
          </a:xfrm>
          <a:prstGeom prst="rect">
            <a:avLst/>
          </a:prstGeom>
          <a:noFill/>
        </p:spPr>
        <p:txBody>
          <a:bodyPr wrap="square" rtlCol="0">
            <a:spAutoFit/>
          </a:bodyPr>
          <a:lstStyle/>
          <a:p>
            <a:r>
              <a:rPr lang="bn-IN" dirty="0" smtClean="0">
                <a:solidFill>
                  <a:schemeClr val="bg1">
                    <a:lumMod val="95000"/>
                  </a:schemeClr>
                </a:solidFill>
                <a:latin typeface="NikoshBAN" pitchFamily="2" charset="0"/>
                <a:cs typeface="NikoshBAN" pitchFamily="2" charset="0"/>
              </a:rPr>
              <a:t>মর্জিনা</a:t>
            </a:r>
            <a:endParaRPr lang="en-US" dirty="0">
              <a:solidFill>
                <a:schemeClr val="bg1">
                  <a:lumMod val="95000"/>
                </a:schemeClr>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657600" y="2590800"/>
            <a:ext cx="2093843" cy="1107996"/>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rPr>
              <a:t>ধন্যবাদ</a:t>
            </a:r>
            <a:endParaRPr lang="en-US" sz="7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NikoshBAN" pitchFamily="2" charset="0"/>
              <a:cs typeface="NikoshBAN" pitchFamily="2" charset="0"/>
            </a:endParaRPr>
          </a:p>
        </p:txBody>
      </p:sp>
      <p:sp>
        <p:nvSpPr>
          <p:cNvPr id="5" name="TextBox 4"/>
          <p:cNvSpPr txBox="1"/>
          <p:nvPr/>
        </p:nvSpPr>
        <p:spPr>
          <a:xfrm>
            <a:off x="6934200" y="6019800"/>
            <a:ext cx="1752600" cy="369332"/>
          </a:xfrm>
          <a:prstGeom prst="rect">
            <a:avLst/>
          </a:prstGeom>
          <a:noFill/>
        </p:spPr>
        <p:txBody>
          <a:bodyPr wrap="square" rtlCol="0">
            <a:spAutoFit/>
          </a:bodyPr>
          <a:lstStyle/>
          <a:p>
            <a:r>
              <a:rPr lang="bn-IN" dirty="0" smtClean="0">
                <a:solidFill>
                  <a:schemeClr val="bg1"/>
                </a:solidFill>
                <a:latin typeface="NikoshBAN" pitchFamily="2" charset="0"/>
                <a:cs typeface="NikoshBAN" pitchFamily="2" charset="0"/>
              </a:rPr>
              <a:t>মর্জিনা</a:t>
            </a:r>
            <a:endParaRPr lang="en-US"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3" name="Picture 2" descr="Untitled-1 copy.png"/>
          <p:cNvPicPr>
            <a:picLocks noChangeAspect="1"/>
          </p:cNvPicPr>
          <p:nvPr/>
        </p:nvPicPr>
        <p:blipFill>
          <a:blip r:embed="rId3" cstate="print"/>
          <a:stretch>
            <a:fillRect/>
          </a:stretch>
        </p:blipFill>
        <p:spPr>
          <a:xfrm>
            <a:off x="-22556" y="152400"/>
            <a:ext cx="9135028" cy="6230978"/>
          </a:xfrm>
          <a:prstGeom prst="rect">
            <a:avLst/>
          </a:prstGeom>
        </p:spPr>
      </p:pic>
      <p:sp>
        <p:nvSpPr>
          <p:cNvPr id="5" name="TextBox 4"/>
          <p:cNvSpPr txBox="1"/>
          <p:nvPr/>
        </p:nvSpPr>
        <p:spPr>
          <a:xfrm rot="249277">
            <a:off x="1128652" y="2105357"/>
            <a:ext cx="3305712" cy="1815882"/>
          </a:xfrm>
          <a:prstGeom prst="rect">
            <a:avLst/>
          </a:prstGeom>
          <a:noFill/>
        </p:spPr>
        <p:txBody>
          <a:bodyPr wrap="none" rtlCol="0">
            <a:prstTxWarp prst="textWave2">
              <a:avLst/>
            </a:prstTxWarp>
            <a:spAutoFit/>
          </a:bodyPr>
          <a:lstStyle/>
          <a:p>
            <a:pPr algn="ctr"/>
            <a:r>
              <a:rPr lang="en-US" sz="2800" dirty="0" err="1" smtClean="0">
                <a:latin typeface="NikoshBAN" pitchFamily="2" charset="0"/>
                <a:cs typeface="NikoshBAN" pitchFamily="2" charset="0"/>
              </a:rPr>
              <a:t>মর্জিনা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বেগম</a:t>
            </a:r>
            <a:endParaRPr lang="en-US" sz="280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সহঃ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endParaRPr lang="en-US" sz="2800"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দইখাওয়াবালিকাউচ্চবিদ্যালয়</a:t>
            </a:r>
            <a:r>
              <a:rPr lang="en-US" sz="2800" dirty="0" smtClean="0">
                <a:latin typeface="NikoshBAN" pitchFamily="2" charset="0"/>
                <a:cs typeface="NikoshBAN" pitchFamily="2" charset="0"/>
              </a:rPr>
              <a:t>,</a:t>
            </a:r>
          </a:p>
          <a:p>
            <a:pPr algn="ctr"/>
            <a:r>
              <a:rPr lang="en-US" sz="2800" dirty="0" err="1" smtClean="0">
                <a:latin typeface="NikoshBAN" pitchFamily="2" charset="0"/>
                <a:cs typeface="NikoshBAN" pitchFamily="2" charset="0"/>
              </a:rPr>
              <a:t>হাতিবান্ধা,লালমনিরহাট</a:t>
            </a:r>
            <a:r>
              <a:rPr lang="en-US" sz="2800" dirty="0" smtClean="0"/>
              <a:t>।</a:t>
            </a:r>
            <a:endParaRPr lang="en-US" sz="2800" dirty="0"/>
          </a:p>
        </p:txBody>
      </p:sp>
      <p:sp>
        <p:nvSpPr>
          <p:cNvPr id="8" name="TextBox 7"/>
          <p:cNvSpPr txBox="1"/>
          <p:nvPr/>
        </p:nvSpPr>
        <p:spPr>
          <a:xfrm rot="21438531">
            <a:off x="5105400" y="2820910"/>
            <a:ext cx="3352800" cy="1815882"/>
          </a:xfrm>
          <a:prstGeom prst="rect">
            <a:avLst/>
          </a:prstGeom>
          <a:noFill/>
        </p:spPr>
        <p:txBody>
          <a:bodyPr wrap="square" rtlCol="0">
            <a:prstTxWarp prst="textWave1">
              <a:avLst/>
            </a:prstTxWarp>
            <a:spAutoFit/>
          </a:bodyPr>
          <a:lstStyle/>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a:t>
            </a:r>
            <a:r>
              <a:rPr lang="en-US" sz="2800" dirty="0" err="1" smtClean="0">
                <a:latin typeface="NikoshBAN" pitchFamily="2" charset="0"/>
                <a:cs typeface="NikoshBAN" pitchFamily="2" charset="0"/>
              </a:rPr>
              <a:t>বিজ্ঞান</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          ষষ্ঠ</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শ্রেণি</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প্রথম </a:t>
            </a:r>
            <a:r>
              <a:rPr lang="en-US" sz="2800" dirty="0" err="1" smtClean="0">
                <a:latin typeface="NikoshBAN" pitchFamily="2" charset="0"/>
                <a:cs typeface="NikoshBAN" pitchFamily="2" charset="0"/>
              </a:rPr>
              <a:t>অধ্যায়</a:t>
            </a:r>
            <a:r>
              <a:rPr lang="en-US" sz="2800" dirty="0" smtClean="0">
                <a:latin typeface="NikoshBAN" pitchFamily="2" charset="0"/>
                <a:cs typeface="NikoshBAN" pitchFamily="2" charset="0"/>
              </a:rPr>
              <a:t> </a:t>
            </a:r>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বৈজ্ঞানিক প্রক্রিয়া ও পরিমাপ</a:t>
            </a:r>
            <a:endParaRPr lang="en-US" sz="2800" dirty="0" smtClean="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arton.png"/>
          <p:cNvPicPr>
            <a:picLocks noChangeAspect="1"/>
          </p:cNvPicPr>
          <p:nvPr/>
        </p:nvPicPr>
        <p:blipFill>
          <a:blip r:embed="rId4" cstate="print"/>
          <a:stretch>
            <a:fillRect/>
          </a:stretch>
        </p:blipFill>
        <p:spPr>
          <a:xfrm>
            <a:off x="6150470" y="1571456"/>
            <a:ext cx="1811116" cy="1781344"/>
          </a:xfrm>
          <a:prstGeom prst="rect">
            <a:avLst/>
          </a:prstGeom>
          <a:scene3d>
            <a:camera prst="perspectiveRelaxedModerately"/>
            <a:lightRig rig="threePt" dir="t"/>
          </a:scene3d>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168900">
            <a:off x="1041083" y="1213944"/>
            <a:ext cx="838200" cy="11804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1" name="Picture 10" descr="Dhaka-Sylhet-None.jpg"/>
          <p:cNvPicPr>
            <a:picLocks noChangeAspect="1"/>
          </p:cNvPicPr>
          <p:nvPr/>
        </p:nvPicPr>
        <p:blipFill>
          <a:blip r:embed="rId3" cstate="print"/>
          <a:stretch>
            <a:fillRect/>
          </a:stretch>
        </p:blipFill>
        <p:spPr>
          <a:xfrm>
            <a:off x="527050" y="914400"/>
            <a:ext cx="8089900" cy="5308600"/>
          </a:xfrm>
          <a:prstGeom prst="rect">
            <a:avLst/>
          </a:prstGeom>
        </p:spPr>
      </p:pic>
      <p:grpSp>
        <p:nvGrpSpPr>
          <p:cNvPr id="21" name="Group 20"/>
          <p:cNvGrpSpPr/>
          <p:nvPr/>
        </p:nvGrpSpPr>
        <p:grpSpPr>
          <a:xfrm>
            <a:off x="1981200" y="3794234"/>
            <a:ext cx="4267200" cy="853966"/>
            <a:chOff x="2133600" y="3641834"/>
            <a:chExt cx="4267200" cy="853966"/>
          </a:xfrm>
        </p:grpSpPr>
        <p:sp>
          <p:nvSpPr>
            <p:cNvPr id="17" name="Freeform 16"/>
            <p:cNvSpPr/>
            <p:nvPr/>
          </p:nvSpPr>
          <p:spPr>
            <a:xfrm>
              <a:off x="2133600" y="3657600"/>
              <a:ext cx="4191000" cy="838200"/>
            </a:xfrm>
            <a:custGeom>
              <a:avLst/>
              <a:gdLst>
                <a:gd name="connsiteX0" fmla="*/ 0 w 3581400"/>
                <a:gd name="connsiteY0" fmla="*/ 101602 h 609600"/>
                <a:gd name="connsiteX1" fmla="*/ 29759 w 3581400"/>
                <a:gd name="connsiteY1" fmla="*/ 29759 h 609600"/>
                <a:gd name="connsiteX2" fmla="*/ 101603 w 3581400"/>
                <a:gd name="connsiteY2" fmla="*/ 1 h 609600"/>
                <a:gd name="connsiteX3" fmla="*/ 3479798 w 3581400"/>
                <a:gd name="connsiteY3" fmla="*/ 0 h 609600"/>
                <a:gd name="connsiteX4" fmla="*/ 3551641 w 3581400"/>
                <a:gd name="connsiteY4" fmla="*/ 29759 h 609600"/>
                <a:gd name="connsiteX5" fmla="*/ 3581399 w 3581400"/>
                <a:gd name="connsiteY5" fmla="*/ 101603 h 609600"/>
                <a:gd name="connsiteX6" fmla="*/ 3581400 w 3581400"/>
                <a:gd name="connsiteY6" fmla="*/ 507998 h 609600"/>
                <a:gd name="connsiteX7" fmla="*/ 3551641 w 3581400"/>
                <a:gd name="connsiteY7" fmla="*/ 579841 h 609600"/>
                <a:gd name="connsiteX8" fmla="*/ 3479797 w 3581400"/>
                <a:gd name="connsiteY8" fmla="*/ 609600 h 609600"/>
                <a:gd name="connsiteX9" fmla="*/ 101602 w 3581400"/>
                <a:gd name="connsiteY9" fmla="*/ 609600 h 609600"/>
                <a:gd name="connsiteX10" fmla="*/ 29759 w 3581400"/>
                <a:gd name="connsiteY10" fmla="*/ 579841 h 609600"/>
                <a:gd name="connsiteX11" fmla="*/ 1 w 3581400"/>
                <a:gd name="connsiteY11" fmla="*/ 507997 h 609600"/>
                <a:gd name="connsiteX12" fmla="*/ 0 w 3581400"/>
                <a:gd name="connsiteY12" fmla="*/ 101602 h 609600"/>
                <a:gd name="connsiteX0" fmla="*/ 628654 w 4210054"/>
                <a:gd name="connsiteY0" fmla="*/ 101602 h 933454"/>
                <a:gd name="connsiteX1" fmla="*/ 658413 w 4210054"/>
                <a:gd name="connsiteY1" fmla="*/ 29759 h 933454"/>
                <a:gd name="connsiteX2" fmla="*/ 730257 w 4210054"/>
                <a:gd name="connsiteY2" fmla="*/ 1 h 933454"/>
                <a:gd name="connsiteX3" fmla="*/ 4108452 w 4210054"/>
                <a:gd name="connsiteY3" fmla="*/ 0 h 933454"/>
                <a:gd name="connsiteX4" fmla="*/ 4180295 w 4210054"/>
                <a:gd name="connsiteY4" fmla="*/ 29759 h 933454"/>
                <a:gd name="connsiteX5" fmla="*/ 4210053 w 4210054"/>
                <a:gd name="connsiteY5" fmla="*/ 101603 h 933454"/>
                <a:gd name="connsiteX6" fmla="*/ 4210054 w 4210054"/>
                <a:gd name="connsiteY6" fmla="*/ 507998 h 933454"/>
                <a:gd name="connsiteX7" fmla="*/ 4180295 w 4210054"/>
                <a:gd name="connsiteY7" fmla="*/ 579841 h 933454"/>
                <a:gd name="connsiteX8" fmla="*/ 4108451 w 4210054"/>
                <a:gd name="connsiteY8" fmla="*/ 609600 h 933454"/>
                <a:gd name="connsiteX9" fmla="*/ 730256 w 4210054"/>
                <a:gd name="connsiteY9" fmla="*/ 609600 h 933454"/>
                <a:gd name="connsiteX10" fmla="*/ 19054 w 4210054"/>
                <a:gd name="connsiteY10" fmla="*/ 914400 h 933454"/>
                <a:gd name="connsiteX11" fmla="*/ 628655 w 4210054"/>
                <a:gd name="connsiteY11" fmla="*/ 507997 h 933454"/>
                <a:gd name="connsiteX12" fmla="*/ 628654 w 4210054"/>
                <a:gd name="connsiteY12" fmla="*/ 101602 h 93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0054" h="933454">
                  <a:moveTo>
                    <a:pt x="628654" y="101602"/>
                  </a:moveTo>
                  <a:cubicBezTo>
                    <a:pt x="628654" y="74655"/>
                    <a:pt x="639359" y="48813"/>
                    <a:pt x="658413" y="29759"/>
                  </a:cubicBezTo>
                  <a:cubicBezTo>
                    <a:pt x="677467" y="10705"/>
                    <a:pt x="703310" y="1"/>
                    <a:pt x="730257" y="1"/>
                  </a:cubicBezTo>
                  <a:lnTo>
                    <a:pt x="4108452" y="0"/>
                  </a:lnTo>
                  <a:cubicBezTo>
                    <a:pt x="4135399" y="0"/>
                    <a:pt x="4161241" y="10705"/>
                    <a:pt x="4180295" y="29759"/>
                  </a:cubicBezTo>
                  <a:cubicBezTo>
                    <a:pt x="4199349" y="48813"/>
                    <a:pt x="4210053" y="74656"/>
                    <a:pt x="4210053" y="101603"/>
                  </a:cubicBezTo>
                  <a:cubicBezTo>
                    <a:pt x="4210053" y="237068"/>
                    <a:pt x="4210054" y="372533"/>
                    <a:pt x="4210054" y="507998"/>
                  </a:cubicBezTo>
                  <a:cubicBezTo>
                    <a:pt x="4210054" y="534945"/>
                    <a:pt x="4199350" y="560787"/>
                    <a:pt x="4180295" y="579841"/>
                  </a:cubicBezTo>
                  <a:cubicBezTo>
                    <a:pt x="4161241" y="598895"/>
                    <a:pt x="4135398" y="609600"/>
                    <a:pt x="4108451" y="609600"/>
                  </a:cubicBezTo>
                  <a:lnTo>
                    <a:pt x="730256" y="609600"/>
                  </a:lnTo>
                  <a:cubicBezTo>
                    <a:pt x="703309" y="609600"/>
                    <a:pt x="38108" y="933454"/>
                    <a:pt x="19054" y="914400"/>
                  </a:cubicBezTo>
                  <a:cubicBezTo>
                    <a:pt x="0" y="895346"/>
                    <a:pt x="628654" y="534944"/>
                    <a:pt x="628655" y="507997"/>
                  </a:cubicBezTo>
                  <a:cubicBezTo>
                    <a:pt x="628655" y="372532"/>
                    <a:pt x="628654" y="237067"/>
                    <a:pt x="628654" y="101602"/>
                  </a:cubicBezTo>
                  <a:close/>
                </a:path>
              </a:pathLst>
            </a:cu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2811356" y="3641834"/>
              <a:ext cx="3589444" cy="584775"/>
            </a:xfrm>
            <a:prstGeom prst="rect">
              <a:avLst/>
            </a:prstGeom>
            <a:noFill/>
          </p:spPr>
          <p:txBody>
            <a:bodyPr wrap="none" rtlCol="0">
              <a:spAutoFit/>
            </a:bodyPr>
            <a:lstStyle/>
            <a:p>
              <a:r>
                <a:rPr lang="bn-BD" sz="3200" dirty="0" smtClean="0">
                  <a:latin typeface="NikoshBAN" pitchFamily="2" charset="0"/>
                  <a:cs typeface="NikoshBAN" pitchFamily="2" charset="0"/>
                </a:rPr>
                <a:t>সঠিক দূরত্ব কি বুঝা যাচ্ছে?</a:t>
              </a:r>
              <a:endParaRPr lang="en-US" sz="3200" dirty="0">
                <a:latin typeface="NikoshBAN" pitchFamily="2" charset="0"/>
                <a:cs typeface="NikoshBAN" pitchFamily="2" charset="0"/>
              </a:endParaRPr>
            </a:p>
          </p:txBody>
        </p:sp>
      </p:grpSp>
      <p:pic>
        <p:nvPicPr>
          <p:cNvPr id="12" name="Picture 11" descr="KG.jpg"/>
          <p:cNvPicPr>
            <a:picLocks noChangeAspect="1"/>
          </p:cNvPicPr>
          <p:nvPr/>
        </p:nvPicPr>
        <p:blipFill>
          <a:blip r:embed="rId4" cstate="print"/>
          <a:stretch>
            <a:fillRect/>
          </a:stretch>
        </p:blipFill>
        <p:spPr>
          <a:xfrm>
            <a:off x="990600" y="914400"/>
            <a:ext cx="7034784" cy="5553456"/>
          </a:xfrm>
          <a:prstGeom prst="rect">
            <a:avLst/>
          </a:prstGeom>
        </p:spPr>
      </p:pic>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p:cNvSpPr txBox="1"/>
          <p:nvPr/>
        </p:nvSpPr>
        <p:spPr>
          <a:xfrm>
            <a:off x="2438400" y="228600"/>
            <a:ext cx="487345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নিচের ছবির ঘটনাগুলো মনদিয়ে দেখ।</a:t>
            </a:r>
            <a:endParaRPr lang="en-US" sz="3200" dirty="0">
              <a:latin typeface="NikoshBAN" pitchFamily="2" charset="0"/>
              <a:cs typeface="NikoshBAN" pitchFamily="2" charset="0"/>
            </a:endParaRPr>
          </a:p>
        </p:txBody>
      </p:sp>
      <p:sp>
        <p:nvSpPr>
          <p:cNvPr id="25" name="TextBox 24"/>
          <p:cNvSpPr txBox="1"/>
          <p:nvPr/>
        </p:nvSpPr>
        <p:spPr>
          <a:xfrm>
            <a:off x="2514600" y="3657600"/>
            <a:ext cx="5257800" cy="1077218"/>
          </a:xfrm>
          <a:prstGeom prst="rect">
            <a:avLst/>
          </a:prstGeom>
          <a:solidFill>
            <a:schemeClr val="tx2">
              <a:lumMod val="40000"/>
              <a:lumOff val="60000"/>
            </a:schemeClr>
          </a:solidFill>
        </p:spPr>
        <p:txBody>
          <a:bodyPr wrap="square" rtlCol="0">
            <a:spAutoFit/>
          </a:bodyPr>
          <a:lstStyle/>
          <a:p>
            <a:r>
              <a:rPr lang="bn-BD" sz="3200" spc="-150" dirty="0" smtClean="0">
                <a:latin typeface="NikoshBAN" pitchFamily="2" charset="0"/>
                <a:cs typeface="NikoshBAN" pitchFamily="2" charset="0"/>
              </a:rPr>
              <a:t>একজন ক্রেতাকে ডাল মেপে দিচ্ছে কিন্তু অন্য </a:t>
            </a:r>
          </a:p>
          <a:p>
            <a:r>
              <a:rPr lang="bn-BD" sz="3200" spc="-150" dirty="0" smtClean="0">
                <a:latin typeface="NikoshBAN" pitchFamily="2" charset="0"/>
                <a:cs typeface="NikoshBAN" pitchFamily="2" charset="0"/>
              </a:rPr>
              <a:t>ক্রেতাকে ডাল মেপে দিতে পারছে না কেনো?</a:t>
            </a:r>
            <a:endParaRPr lang="en-US" sz="3200" spc="-150" dirty="0">
              <a:latin typeface="NikoshBAN" pitchFamily="2" charset="0"/>
              <a:cs typeface="NikoshBAN" pitchFamily="2" charset="0"/>
            </a:endParaRPr>
          </a:p>
        </p:txBody>
      </p:sp>
      <p:pic>
        <p:nvPicPr>
          <p:cNvPr id="26" name="Picture 25" descr="Hand-watch.png"/>
          <p:cNvPicPr>
            <a:picLocks noChangeAspect="1"/>
          </p:cNvPicPr>
          <p:nvPr/>
        </p:nvPicPr>
        <p:blipFill>
          <a:blip r:embed="rId5" cstate="print"/>
          <a:stretch>
            <a:fillRect/>
          </a:stretch>
        </p:blipFill>
        <p:spPr>
          <a:xfrm>
            <a:off x="2438400" y="915038"/>
            <a:ext cx="3657143" cy="5104762"/>
          </a:xfrm>
          <a:prstGeom prst="rect">
            <a:avLst/>
          </a:prstGeom>
        </p:spPr>
      </p:pic>
      <p:grpSp>
        <p:nvGrpSpPr>
          <p:cNvPr id="27" name="Group 26"/>
          <p:cNvGrpSpPr/>
          <p:nvPr/>
        </p:nvGrpSpPr>
        <p:grpSpPr>
          <a:xfrm>
            <a:off x="3962400" y="2422634"/>
            <a:ext cx="4800600" cy="853966"/>
            <a:chOff x="2133600" y="3641834"/>
            <a:chExt cx="4430706" cy="853966"/>
          </a:xfrm>
        </p:grpSpPr>
        <p:sp>
          <p:nvSpPr>
            <p:cNvPr id="28" name="Freeform 27"/>
            <p:cNvSpPr/>
            <p:nvPr/>
          </p:nvSpPr>
          <p:spPr>
            <a:xfrm>
              <a:off x="2133600" y="3657600"/>
              <a:ext cx="4191000" cy="838200"/>
            </a:xfrm>
            <a:custGeom>
              <a:avLst/>
              <a:gdLst>
                <a:gd name="connsiteX0" fmla="*/ 0 w 3581400"/>
                <a:gd name="connsiteY0" fmla="*/ 101602 h 609600"/>
                <a:gd name="connsiteX1" fmla="*/ 29759 w 3581400"/>
                <a:gd name="connsiteY1" fmla="*/ 29759 h 609600"/>
                <a:gd name="connsiteX2" fmla="*/ 101603 w 3581400"/>
                <a:gd name="connsiteY2" fmla="*/ 1 h 609600"/>
                <a:gd name="connsiteX3" fmla="*/ 3479798 w 3581400"/>
                <a:gd name="connsiteY3" fmla="*/ 0 h 609600"/>
                <a:gd name="connsiteX4" fmla="*/ 3551641 w 3581400"/>
                <a:gd name="connsiteY4" fmla="*/ 29759 h 609600"/>
                <a:gd name="connsiteX5" fmla="*/ 3581399 w 3581400"/>
                <a:gd name="connsiteY5" fmla="*/ 101603 h 609600"/>
                <a:gd name="connsiteX6" fmla="*/ 3581400 w 3581400"/>
                <a:gd name="connsiteY6" fmla="*/ 507998 h 609600"/>
                <a:gd name="connsiteX7" fmla="*/ 3551641 w 3581400"/>
                <a:gd name="connsiteY7" fmla="*/ 579841 h 609600"/>
                <a:gd name="connsiteX8" fmla="*/ 3479797 w 3581400"/>
                <a:gd name="connsiteY8" fmla="*/ 609600 h 609600"/>
                <a:gd name="connsiteX9" fmla="*/ 101602 w 3581400"/>
                <a:gd name="connsiteY9" fmla="*/ 609600 h 609600"/>
                <a:gd name="connsiteX10" fmla="*/ 29759 w 3581400"/>
                <a:gd name="connsiteY10" fmla="*/ 579841 h 609600"/>
                <a:gd name="connsiteX11" fmla="*/ 1 w 3581400"/>
                <a:gd name="connsiteY11" fmla="*/ 507997 h 609600"/>
                <a:gd name="connsiteX12" fmla="*/ 0 w 3581400"/>
                <a:gd name="connsiteY12" fmla="*/ 101602 h 609600"/>
                <a:gd name="connsiteX0" fmla="*/ 628654 w 4210054"/>
                <a:gd name="connsiteY0" fmla="*/ 101602 h 933454"/>
                <a:gd name="connsiteX1" fmla="*/ 658413 w 4210054"/>
                <a:gd name="connsiteY1" fmla="*/ 29759 h 933454"/>
                <a:gd name="connsiteX2" fmla="*/ 730257 w 4210054"/>
                <a:gd name="connsiteY2" fmla="*/ 1 h 933454"/>
                <a:gd name="connsiteX3" fmla="*/ 4108452 w 4210054"/>
                <a:gd name="connsiteY3" fmla="*/ 0 h 933454"/>
                <a:gd name="connsiteX4" fmla="*/ 4180295 w 4210054"/>
                <a:gd name="connsiteY4" fmla="*/ 29759 h 933454"/>
                <a:gd name="connsiteX5" fmla="*/ 4210053 w 4210054"/>
                <a:gd name="connsiteY5" fmla="*/ 101603 h 933454"/>
                <a:gd name="connsiteX6" fmla="*/ 4210054 w 4210054"/>
                <a:gd name="connsiteY6" fmla="*/ 507998 h 933454"/>
                <a:gd name="connsiteX7" fmla="*/ 4180295 w 4210054"/>
                <a:gd name="connsiteY7" fmla="*/ 579841 h 933454"/>
                <a:gd name="connsiteX8" fmla="*/ 4108451 w 4210054"/>
                <a:gd name="connsiteY8" fmla="*/ 609600 h 933454"/>
                <a:gd name="connsiteX9" fmla="*/ 730256 w 4210054"/>
                <a:gd name="connsiteY9" fmla="*/ 609600 h 933454"/>
                <a:gd name="connsiteX10" fmla="*/ 19054 w 4210054"/>
                <a:gd name="connsiteY10" fmla="*/ 914400 h 933454"/>
                <a:gd name="connsiteX11" fmla="*/ 628655 w 4210054"/>
                <a:gd name="connsiteY11" fmla="*/ 507997 h 933454"/>
                <a:gd name="connsiteX12" fmla="*/ 628654 w 4210054"/>
                <a:gd name="connsiteY12" fmla="*/ 101602 h 93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0054" h="933454">
                  <a:moveTo>
                    <a:pt x="628654" y="101602"/>
                  </a:moveTo>
                  <a:cubicBezTo>
                    <a:pt x="628654" y="74655"/>
                    <a:pt x="639359" y="48813"/>
                    <a:pt x="658413" y="29759"/>
                  </a:cubicBezTo>
                  <a:cubicBezTo>
                    <a:pt x="677467" y="10705"/>
                    <a:pt x="703310" y="1"/>
                    <a:pt x="730257" y="1"/>
                  </a:cubicBezTo>
                  <a:lnTo>
                    <a:pt x="4108452" y="0"/>
                  </a:lnTo>
                  <a:cubicBezTo>
                    <a:pt x="4135399" y="0"/>
                    <a:pt x="4161241" y="10705"/>
                    <a:pt x="4180295" y="29759"/>
                  </a:cubicBezTo>
                  <a:cubicBezTo>
                    <a:pt x="4199349" y="48813"/>
                    <a:pt x="4210053" y="74656"/>
                    <a:pt x="4210053" y="101603"/>
                  </a:cubicBezTo>
                  <a:cubicBezTo>
                    <a:pt x="4210053" y="237068"/>
                    <a:pt x="4210054" y="372533"/>
                    <a:pt x="4210054" y="507998"/>
                  </a:cubicBezTo>
                  <a:cubicBezTo>
                    <a:pt x="4210054" y="534945"/>
                    <a:pt x="4199350" y="560787"/>
                    <a:pt x="4180295" y="579841"/>
                  </a:cubicBezTo>
                  <a:cubicBezTo>
                    <a:pt x="4161241" y="598895"/>
                    <a:pt x="4135398" y="609600"/>
                    <a:pt x="4108451" y="609600"/>
                  </a:cubicBezTo>
                  <a:lnTo>
                    <a:pt x="730256" y="609600"/>
                  </a:lnTo>
                  <a:cubicBezTo>
                    <a:pt x="703309" y="609600"/>
                    <a:pt x="38108" y="933454"/>
                    <a:pt x="19054" y="914400"/>
                  </a:cubicBezTo>
                  <a:cubicBezTo>
                    <a:pt x="0" y="895346"/>
                    <a:pt x="628654" y="534944"/>
                    <a:pt x="628655" y="507997"/>
                  </a:cubicBezTo>
                  <a:cubicBezTo>
                    <a:pt x="628655" y="372532"/>
                    <a:pt x="628654" y="237067"/>
                    <a:pt x="628654" y="101602"/>
                  </a:cubicBezTo>
                  <a:close/>
                </a:path>
              </a:pathLst>
            </a:cu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2811356" y="3641834"/>
              <a:ext cx="3752950" cy="584775"/>
            </a:xfrm>
            <a:prstGeom prst="rect">
              <a:avLst/>
            </a:prstGeom>
            <a:noFill/>
          </p:spPr>
          <p:txBody>
            <a:bodyPr wrap="none" rtlCol="0">
              <a:spAutoFit/>
            </a:bodyPr>
            <a:lstStyle/>
            <a:p>
              <a:r>
                <a:rPr lang="bn-BD" sz="3200" dirty="0" smtClean="0">
                  <a:latin typeface="NikoshBAN" pitchFamily="2" charset="0"/>
                  <a:cs typeface="NikoshBAN" pitchFamily="2" charset="0"/>
                </a:rPr>
                <a:t>ডিজিটাল ঘড়িতে সময় কত?</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1"/>
                                        </p:tgtEl>
                                        <p:attrNameLst>
                                          <p:attrName>style.visibility</p:attrName>
                                        </p:attrNameLst>
                                      </p:cBhvr>
                                      <p:to>
                                        <p:strVal val="hidden"/>
                                      </p:to>
                                    </p:set>
                                  </p:childTnLst>
                                </p:cTn>
                              </p:par>
                              <p:par>
                                <p:cTn id="12" presetID="1" presetClass="exit" presetSubtype="0" fill="hold" nodeType="withEffect">
                                  <p:stCondLst>
                                    <p:cond delay="0"/>
                                  </p:stCondLst>
                                  <p:childTnLst>
                                    <p:set>
                                      <p:cBhvr>
                                        <p:cTn id="13" dur="1" fill="hold">
                                          <p:stCondLst>
                                            <p:cond delay="0"/>
                                          </p:stCondLst>
                                        </p:cTn>
                                        <p:tgtEl>
                                          <p:spTgt spid="21"/>
                                        </p:tgtEl>
                                        <p:attrNameLst>
                                          <p:attrName>style.visibility</p:attrName>
                                        </p:attrNameLst>
                                      </p:cBhvr>
                                      <p:to>
                                        <p:strVal val="hidden"/>
                                      </p:to>
                                    </p:set>
                                  </p:childTnLst>
                                </p:cTn>
                              </p:par>
                              <p:par>
                                <p:cTn id="14" presetID="53"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2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2"/>
                                        </p:tgtEl>
                                        <p:attrNameLst>
                                          <p:attrName>style.visibility</p:attrName>
                                        </p:attrNameLst>
                                      </p:cBhvr>
                                      <p:to>
                                        <p:strVal val="hidden"/>
                                      </p:to>
                                    </p:set>
                                  </p:childTnLst>
                                </p:cTn>
                              </p:par>
                              <p:par>
                                <p:cTn id="30" presetID="53"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Effect transition="in" filter="fade">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trips(down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descr="Dhaka-Sylhet-None.jpg"/>
          <p:cNvPicPr>
            <a:picLocks noChangeAspect="1"/>
          </p:cNvPicPr>
          <p:nvPr/>
        </p:nvPicPr>
        <p:blipFill>
          <a:blip r:embed="rId3" cstate="print"/>
          <a:stretch>
            <a:fillRect/>
          </a:stretch>
        </p:blipFill>
        <p:spPr>
          <a:xfrm>
            <a:off x="381000" y="2209800"/>
            <a:ext cx="3599812" cy="2438400"/>
          </a:xfrm>
          <a:prstGeom prst="rect">
            <a:avLst/>
          </a:prstGeom>
        </p:spPr>
      </p:pic>
      <p:pic>
        <p:nvPicPr>
          <p:cNvPr id="12" name="Picture 11" descr="KG.jpg"/>
          <p:cNvPicPr>
            <a:picLocks noChangeAspect="1"/>
          </p:cNvPicPr>
          <p:nvPr/>
        </p:nvPicPr>
        <p:blipFill>
          <a:blip r:embed="rId4" cstate="print"/>
          <a:stretch>
            <a:fillRect/>
          </a:stretch>
        </p:blipFill>
        <p:spPr>
          <a:xfrm>
            <a:off x="3991302" y="2225566"/>
            <a:ext cx="3048000" cy="2422634"/>
          </a:xfrm>
          <a:prstGeom prst="rect">
            <a:avLst/>
          </a:prstGeom>
        </p:spPr>
      </p:pic>
      <p:pic>
        <p:nvPicPr>
          <p:cNvPr id="6" name="Picture 5" descr="Hand-watch.png"/>
          <p:cNvPicPr>
            <a:picLocks noChangeAspect="1"/>
          </p:cNvPicPr>
          <p:nvPr/>
        </p:nvPicPr>
        <p:blipFill>
          <a:blip r:embed="rId5" cstate="print"/>
          <a:stretch>
            <a:fillRect/>
          </a:stretch>
        </p:blipFill>
        <p:spPr>
          <a:xfrm>
            <a:off x="7086599" y="2209800"/>
            <a:ext cx="1692323" cy="2362201"/>
          </a:xfrm>
          <a:prstGeom prst="rect">
            <a:avLst/>
          </a:prstGeom>
        </p:spPr>
      </p:pic>
      <p:sp>
        <p:nvSpPr>
          <p:cNvPr id="8" name="TextBox 7"/>
          <p:cNvSpPr txBox="1"/>
          <p:nvPr/>
        </p:nvSpPr>
        <p:spPr>
          <a:xfrm>
            <a:off x="2667000" y="1143000"/>
            <a:ext cx="3922869" cy="646331"/>
          </a:xfrm>
          <a:prstGeom prst="rect">
            <a:avLst/>
          </a:prstGeom>
          <a:gradFill>
            <a:gsLst>
              <a:gs pos="0">
                <a:srgbClr val="5E9EFF"/>
              </a:gs>
              <a:gs pos="39999">
                <a:srgbClr val="85C2FF"/>
              </a:gs>
              <a:gs pos="70000">
                <a:srgbClr val="C4D6EB"/>
              </a:gs>
              <a:gs pos="100000">
                <a:srgbClr val="FFEBFA"/>
              </a:gs>
            </a:gsLst>
            <a:lin ang="5400000" scaled="0"/>
          </a:gradFill>
        </p:spPr>
        <p:txBody>
          <a:bodyPr wrap="none" rtlCol="0">
            <a:spAutoFit/>
          </a:bodyPr>
          <a:lstStyle/>
          <a:p>
            <a:r>
              <a:rPr lang="bn-BD" sz="3600" dirty="0" smtClean="0">
                <a:latin typeface="NikoshBAN" pitchFamily="2" charset="0"/>
                <a:cs typeface="NikoshBAN" pitchFamily="2" charset="0"/>
              </a:rPr>
              <a:t>দৈর্ঘ্য, ভর ও সময়ের একক</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Bottom)">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88652" y="1600200"/>
            <a:ext cx="408958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এই</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পাঠ</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শেষে</a:t>
            </a:r>
            <a:r>
              <a:rPr lang="en-US" sz="3600" dirty="0" smtClean="0">
                <a:latin typeface="NikoshBAN" pitchFamily="2" charset="0"/>
                <a:cs typeface="NikoshBAN" pitchFamily="2" charset="0"/>
              </a:rPr>
              <a:t> </a:t>
            </a:r>
            <a:r>
              <a:rPr lang="bn-BD" sz="3600" dirty="0" smtClean="0">
                <a:latin typeface="NikoshBAN" pitchFamily="2" charset="0"/>
                <a:cs typeface="NikoshBAN" pitchFamily="2" charset="0"/>
              </a:rPr>
              <a:t>শিক্ষার্থীরা...</a:t>
            </a:r>
            <a:endParaRPr lang="en-US" sz="3600" dirty="0">
              <a:latin typeface="NikoshBAN" pitchFamily="2" charset="0"/>
              <a:cs typeface="NikoshBAN" pitchFamily="2" charset="0"/>
            </a:endParaRPr>
          </a:p>
        </p:txBody>
      </p:sp>
      <p:sp>
        <p:nvSpPr>
          <p:cNvPr id="3" name="TextBox 2"/>
          <p:cNvSpPr txBox="1"/>
          <p:nvPr/>
        </p:nvSpPr>
        <p:spPr>
          <a:xfrm>
            <a:off x="685800" y="2615625"/>
            <a:ext cx="7669087" cy="584775"/>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দৈর্ঘ্যের এককের ভগ্নাংশ ও গুণিতক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4" name="TextBox 3"/>
          <p:cNvSpPr txBox="1"/>
          <p:nvPr/>
        </p:nvSpPr>
        <p:spPr>
          <a:xfrm>
            <a:off x="685800" y="4444425"/>
            <a:ext cx="7681911" cy="584775"/>
          </a:xfrm>
          <a:prstGeom prst="rect">
            <a:avLst/>
          </a:prstGeom>
          <a:ln/>
        </p:spPr>
        <p:style>
          <a:lnRef idx="1">
            <a:schemeClr val="accent3"/>
          </a:lnRef>
          <a:fillRef idx="2">
            <a:schemeClr val="accent3"/>
          </a:fillRef>
          <a:effectRef idx="1">
            <a:schemeClr val="accent3"/>
          </a:effectRef>
          <a:fontRef idx="minor">
            <a:schemeClr val="dk1"/>
          </a:fontRef>
        </p:style>
        <p:txBody>
          <a:bodyPr wrap="none" rtlCol="0">
            <a:spAutoFit/>
          </a:bodyPr>
          <a:lstStyle/>
          <a:p>
            <a:pPr>
              <a:buFont typeface="Wingdings" pitchFamily="2" charset="2"/>
              <a:buChar char="Ø"/>
            </a:pPr>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সময়ের এককের ভগ্নাংশ ও গুণিতক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5" name="TextBox 4"/>
          <p:cNvSpPr txBox="1"/>
          <p:nvPr/>
        </p:nvSpPr>
        <p:spPr>
          <a:xfrm>
            <a:off x="685800" y="3530025"/>
            <a:ext cx="7481535" cy="584775"/>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pPr>
              <a:buFont typeface="Wingdings" pitchFamily="2" charset="2"/>
              <a:buChar char="Ø"/>
            </a:pP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ভরের এককের ভগ্নাংশ ও গুণিতক উল্লেখ করতে </a:t>
            </a:r>
            <a:r>
              <a:rPr lang="en-US" sz="3200" dirty="0" err="1" smtClean="0">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6" name="Frame 5"/>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23" name="Picture 22" descr="meter.jpg"/>
          <p:cNvPicPr>
            <a:picLocks noChangeAspect="1"/>
          </p:cNvPicPr>
          <p:nvPr/>
        </p:nvPicPr>
        <p:blipFill>
          <a:blip r:embed="rId3" cstate="print"/>
          <a:stretch>
            <a:fillRect/>
          </a:stretch>
        </p:blipFill>
        <p:spPr>
          <a:xfrm>
            <a:off x="609600" y="1143000"/>
            <a:ext cx="7977352" cy="4672318"/>
          </a:xfrm>
          <a:prstGeom prst="rect">
            <a:avLst/>
          </a:prstGeom>
        </p:spPr>
      </p:pic>
      <p:pic>
        <p:nvPicPr>
          <p:cNvPr id="24" name="Picture 23" descr="Scale-1.png"/>
          <p:cNvPicPr>
            <a:picLocks noChangeAspect="1"/>
          </p:cNvPicPr>
          <p:nvPr/>
        </p:nvPicPr>
        <p:blipFill>
          <a:blip r:embed="rId4" cstate="print"/>
          <a:stretch>
            <a:fillRect/>
          </a:stretch>
        </p:blipFill>
        <p:spPr>
          <a:xfrm rot="5400000">
            <a:off x="4179420" y="-3806305"/>
            <a:ext cx="853473" cy="9075686"/>
          </a:xfrm>
          <a:prstGeom prst="rect">
            <a:avLst/>
          </a:prstGeom>
        </p:spPr>
      </p:pic>
      <p:sp>
        <p:nvSpPr>
          <p:cNvPr id="14" name="TextBox 13"/>
          <p:cNvSpPr txBox="1"/>
          <p:nvPr/>
        </p:nvSpPr>
        <p:spPr>
          <a:xfrm>
            <a:off x="1362415" y="457200"/>
            <a:ext cx="6333785" cy="584775"/>
          </a:xfrm>
          <a:prstGeom prst="rect">
            <a:avLst/>
          </a:prstGeom>
          <a:no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আন্তর্জাতিক পদ্ধতিতে দৈর্ঘ্য পরিমাপের একক কী?</a:t>
            </a:r>
            <a:endParaRPr lang="en-US" sz="3200" dirty="0">
              <a:solidFill>
                <a:schemeClr val="bg1"/>
              </a:solidFill>
              <a:latin typeface="NikoshBAN" pitchFamily="2" charset="0"/>
              <a:cs typeface="NikoshBAN" pitchFamily="2" charset="0"/>
            </a:endParaRPr>
          </a:p>
        </p:txBody>
      </p:sp>
      <p:sp>
        <p:nvSpPr>
          <p:cNvPr id="25" name="TextBox 24"/>
          <p:cNvSpPr txBox="1"/>
          <p:nvPr/>
        </p:nvSpPr>
        <p:spPr>
          <a:xfrm>
            <a:off x="1261238" y="457200"/>
            <a:ext cx="6447599" cy="584775"/>
          </a:xfrm>
          <a:prstGeom prst="rect">
            <a:avLst/>
          </a:prstGeom>
          <a:solidFill>
            <a:schemeClr val="tx1"/>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এক মিটারের পরিমাণ নির্ধারণ করা হলো কীভাবে?</a:t>
            </a:r>
            <a:endParaRPr lang="en-US" sz="3200" dirty="0">
              <a:solidFill>
                <a:schemeClr val="bg1"/>
              </a:solidFill>
              <a:latin typeface="NikoshBAN" pitchFamily="2" charset="0"/>
              <a:cs typeface="NikoshBAN" pitchFamily="2" charset="0"/>
            </a:endParaRPr>
          </a:p>
        </p:txBody>
      </p:sp>
      <p:sp>
        <p:nvSpPr>
          <p:cNvPr id="26" name="TextBox 25"/>
          <p:cNvSpPr txBox="1"/>
          <p:nvPr/>
        </p:nvSpPr>
        <p:spPr>
          <a:xfrm>
            <a:off x="615028" y="5015805"/>
            <a:ext cx="7964040" cy="1384995"/>
          </a:xfrm>
          <a:prstGeom prst="rect">
            <a:avLst/>
          </a:prstGeom>
          <a:solidFill>
            <a:schemeClr val="accent2">
              <a:lumMod val="20000"/>
              <a:lumOff val="80000"/>
            </a:schemeClr>
          </a:solidFill>
        </p:spPr>
        <p:txBody>
          <a:bodyPr wrap="none" rtlCol="0">
            <a:spAutoFit/>
          </a:bodyPr>
          <a:lstStyle/>
          <a:p>
            <a:r>
              <a:rPr lang="en-US" sz="2800" dirty="0" smtClean="0">
                <a:latin typeface="NikoshBAN" pitchFamily="2" charset="0"/>
                <a:cs typeface="NikoshBAN" pitchFamily="2" charset="0"/>
              </a:rPr>
              <a:t>1875 </a:t>
            </a:r>
            <a:r>
              <a:rPr lang="bn-BD" sz="2800" dirty="0" smtClean="0">
                <a:latin typeface="NikoshBAN" pitchFamily="2" charset="0"/>
                <a:cs typeface="NikoshBAN" pitchFamily="2" charset="0"/>
              </a:rPr>
              <a:t>সালে বিভিন্ন দেশের বিজ্ঞানীরা প্লাটিনাম-ইরিডিয়ামের তৈরি একটি</a:t>
            </a:r>
          </a:p>
          <a:p>
            <a:r>
              <a:rPr lang="bn-BD" sz="2800" dirty="0" smtClean="0">
                <a:latin typeface="NikoshBAN" pitchFamily="2" charset="0"/>
                <a:cs typeface="NikoshBAN" pitchFamily="2" charset="0"/>
              </a:rPr>
              <a:t>ধাতব দণ্ডের দুই প্রান্তে দুটি দাগ দেন। শুন্য ডিগ্রি সেলসিয়াস তাপমাত্রায় </a:t>
            </a:r>
          </a:p>
          <a:p>
            <a:r>
              <a:rPr lang="bn-BD" sz="2800" dirty="0" smtClean="0">
                <a:latin typeface="NikoshBAN" pitchFamily="2" charset="0"/>
                <a:cs typeface="NikoshBAN" pitchFamily="2" charset="0"/>
              </a:rPr>
              <a:t>ঐ দুটি দাগের মধ্যকার দূরত্বকে তাঁরা এক মিটার হিসাবে নির্ধারণ করেন।</a:t>
            </a:r>
            <a:endParaRPr lang="en-US" sz="2800" dirty="0">
              <a:latin typeface="NikoshBAN" pitchFamily="2" charset="0"/>
              <a:cs typeface="NikoshBAN" pitchFamily="2" charset="0"/>
            </a:endParaRPr>
          </a:p>
        </p:txBody>
      </p:sp>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500" fill="hold"/>
                                        <p:tgtEl>
                                          <p:spTgt spid="23"/>
                                        </p:tgtEl>
                                        <p:attrNameLst>
                                          <p:attrName>ppt_w</p:attrName>
                                        </p:attrNameLst>
                                      </p:cBhvr>
                                      <p:tavLst>
                                        <p:tav tm="0">
                                          <p:val>
                                            <p:fltVal val="0"/>
                                          </p:val>
                                        </p:tav>
                                        <p:tav tm="100000">
                                          <p:val>
                                            <p:strVal val="#ppt_w"/>
                                          </p:val>
                                        </p:tav>
                                      </p:tavLst>
                                    </p:anim>
                                    <p:anim calcmode="lin" valueType="num">
                                      <p:cBhvr>
                                        <p:cTn id="17" dur="500" fill="hold"/>
                                        <p:tgtEl>
                                          <p:spTgt spid="23"/>
                                        </p:tgtEl>
                                        <p:attrNameLst>
                                          <p:attrName>ppt_h</p:attrName>
                                        </p:attrNameLst>
                                      </p:cBhvr>
                                      <p:tavLst>
                                        <p:tav tm="0">
                                          <p:val>
                                            <p:fltVal val="0"/>
                                          </p:val>
                                        </p:tav>
                                        <p:tav tm="100000">
                                          <p:val>
                                            <p:strVal val="#ppt_h"/>
                                          </p:val>
                                        </p:tav>
                                      </p:tavLst>
                                    </p:anim>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0" name="Rectangle 39"/>
          <p:cNvSpPr/>
          <p:nvPr/>
        </p:nvSpPr>
        <p:spPr>
          <a:xfrm>
            <a:off x="228600" y="1371600"/>
            <a:ext cx="8610600" cy="3810000"/>
          </a:xfrm>
          <a:prstGeom prst="rect">
            <a:avLst/>
          </a:prstGeom>
          <a:solidFill>
            <a:schemeClr val="bg1"/>
          </a:solidFill>
          <a:ln w="5715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465921" y="457200"/>
            <a:ext cx="5315879" cy="584775"/>
          </a:xfrm>
          <a:prstGeom prst="rect">
            <a:avLst/>
          </a:prstGeom>
          <a:solidFill>
            <a:schemeClr val="tx1"/>
          </a:solidFill>
        </p:spPr>
        <p:style>
          <a:lnRef idx="3">
            <a:schemeClr val="lt1"/>
          </a:lnRef>
          <a:fillRef idx="1">
            <a:schemeClr val="dk1"/>
          </a:fillRef>
          <a:effectRef idx="1">
            <a:schemeClr val="dk1"/>
          </a:effectRef>
          <a:fontRef idx="minor">
            <a:schemeClr val="lt1"/>
          </a:fontRef>
        </p:style>
        <p:txBody>
          <a:bodyPr wrap="none" rtlCol="0">
            <a:spAutoFit/>
          </a:bodyPr>
          <a:lstStyle/>
          <a:p>
            <a:r>
              <a:rPr lang="bn-BD" sz="3200" dirty="0" smtClean="0">
                <a:solidFill>
                  <a:schemeClr val="bg1"/>
                </a:solidFill>
                <a:latin typeface="NikoshBAN" pitchFamily="2" charset="0"/>
                <a:cs typeface="NikoshBAN" pitchFamily="2" charset="0"/>
              </a:rPr>
              <a:t>এবার দেখো এক মিটার লম্বা একটি স্কেল</a:t>
            </a:r>
            <a:endParaRPr lang="en-US" sz="3200" dirty="0">
              <a:solidFill>
                <a:schemeClr val="bg1"/>
              </a:solidFill>
              <a:latin typeface="NikoshBAN" pitchFamily="2" charset="0"/>
              <a:cs typeface="NikoshBAN" pitchFamily="2" charset="0"/>
            </a:endParaRPr>
          </a:p>
        </p:txBody>
      </p:sp>
      <p:pic>
        <p:nvPicPr>
          <p:cNvPr id="9" name="Picture 8" descr="Science Book.jpg"/>
          <p:cNvPicPr>
            <a:picLocks noChangeAspect="1"/>
          </p:cNvPicPr>
          <p:nvPr/>
        </p:nvPicPr>
        <p:blipFill>
          <a:blip r:embed="rId3" cstate="print"/>
          <a:stretch>
            <a:fillRect/>
          </a:stretch>
        </p:blipFill>
        <p:spPr>
          <a:xfrm rot="5400000">
            <a:off x="814473" y="1608221"/>
            <a:ext cx="1554480" cy="1995640"/>
          </a:xfrm>
          <a:prstGeom prst="rect">
            <a:avLst/>
          </a:prstGeom>
        </p:spPr>
      </p:pic>
      <p:pic>
        <p:nvPicPr>
          <p:cNvPr id="32" name="Picture 31" descr="Teacher1.png"/>
          <p:cNvPicPr>
            <a:picLocks noChangeAspect="1"/>
          </p:cNvPicPr>
          <p:nvPr/>
        </p:nvPicPr>
        <p:blipFill>
          <a:blip r:embed="rId4" cstate="print"/>
          <a:srcRect l="35766" t="23860" r="16546" b="42736"/>
          <a:stretch>
            <a:fillRect/>
          </a:stretch>
        </p:blipFill>
        <p:spPr>
          <a:xfrm>
            <a:off x="381000" y="2667000"/>
            <a:ext cx="2155371" cy="2514600"/>
          </a:xfrm>
          <a:prstGeom prst="rect">
            <a:avLst/>
          </a:prstGeom>
        </p:spPr>
      </p:pic>
      <p:pic>
        <p:nvPicPr>
          <p:cNvPr id="29" name="Picture 28" descr="Science Book.jpg"/>
          <p:cNvPicPr>
            <a:picLocks noChangeAspect="1"/>
          </p:cNvPicPr>
          <p:nvPr/>
        </p:nvPicPr>
        <p:blipFill>
          <a:blip r:embed="rId3" cstate="print"/>
          <a:stretch>
            <a:fillRect/>
          </a:stretch>
        </p:blipFill>
        <p:spPr>
          <a:xfrm rot="5400000">
            <a:off x="2812986" y="1608220"/>
            <a:ext cx="1554480" cy="1995640"/>
          </a:xfrm>
          <a:prstGeom prst="rect">
            <a:avLst/>
          </a:prstGeom>
        </p:spPr>
      </p:pic>
      <p:pic>
        <p:nvPicPr>
          <p:cNvPr id="33" name="Picture 32" descr="Teacher1.png"/>
          <p:cNvPicPr>
            <a:picLocks noChangeAspect="1"/>
          </p:cNvPicPr>
          <p:nvPr/>
        </p:nvPicPr>
        <p:blipFill>
          <a:blip r:embed="rId4" cstate="print"/>
          <a:srcRect l="35766" t="23860" r="16546" b="42736"/>
          <a:stretch>
            <a:fillRect/>
          </a:stretch>
        </p:blipFill>
        <p:spPr>
          <a:xfrm>
            <a:off x="2438400" y="2667000"/>
            <a:ext cx="2155371" cy="2514600"/>
          </a:xfrm>
          <a:prstGeom prst="rect">
            <a:avLst/>
          </a:prstGeom>
        </p:spPr>
      </p:pic>
      <p:pic>
        <p:nvPicPr>
          <p:cNvPr id="30" name="Picture 29" descr="Science Book.jpg"/>
          <p:cNvPicPr>
            <a:picLocks noChangeAspect="1"/>
          </p:cNvPicPr>
          <p:nvPr/>
        </p:nvPicPr>
        <p:blipFill>
          <a:blip r:embed="rId3" cstate="print"/>
          <a:stretch>
            <a:fillRect/>
          </a:stretch>
        </p:blipFill>
        <p:spPr>
          <a:xfrm rot="5400000">
            <a:off x="4815794" y="1608220"/>
            <a:ext cx="1554480" cy="1995640"/>
          </a:xfrm>
          <a:prstGeom prst="rect">
            <a:avLst/>
          </a:prstGeom>
        </p:spPr>
      </p:pic>
      <p:pic>
        <p:nvPicPr>
          <p:cNvPr id="34" name="Picture 33" descr="Teacher1.png"/>
          <p:cNvPicPr>
            <a:picLocks noChangeAspect="1"/>
          </p:cNvPicPr>
          <p:nvPr/>
        </p:nvPicPr>
        <p:blipFill>
          <a:blip r:embed="rId4" cstate="print"/>
          <a:srcRect l="35766" t="23860" r="16546" b="42736"/>
          <a:stretch>
            <a:fillRect/>
          </a:stretch>
        </p:blipFill>
        <p:spPr>
          <a:xfrm>
            <a:off x="4419600" y="2667000"/>
            <a:ext cx="2155371" cy="2514600"/>
          </a:xfrm>
          <a:prstGeom prst="rect">
            <a:avLst/>
          </a:prstGeom>
        </p:spPr>
      </p:pic>
      <p:pic>
        <p:nvPicPr>
          <p:cNvPr id="31" name="Picture 30" descr="Science Book.jpg"/>
          <p:cNvPicPr>
            <a:picLocks noChangeAspect="1"/>
          </p:cNvPicPr>
          <p:nvPr/>
        </p:nvPicPr>
        <p:blipFill>
          <a:blip r:embed="rId3" cstate="print"/>
          <a:stretch>
            <a:fillRect/>
          </a:stretch>
        </p:blipFill>
        <p:spPr>
          <a:xfrm rot="5400000">
            <a:off x="6804954" y="1608220"/>
            <a:ext cx="1554480" cy="1995640"/>
          </a:xfrm>
          <a:prstGeom prst="rect">
            <a:avLst/>
          </a:prstGeom>
        </p:spPr>
      </p:pic>
      <p:pic>
        <p:nvPicPr>
          <p:cNvPr id="35" name="Picture 34" descr="Teacher1.png"/>
          <p:cNvPicPr>
            <a:picLocks noChangeAspect="1"/>
          </p:cNvPicPr>
          <p:nvPr/>
        </p:nvPicPr>
        <p:blipFill>
          <a:blip r:embed="rId4" cstate="print"/>
          <a:srcRect l="35766" t="23860" r="16546" b="42736"/>
          <a:stretch>
            <a:fillRect/>
          </a:stretch>
        </p:blipFill>
        <p:spPr>
          <a:xfrm>
            <a:off x="6302829" y="2667000"/>
            <a:ext cx="2155371" cy="2514600"/>
          </a:xfrm>
          <a:prstGeom prst="rect">
            <a:avLst/>
          </a:prstGeom>
        </p:spPr>
      </p:pic>
      <p:sp>
        <p:nvSpPr>
          <p:cNvPr id="41" name="TextBox 40"/>
          <p:cNvSpPr txBox="1"/>
          <p:nvPr/>
        </p:nvSpPr>
        <p:spPr>
          <a:xfrm>
            <a:off x="838200" y="5257800"/>
            <a:ext cx="6099747"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তোমাদের কতটি বিজ্ঞান বইয়ের দৈর্ঘ্যের সমান?</a:t>
            </a:r>
            <a:endParaRPr lang="en-US" sz="3200" dirty="0">
              <a:latin typeface="NikoshBAN" pitchFamily="2" charset="0"/>
              <a:cs typeface="NikoshBAN" pitchFamily="2" charset="0"/>
            </a:endParaRPr>
          </a:p>
        </p:txBody>
      </p:sp>
      <p:sp>
        <p:nvSpPr>
          <p:cNvPr id="42" name="TextBox 41"/>
          <p:cNvSpPr txBox="1"/>
          <p:nvPr/>
        </p:nvSpPr>
        <p:spPr>
          <a:xfrm>
            <a:off x="7046263" y="5257800"/>
            <a:ext cx="1183337"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প্রায় ৪টি</a:t>
            </a:r>
            <a:endParaRPr lang="en-US" sz="3200" dirty="0">
              <a:latin typeface="NikoshBAN" pitchFamily="2" charset="0"/>
              <a:cs typeface="NikoshBAN" pitchFamily="2" charset="0"/>
            </a:endParaRPr>
          </a:p>
        </p:txBody>
      </p:sp>
      <p:pic>
        <p:nvPicPr>
          <p:cNvPr id="5" name="Picture 4" descr="Meter-Scale.png"/>
          <p:cNvPicPr>
            <a:picLocks noChangeAspect="1"/>
          </p:cNvPicPr>
          <p:nvPr/>
        </p:nvPicPr>
        <p:blipFill>
          <a:blip r:embed="rId5" cstate="print"/>
          <a:stretch>
            <a:fillRect/>
          </a:stretch>
        </p:blipFill>
        <p:spPr>
          <a:xfrm rot="20100000">
            <a:off x="796816" y="-388729"/>
            <a:ext cx="7452360" cy="41919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dissolv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lide(fromLeft)">
                                      <p:cBhvr>
                                        <p:cTn id="12" dur="500"/>
                                        <p:tgtEl>
                                          <p:spTgt spid="9"/>
                                        </p:tgtEl>
                                      </p:cBhvr>
                                    </p:animEffect>
                                  </p:childTnLst>
                                </p:cTn>
                              </p:par>
                              <p:par>
                                <p:cTn id="13" presetID="12" presetClass="entr" presetSubtype="8"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Left)">
                                      <p:cBhvr>
                                        <p:cTn id="15" dur="500"/>
                                        <p:tgtEl>
                                          <p:spTgt spid="32"/>
                                        </p:tgtEl>
                                      </p:cBhvr>
                                    </p:animEffec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2" presetClass="entr" presetSubtype="8"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slide(fromLeft)">
                                      <p:cBhvr>
                                        <p:cTn id="20" dur="500"/>
                                        <p:tgtEl>
                                          <p:spTgt spid="29"/>
                                        </p:tgtEl>
                                      </p:cBhvr>
                                    </p:animEffect>
                                  </p:childTnLst>
                                </p:cTn>
                              </p:par>
                              <p:par>
                                <p:cTn id="21" presetID="1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slide(fromLeft)">
                                      <p:cBhvr>
                                        <p:cTn id="23"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lide(fromLeft)">
                                      <p:cBhvr>
                                        <p:cTn id="28" dur="500"/>
                                        <p:tgtEl>
                                          <p:spTgt spid="30"/>
                                        </p:tgtEl>
                                      </p:cBhvr>
                                    </p:animEffect>
                                  </p:childTnLst>
                                </p:cTn>
                              </p:par>
                              <p:par>
                                <p:cTn id="29" presetID="12" presetClass="entr" presetSubtype="8"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slide(fromLeft)">
                                      <p:cBhvr>
                                        <p:cTn id="31" dur="500"/>
                                        <p:tgtEl>
                                          <p:spTgt spid="34"/>
                                        </p:tgtEl>
                                      </p:cBhvr>
                                    </p:animEffect>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slide(fromLeft)">
                                      <p:cBhvr>
                                        <p:cTn id="36" dur="500"/>
                                        <p:tgtEl>
                                          <p:spTgt spid="31"/>
                                        </p:tgtEl>
                                      </p:cBhvr>
                                    </p:animEffect>
                                  </p:childTnLst>
                                </p:cTn>
                              </p:par>
                              <p:par>
                                <p:cTn id="37" presetID="12" presetClass="entr" presetSubtype="8"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slide(fromLeft)">
                                      <p:cBhvr>
                                        <p:cTn id="39" dur="500"/>
                                        <p:tgtEl>
                                          <p:spTgt spid="35"/>
                                        </p:tgtEl>
                                      </p:cBhvr>
                                    </p:animEffect>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40" fill="hold">
                      <p:stCondLst>
                        <p:cond delay="indefinite"/>
                      </p:stCondLst>
                      <p:childTnLst>
                        <p:par>
                          <p:cTn id="41" fill="hold">
                            <p:stCondLst>
                              <p:cond delay="0"/>
                            </p:stCondLst>
                            <p:childTnLst>
                              <p:par>
                                <p:cTn id="42" presetID="12" presetClass="entr" presetSubtype="8"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slide(fromLeft)">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left)">
                                      <p:cBhvr>
                                        <p:cTn id="54"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14" name="TextBox 13"/>
          <p:cNvSpPr txBox="1"/>
          <p:nvPr/>
        </p:nvSpPr>
        <p:spPr>
          <a:xfrm>
            <a:off x="533400" y="609600"/>
            <a:ext cx="7829387"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smtClean="0">
                <a:latin typeface="NikoshBAN" pitchFamily="2" charset="0"/>
                <a:cs typeface="NikoshBAN" pitchFamily="2" charset="0"/>
              </a:rPr>
              <a:t>এক মিটারের চেয়ে ছোট বস্তু আমরা পরিমাপ করব কীভাবে?</a:t>
            </a:r>
            <a:endParaRPr lang="en-US" sz="3200" dirty="0">
              <a:latin typeface="NikoshBAN" pitchFamily="2" charset="0"/>
              <a:cs typeface="NikoshBAN" pitchFamily="2" charset="0"/>
            </a:endParaRPr>
          </a:p>
        </p:txBody>
      </p:sp>
      <p:pic>
        <p:nvPicPr>
          <p:cNvPr id="13" name="Picture 12" descr="back.jpg"/>
          <p:cNvPicPr>
            <a:picLocks noChangeAspect="1"/>
          </p:cNvPicPr>
          <p:nvPr/>
        </p:nvPicPr>
        <p:blipFill>
          <a:blip r:embed="rId3" cstate="print"/>
          <a:stretch>
            <a:fillRect/>
          </a:stretch>
        </p:blipFill>
        <p:spPr>
          <a:xfrm>
            <a:off x="457200" y="1828800"/>
            <a:ext cx="4038600" cy="3003710"/>
          </a:xfrm>
          <a:prstGeom prst="rect">
            <a:avLst/>
          </a:prstGeom>
        </p:spPr>
      </p:pic>
      <p:sp>
        <p:nvSpPr>
          <p:cNvPr id="12" name="Rectangle 11"/>
          <p:cNvSpPr/>
          <p:nvPr/>
        </p:nvSpPr>
        <p:spPr>
          <a:xfrm>
            <a:off x="0" y="0"/>
            <a:ext cx="9144000" cy="18288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Length.jpg"/>
          <p:cNvPicPr>
            <a:picLocks noChangeAspect="1"/>
          </p:cNvPicPr>
          <p:nvPr/>
        </p:nvPicPr>
        <p:blipFill>
          <a:blip r:embed="rId4" cstate="print"/>
          <a:srcRect t="12776" b="31011"/>
          <a:stretch>
            <a:fillRect/>
          </a:stretch>
        </p:blipFill>
        <p:spPr>
          <a:xfrm>
            <a:off x="470336" y="2667000"/>
            <a:ext cx="4009696" cy="1676400"/>
          </a:xfrm>
          <a:prstGeom prst="rect">
            <a:avLst/>
          </a:prstGeom>
        </p:spPr>
      </p:pic>
      <p:pic>
        <p:nvPicPr>
          <p:cNvPr id="20" name="Picture 19" descr="5Taka Coin.png"/>
          <p:cNvPicPr>
            <a:picLocks noChangeAspect="1"/>
          </p:cNvPicPr>
          <p:nvPr/>
        </p:nvPicPr>
        <p:blipFill>
          <a:blip r:embed="rId5" cstate="print"/>
          <a:stretch>
            <a:fillRect/>
          </a:stretch>
        </p:blipFill>
        <p:spPr>
          <a:xfrm>
            <a:off x="5181600" y="1828800"/>
            <a:ext cx="3339683" cy="2539683"/>
          </a:xfrm>
          <a:prstGeom prst="rect">
            <a:avLst/>
          </a:prstGeom>
        </p:spPr>
      </p:pic>
      <p:pic>
        <p:nvPicPr>
          <p:cNvPr id="11" name="Picture 10" descr="Meterscale-1.png"/>
          <p:cNvPicPr>
            <a:picLocks noChangeAspect="1"/>
          </p:cNvPicPr>
          <p:nvPr/>
        </p:nvPicPr>
        <p:blipFill>
          <a:blip r:embed="rId6" cstate="print"/>
          <a:stretch>
            <a:fillRect/>
          </a:stretch>
        </p:blipFill>
        <p:spPr>
          <a:xfrm>
            <a:off x="203211" y="381000"/>
            <a:ext cx="17881577" cy="1219200"/>
          </a:xfrm>
          <a:prstGeom prst="rect">
            <a:avLst/>
          </a:prstGeom>
        </p:spPr>
      </p:pic>
      <p:grpSp>
        <p:nvGrpSpPr>
          <p:cNvPr id="10" name="Group 9"/>
          <p:cNvGrpSpPr/>
          <p:nvPr/>
        </p:nvGrpSpPr>
        <p:grpSpPr>
          <a:xfrm>
            <a:off x="320566" y="515004"/>
            <a:ext cx="11954132" cy="381000"/>
            <a:chOff x="228600" y="685800"/>
            <a:chExt cx="11954132" cy="381000"/>
          </a:xfrm>
        </p:grpSpPr>
        <p:pic>
          <p:nvPicPr>
            <p:cNvPr id="6" name="Picture 5" descr="Slice.png"/>
            <p:cNvPicPr>
              <a:picLocks noChangeAspect="1"/>
            </p:cNvPicPr>
            <p:nvPr/>
          </p:nvPicPr>
          <p:blipFill>
            <a:blip r:embed="rId7" cstate="print"/>
            <a:stretch>
              <a:fillRect/>
            </a:stretch>
          </p:blipFill>
          <p:spPr>
            <a:xfrm>
              <a:off x="228600" y="685800"/>
              <a:ext cx="3989924" cy="381000"/>
            </a:xfrm>
            <a:prstGeom prst="rect">
              <a:avLst/>
            </a:prstGeom>
          </p:spPr>
        </p:pic>
        <p:pic>
          <p:nvPicPr>
            <p:cNvPr id="7" name="Picture 6" descr="Slice.png"/>
            <p:cNvPicPr>
              <a:picLocks noChangeAspect="1"/>
            </p:cNvPicPr>
            <p:nvPr/>
          </p:nvPicPr>
          <p:blipFill>
            <a:blip r:embed="rId7" cstate="print"/>
            <a:stretch>
              <a:fillRect/>
            </a:stretch>
          </p:blipFill>
          <p:spPr>
            <a:xfrm>
              <a:off x="4219902" y="685800"/>
              <a:ext cx="3989924" cy="381000"/>
            </a:xfrm>
            <a:prstGeom prst="rect">
              <a:avLst/>
            </a:prstGeom>
          </p:spPr>
        </p:pic>
        <p:pic>
          <p:nvPicPr>
            <p:cNvPr id="9" name="Picture 8" descr="Slice.png"/>
            <p:cNvPicPr>
              <a:picLocks noChangeAspect="1"/>
            </p:cNvPicPr>
            <p:nvPr/>
          </p:nvPicPr>
          <p:blipFill>
            <a:blip r:embed="rId7" cstate="print"/>
            <a:stretch>
              <a:fillRect/>
            </a:stretch>
          </p:blipFill>
          <p:spPr>
            <a:xfrm>
              <a:off x="8192808" y="685800"/>
              <a:ext cx="3989924" cy="381000"/>
            </a:xfrm>
            <a:prstGeom prst="rect">
              <a:avLst/>
            </a:prstGeom>
          </p:spPr>
        </p:pic>
      </p:grpSp>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p:cNvSpPr txBox="1"/>
          <p:nvPr/>
        </p:nvSpPr>
        <p:spPr>
          <a:xfrm>
            <a:off x="1347644" y="914400"/>
            <a:ext cx="5891356" cy="584775"/>
          </a:xfrm>
          <a:prstGeom prst="rect">
            <a:avLst/>
          </a:prstGeom>
          <a:noFill/>
        </p:spPr>
        <p:txBody>
          <a:bodyPr wrap="none" rtlCol="0">
            <a:spAutoFit/>
          </a:bodyPr>
          <a:lstStyle/>
          <a:p>
            <a:r>
              <a:rPr lang="bn-BD" sz="3200" dirty="0" smtClean="0">
                <a:solidFill>
                  <a:srgbClr val="FF0000"/>
                </a:solidFill>
                <a:latin typeface="NikoshBAN" pitchFamily="2" charset="0"/>
                <a:cs typeface="NikoshBAN" pitchFamily="2" charset="0"/>
              </a:rPr>
              <a:t>১</a:t>
            </a:r>
            <a:r>
              <a:rPr lang="bn-BD" sz="3200" dirty="0" smtClean="0">
                <a:latin typeface="NikoshBAN" pitchFamily="2" charset="0"/>
                <a:cs typeface="NikoshBAN" pitchFamily="2" charset="0"/>
              </a:rPr>
              <a:t> মিটারকে প্রথমে </a:t>
            </a:r>
            <a:r>
              <a:rPr lang="bn-BD" sz="3200" dirty="0" smtClean="0">
                <a:solidFill>
                  <a:srgbClr val="FF0000"/>
                </a:solidFill>
                <a:latin typeface="NikoshBAN" pitchFamily="2" charset="0"/>
                <a:cs typeface="NikoshBAN" pitchFamily="2" charset="0"/>
              </a:rPr>
              <a:t>১০০</a:t>
            </a:r>
            <a:r>
              <a:rPr lang="bn-BD" sz="3200" dirty="0" smtClean="0">
                <a:latin typeface="NikoshBAN" pitchFamily="2" charset="0"/>
                <a:cs typeface="NikoshBAN" pitchFamily="2" charset="0"/>
              </a:rPr>
              <a:t> ভাগে ভাগ করা হয়েছে</a:t>
            </a:r>
            <a:endParaRPr lang="en-US" sz="3200" dirty="0">
              <a:latin typeface="NikoshBAN" pitchFamily="2" charset="0"/>
              <a:cs typeface="NikoshBAN" pitchFamily="2" charset="0"/>
            </a:endParaRPr>
          </a:p>
        </p:txBody>
      </p:sp>
      <p:sp>
        <p:nvSpPr>
          <p:cNvPr id="16" name="TextBox 15"/>
          <p:cNvSpPr txBox="1"/>
          <p:nvPr/>
        </p:nvSpPr>
        <p:spPr>
          <a:xfrm>
            <a:off x="706042" y="939225"/>
            <a:ext cx="7066358" cy="584775"/>
          </a:xfrm>
          <a:prstGeom prst="rect">
            <a:avLst/>
          </a:prstGeom>
          <a:noFill/>
        </p:spPr>
        <p:txBody>
          <a:bodyPr wrap="none" rtlCol="0">
            <a:spAutoFit/>
          </a:bodyPr>
          <a:lstStyle/>
          <a:p>
            <a:r>
              <a:rPr lang="bn-BD" sz="3200" dirty="0" smtClean="0">
                <a:solidFill>
                  <a:srgbClr val="FF0000"/>
                </a:solidFill>
                <a:latin typeface="NikoshBAN" pitchFamily="2" charset="0"/>
                <a:cs typeface="NikoshBAN" pitchFamily="2" charset="0"/>
              </a:rPr>
              <a:t>১</a:t>
            </a:r>
            <a:r>
              <a:rPr lang="bn-BD" sz="3200" dirty="0" smtClean="0">
                <a:latin typeface="NikoshBAN" pitchFamily="2" charset="0"/>
                <a:cs typeface="NikoshBAN" pitchFamily="2" charset="0"/>
              </a:rPr>
              <a:t> মিটারের </a:t>
            </a:r>
            <a:r>
              <a:rPr lang="bn-BD" sz="3200" dirty="0" smtClean="0">
                <a:solidFill>
                  <a:srgbClr val="FF0000"/>
                </a:solidFill>
                <a:latin typeface="NikoshBAN" pitchFamily="2" charset="0"/>
                <a:cs typeface="NikoshBAN" pitchFamily="2" charset="0"/>
              </a:rPr>
              <a:t>১০০</a:t>
            </a:r>
            <a:r>
              <a:rPr lang="bn-BD" sz="3200" dirty="0" smtClean="0">
                <a:latin typeface="NikoshBAN" pitchFamily="2" charset="0"/>
                <a:cs typeface="NikoshBAN" pitchFamily="2" charset="0"/>
              </a:rPr>
              <a:t> ভাগের ১ ভাগ পরিমাপকে কী বলা হয়?</a:t>
            </a:r>
            <a:endParaRPr lang="en-US" sz="3200" dirty="0">
              <a:latin typeface="NikoshBAN" pitchFamily="2" charset="0"/>
              <a:cs typeface="NikoshBAN" pitchFamily="2" charset="0"/>
            </a:endParaRPr>
          </a:p>
        </p:txBody>
      </p:sp>
      <p:sp>
        <p:nvSpPr>
          <p:cNvPr id="17" name="TextBox 16"/>
          <p:cNvSpPr txBox="1"/>
          <p:nvPr/>
        </p:nvSpPr>
        <p:spPr>
          <a:xfrm>
            <a:off x="2971800" y="1371600"/>
            <a:ext cx="1859805" cy="584775"/>
          </a:xfrm>
          <a:prstGeom prst="rect">
            <a:avLst/>
          </a:prstGeom>
          <a:noFill/>
        </p:spPr>
        <p:txBody>
          <a:bodyPr wrap="none" rtlCol="0">
            <a:spAutoFit/>
          </a:bodyPr>
          <a:lstStyle/>
          <a:p>
            <a:r>
              <a:rPr lang="bn-BD" sz="3200" dirty="0" smtClean="0">
                <a:solidFill>
                  <a:srgbClr val="FF0000"/>
                </a:solidFill>
                <a:latin typeface="NikoshBAN" pitchFamily="2" charset="0"/>
                <a:cs typeface="NikoshBAN" pitchFamily="2" charset="0"/>
              </a:rPr>
              <a:t>১ সেন্টিমিটার</a:t>
            </a:r>
            <a:endParaRPr lang="en-US" sz="3200" dirty="0">
              <a:solidFill>
                <a:srgbClr val="FF0000"/>
              </a:solidFill>
              <a:latin typeface="NikoshBAN" pitchFamily="2" charset="0"/>
              <a:cs typeface="NikoshBAN" pitchFamily="2" charset="0"/>
            </a:endParaRPr>
          </a:p>
        </p:txBody>
      </p:sp>
      <p:sp>
        <p:nvSpPr>
          <p:cNvPr id="18" name="TextBox 17"/>
          <p:cNvSpPr txBox="1"/>
          <p:nvPr/>
        </p:nvSpPr>
        <p:spPr>
          <a:xfrm>
            <a:off x="745078" y="5029200"/>
            <a:ext cx="1388522" cy="523220"/>
          </a:xfrm>
          <a:prstGeom prst="rect">
            <a:avLst/>
          </a:prstGeom>
          <a:solidFill>
            <a:schemeClr val="accent1">
              <a:lumMod val="60000"/>
              <a:lumOff val="40000"/>
            </a:schemeClr>
          </a:solidFill>
        </p:spPr>
        <p:txBody>
          <a:bodyPr wrap="none" rtlCol="0">
            <a:spAutoFit/>
          </a:bodyPr>
          <a:lstStyle/>
          <a:p>
            <a:r>
              <a:rPr lang="bn-BD" sz="2800" dirty="0" smtClean="0">
                <a:latin typeface="NikoshBAN" pitchFamily="2" charset="0"/>
                <a:cs typeface="NikoshBAN" pitchFamily="2" charset="0"/>
              </a:rPr>
              <a:t>১ মিটার =</a:t>
            </a:r>
            <a:endParaRPr lang="en-US" sz="2800" dirty="0">
              <a:latin typeface="NikoshBAN" pitchFamily="2" charset="0"/>
              <a:cs typeface="NikoshBAN" pitchFamily="2" charset="0"/>
            </a:endParaRPr>
          </a:p>
        </p:txBody>
      </p:sp>
      <p:sp>
        <p:nvSpPr>
          <p:cNvPr id="21" name="TextBox 20"/>
          <p:cNvSpPr txBox="1"/>
          <p:nvPr/>
        </p:nvSpPr>
        <p:spPr>
          <a:xfrm>
            <a:off x="2133600" y="5029200"/>
            <a:ext cx="1976823" cy="523220"/>
          </a:xfrm>
          <a:prstGeom prst="rect">
            <a:avLst/>
          </a:prstGeom>
          <a:solidFill>
            <a:schemeClr val="accent1">
              <a:lumMod val="60000"/>
              <a:lumOff val="40000"/>
            </a:schemeClr>
          </a:solidFill>
        </p:spPr>
        <p:txBody>
          <a:bodyPr wrap="none" rtlCol="0">
            <a:spAutoFit/>
          </a:bodyPr>
          <a:lstStyle/>
          <a:p>
            <a:r>
              <a:rPr lang="bn-BD" sz="2800" dirty="0" smtClean="0">
                <a:solidFill>
                  <a:srgbClr val="FF0000"/>
                </a:solidFill>
                <a:latin typeface="NikoshBAN" pitchFamily="2" charset="0"/>
                <a:cs typeface="NikoshBAN" pitchFamily="2" charset="0"/>
              </a:rPr>
              <a:t>১০০ সেন্টিমিটার</a:t>
            </a:r>
            <a:endParaRPr lang="en-US" sz="2800" dirty="0">
              <a:solidFill>
                <a:srgbClr val="FF0000"/>
              </a:solidFill>
              <a:latin typeface="NikoshBAN" pitchFamily="2" charset="0"/>
              <a:cs typeface="NikoshBAN" pitchFamily="2" charset="0"/>
            </a:endParaRPr>
          </a:p>
        </p:txBody>
      </p:sp>
      <p:sp>
        <p:nvSpPr>
          <p:cNvPr id="22" name="TextBox 21"/>
          <p:cNvSpPr txBox="1"/>
          <p:nvPr/>
        </p:nvSpPr>
        <p:spPr>
          <a:xfrm>
            <a:off x="4876800" y="4495800"/>
            <a:ext cx="3930884" cy="523220"/>
          </a:xfrm>
          <a:prstGeom prst="rect">
            <a:avLst/>
          </a:prstGeom>
          <a:solidFill>
            <a:schemeClr val="accent6">
              <a:lumMod val="40000"/>
              <a:lumOff val="60000"/>
            </a:schemeClr>
          </a:solidFill>
        </p:spPr>
        <p:txBody>
          <a:bodyPr wrap="none" rtlCol="0">
            <a:spAutoFit/>
          </a:bodyPr>
          <a:lstStyle/>
          <a:p>
            <a:r>
              <a:rPr lang="bn-BD" sz="2800" dirty="0" smtClean="0">
                <a:latin typeface="NikoshBAN" pitchFamily="2" charset="0"/>
                <a:cs typeface="NikoshBAN" pitchFamily="2" charset="0"/>
              </a:rPr>
              <a:t>এই মুদ্রাটির পূরুত্ব মাপবে কীভাবে?</a:t>
            </a:r>
            <a:endParaRPr lang="en-US" sz="2800" dirty="0">
              <a:latin typeface="NikoshBAN" pitchFamily="2" charset="0"/>
              <a:cs typeface="NikoshBAN" pitchFamily="2" charset="0"/>
            </a:endParaRPr>
          </a:p>
        </p:txBody>
      </p:sp>
      <p:pic>
        <p:nvPicPr>
          <p:cNvPr id="23" name="Picture 22" descr="ruler_0_10.jpg"/>
          <p:cNvPicPr>
            <a:picLocks noChangeAspect="1"/>
          </p:cNvPicPr>
          <p:nvPr/>
        </p:nvPicPr>
        <p:blipFill>
          <a:blip r:embed="rId8" cstate="print"/>
          <a:srcRect b="44444"/>
          <a:stretch>
            <a:fillRect/>
          </a:stretch>
        </p:blipFill>
        <p:spPr>
          <a:xfrm>
            <a:off x="304800" y="543771"/>
            <a:ext cx="3855720" cy="688565"/>
          </a:xfrm>
          <a:prstGeom prst="rect">
            <a:avLst/>
          </a:prstGeom>
        </p:spPr>
      </p:pic>
      <p:sp>
        <p:nvSpPr>
          <p:cNvPr id="24" name="TextBox 23"/>
          <p:cNvSpPr txBox="1"/>
          <p:nvPr/>
        </p:nvSpPr>
        <p:spPr>
          <a:xfrm>
            <a:off x="1371600" y="1403132"/>
            <a:ext cx="6172200" cy="584775"/>
          </a:xfrm>
          <a:prstGeom prst="rect">
            <a:avLst/>
          </a:prstGeom>
          <a:noFill/>
        </p:spPr>
        <p:txBody>
          <a:bodyPr wrap="square" rtlCol="0">
            <a:spAutoFit/>
          </a:bodyPr>
          <a:lstStyle/>
          <a:p>
            <a:r>
              <a:rPr lang="bn-BD" sz="3200" dirty="0" smtClean="0">
                <a:latin typeface="NikoshBAN" pitchFamily="2" charset="0"/>
                <a:cs typeface="NikoshBAN" pitchFamily="2" charset="0"/>
              </a:rPr>
              <a:t>প্রত্যেক ভাগকে আবার </a:t>
            </a:r>
            <a:r>
              <a:rPr lang="bn-BD" sz="3200" dirty="0" smtClean="0">
                <a:solidFill>
                  <a:srgbClr val="FF0000"/>
                </a:solidFill>
                <a:latin typeface="NikoshBAN" pitchFamily="2" charset="0"/>
                <a:cs typeface="NikoshBAN" pitchFamily="2" charset="0"/>
              </a:rPr>
              <a:t>১০</a:t>
            </a:r>
            <a:r>
              <a:rPr lang="bn-BD" sz="3200" dirty="0" smtClean="0">
                <a:latin typeface="NikoshBAN" pitchFamily="2" charset="0"/>
                <a:cs typeface="NikoshBAN" pitchFamily="2" charset="0"/>
              </a:rPr>
              <a:t> ভাগে ভাগ করা হয়েছে</a:t>
            </a:r>
            <a:endParaRPr lang="en-US" sz="3200" dirty="0">
              <a:latin typeface="NikoshBAN" pitchFamily="2" charset="0"/>
              <a:cs typeface="NikoshBAN" pitchFamily="2" charset="0"/>
            </a:endParaRPr>
          </a:p>
        </p:txBody>
      </p:sp>
      <p:sp>
        <p:nvSpPr>
          <p:cNvPr id="25" name="TextBox 24"/>
          <p:cNvSpPr txBox="1"/>
          <p:nvPr/>
        </p:nvSpPr>
        <p:spPr>
          <a:xfrm>
            <a:off x="609600" y="4724400"/>
            <a:ext cx="2286000" cy="584775"/>
          </a:xfrm>
          <a:prstGeom prst="rect">
            <a:avLst/>
          </a:prstGeom>
          <a:noFill/>
        </p:spPr>
        <p:txBody>
          <a:bodyPr wrap="square" rtlCol="0">
            <a:spAutoFit/>
          </a:bodyPr>
          <a:lstStyle/>
          <a:p>
            <a:r>
              <a:rPr lang="bn-BD" sz="3200" dirty="0" smtClean="0">
                <a:latin typeface="NikoshBAN" pitchFamily="2" charset="0"/>
                <a:cs typeface="NikoshBAN" pitchFamily="2" charset="0"/>
              </a:rPr>
              <a:t>১ সেন্টিমিটার =</a:t>
            </a:r>
            <a:endParaRPr lang="en-US" sz="3200" dirty="0">
              <a:latin typeface="NikoshBAN" pitchFamily="2" charset="0"/>
              <a:cs typeface="NikoshBAN" pitchFamily="2" charset="0"/>
            </a:endParaRPr>
          </a:p>
        </p:txBody>
      </p:sp>
      <p:sp>
        <p:nvSpPr>
          <p:cNvPr id="26" name="TextBox 25"/>
          <p:cNvSpPr txBox="1"/>
          <p:nvPr/>
        </p:nvSpPr>
        <p:spPr>
          <a:xfrm>
            <a:off x="2743200" y="4737536"/>
            <a:ext cx="2057400" cy="584775"/>
          </a:xfrm>
          <a:prstGeom prst="rect">
            <a:avLst/>
          </a:prstGeom>
          <a:noFill/>
        </p:spPr>
        <p:txBody>
          <a:bodyPr wrap="square" rtlCol="0">
            <a:spAutoFit/>
          </a:bodyPr>
          <a:lstStyle/>
          <a:p>
            <a:r>
              <a:rPr lang="bn-BD" sz="3200" dirty="0" smtClean="0">
                <a:solidFill>
                  <a:srgbClr val="FF0000"/>
                </a:solidFill>
                <a:latin typeface="NikoshBAN" pitchFamily="2" charset="0"/>
                <a:cs typeface="NikoshBAN" pitchFamily="2" charset="0"/>
              </a:rPr>
              <a:t>১০</a:t>
            </a:r>
            <a:r>
              <a:rPr lang="bn-BD" sz="3200" dirty="0" smtClean="0">
                <a:latin typeface="NikoshBAN" pitchFamily="2" charset="0"/>
                <a:cs typeface="NikoshBAN" pitchFamily="2" charset="0"/>
              </a:rPr>
              <a:t> মিলিমিটার</a:t>
            </a:r>
            <a:endParaRPr lang="en-US" sz="3200" dirty="0">
              <a:latin typeface="NikoshBAN" pitchFamily="2" charset="0"/>
              <a:cs typeface="NikoshBAN" pitchFamily="2" charset="0"/>
            </a:endParaRPr>
          </a:p>
        </p:txBody>
      </p:sp>
      <p:sp>
        <p:nvSpPr>
          <p:cNvPr id="27" name="TextBox 26"/>
          <p:cNvSpPr txBox="1"/>
          <p:nvPr/>
        </p:nvSpPr>
        <p:spPr>
          <a:xfrm>
            <a:off x="533400" y="1828800"/>
            <a:ext cx="3124200"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latin typeface="NikoshBAN" pitchFamily="2" charset="0"/>
                <a:cs typeface="NikoshBAN" pitchFamily="2" charset="0"/>
              </a:rPr>
              <a:t>১ মিটারকে মোট কত </a:t>
            </a:r>
          </a:p>
          <a:p>
            <a:r>
              <a:rPr lang="bn-BD" sz="3200" dirty="0" smtClean="0">
                <a:latin typeface="NikoshBAN" pitchFamily="2" charset="0"/>
                <a:cs typeface="NikoshBAN" pitchFamily="2" charset="0"/>
              </a:rPr>
              <a:t>ভাগে ভাগ করা হয়েছে?</a:t>
            </a:r>
            <a:endParaRPr lang="en-US" sz="3200" dirty="0">
              <a:latin typeface="NikoshBAN" pitchFamily="2" charset="0"/>
              <a:cs typeface="NikoshBAN" pitchFamily="2" charset="0"/>
            </a:endParaRPr>
          </a:p>
        </p:txBody>
      </p:sp>
      <p:sp>
        <p:nvSpPr>
          <p:cNvPr id="28" name="TextBox 27"/>
          <p:cNvSpPr txBox="1"/>
          <p:nvPr/>
        </p:nvSpPr>
        <p:spPr>
          <a:xfrm>
            <a:off x="3886200" y="2133600"/>
            <a:ext cx="1524000"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solidFill>
                  <a:srgbClr val="FF0000"/>
                </a:solidFill>
                <a:latin typeface="NikoshBAN" pitchFamily="2" charset="0"/>
                <a:cs typeface="NikoshBAN" pitchFamily="2" charset="0"/>
              </a:rPr>
              <a:t>১০০০</a:t>
            </a:r>
            <a:r>
              <a:rPr lang="bn-BD" sz="3200" dirty="0" smtClean="0">
                <a:latin typeface="NikoshBAN" pitchFamily="2" charset="0"/>
                <a:cs typeface="NikoshBAN" pitchFamily="2" charset="0"/>
              </a:rPr>
              <a:t> ভাগ</a:t>
            </a:r>
            <a:endParaRPr lang="en-US" sz="3200" dirty="0">
              <a:latin typeface="NikoshBAN" pitchFamily="2" charset="0"/>
              <a:cs typeface="NikoshBAN" pitchFamily="2" charset="0"/>
            </a:endParaRPr>
          </a:p>
        </p:txBody>
      </p:sp>
      <p:sp>
        <p:nvSpPr>
          <p:cNvPr id="29" name="TextBox 28"/>
          <p:cNvSpPr txBox="1"/>
          <p:nvPr/>
        </p:nvSpPr>
        <p:spPr>
          <a:xfrm>
            <a:off x="838200" y="3352800"/>
            <a:ext cx="1295400"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solidFill>
                  <a:schemeClr val="tx1"/>
                </a:solidFill>
                <a:latin typeface="NikoshBAN" pitchFamily="2" charset="0"/>
                <a:cs typeface="NikoshBAN" pitchFamily="2" charset="0"/>
              </a:rPr>
              <a:t>১</a:t>
            </a:r>
            <a:r>
              <a:rPr lang="bn-BD" sz="3200" dirty="0" smtClean="0">
                <a:solidFill>
                  <a:srgbClr val="FF0000"/>
                </a:solidFill>
                <a:latin typeface="NikoshBAN" pitchFamily="2" charset="0"/>
                <a:cs typeface="NikoshBAN" pitchFamily="2" charset="0"/>
              </a:rPr>
              <a:t> </a:t>
            </a:r>
            <a:r>
              <a:rPr lang="bn-BD" sz="3200" dirty="0" smtClean="0">
                <a:latin typeface="NikoshBAN" pitchFamily="2" charset="0"/>
                <a:cs typeface="NikoshBAN" pitchFamily="2" charset="0"/>
              </a:rPr>
              <a:t>ভাগ = </a:t>
            </a:r>
            <a:endParaRPr lang="en-US" sz="3200" dirty="0">
              <a:latin typeface="NikoshBAN" pitchFamily="2" charset="0"/>
              <a:cs typeface="NikoshBAN" pitchFamily="2" charset="0"/>
            </a:endParaRPr>
          </a:p>
        </p:txBody>
      </p:sp>
      <p:sp>
        <p:nvSpPr>
          <p:cNvPr id="30" name="TextBox 29"/>
          <p:cNvSpPr txBox="1"/>
          <p:nvPr/>
        </p:nvSpPr>
        <p:spPr>
          <a:xfrm>
            <a:off x="2133600" y="3352800"/>
            <a:ext cx="1905000" cy="584775"/>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smtClean="0">
                <a:solidFill>
                  <a:srgbClr val="FF0000"/>
                </a:solidFill>
                <a:latin typeface="NikoshBAN" pitchFamily="2" charset="0"/>
                <a:cs typeface="NikoshBAN" pitchFamily="2" charset="0"/>
              </a:rPr>
              <a:t>১ মিলিমিটার</a:t>
            </a:r>
            <a:endParaRPr lang="en-US" sz="3200" dirty="0">
              <a:solidFill>
                <a:srgbClr val="FF0000"/>
              </a:solidFill>
              <a:latin typeface="NikoshBAN" pitchFamily="2" charset="0"/>
              <a:cs typeface="NikoshBAN" pitchFamily="2" charset="0"/>
            </a:endParaRPr>
          </a:p>
        </p:txBody>
      </p:sp>
      <p:sp>
        <p:nvSpPr>
          <p:cNvPr id="31" name="TextBox 30"/>
          <p:cNvSpPr txBox="1"/>
          <p:nvPr/>
        </p:nvSpPr>
        <p:spPr>
          <a:xfrm>
            <a:off x="1524000" y="5715000"/>
            <a:ext cx="1600200" cy="584775"/>
          </a:xfrm>
          <a:prstGeom prst="rect">
            <a:avLst/>
          </a:prstGeom>
          <a:solidFill>
            <a:schemeClr val="accent1">
              <a:lumMod val="40000"/>
              <a:lumOff val="60000"/>
            </a:schemeClr>
          </a:solidFill>
        </p:spPr>
        <p:txBody>
          <a:bodyPr wrap="square" rtlCol="0">
            <a:spAutoFit/>
          </a:bodyPr>
          <a:lstStyle/>
          <a:p>
            <a:r>
              <a:rPr lang="bn-BD" sz="3200" dirty="0" smtClean="0">
                <a:latin typeface="NikoshBAN" pitchFamily="2" charset="0"/>
                <a:cs typeface="NikoshBAN" pitchFamily="2" charset="0"/>
              </a:rPr>
              <a:t>১ মিটার =</a:t>
            </a:r>
            <a:endParaRPr lang="en-US" sz="3200" dirty="0">
              <a:latin typeface="NikoshBAN" pitchFamily="2" charset="0"/>
              <a:cs typeface="NikoshBAN" pitchFamily="2" charset="0"/>
            </a:endParaRPr>
          </a:p>
        </p:txBody>
      </p:sp>
      <p:sp>
        <p:nvSpPr>
          <p:cNvPr id="32" name="TextBox 31"/>
          <p:cNvSpPr txBox="1"/>
          <p:nvPr/>
        </p:nvSpPr>
        <p:spPr>
          <a:xfrm>
            <a:off x="3124200" y="5715000"/>
            <a:ext cx="2514600" cy="584775"/>
          </a:xfrm>
          <a:prstGeom prst="rect">
            <a:avLst/>
          </a:prstGeom>
          <a:solidFill>
            <a:schemeClr val="accent1">
              <a:lumMod val="40000"/>
              <a:lumOff val="60000"/>
            </a:schemeClr>
          </a:solidFill>
        </p:spPr>
        <p:txBody>
          <a:bodyPr wrap="square" rtlCol="0">
            <a:spAutoFit/>
          </a:bodyPr>
          <a:lstStyle/>
          <a:p>
            <a:r>
              <a:rPr lang="bn-BD" sz="3200" dirty="0" smtClean="0">
                <a:solidFill>
                  <a:srgbClr val="FF0000"/>
                </a:solidFill>
                <a:latin typeface="NikoshBAN" pitchFamily="2" charset="0"/>
                <a:cs typeface="NikoshBAN" pitchFamily="2" charset="0"/>
              </a:rPr>
              <a:t>১০০০</a:t>
            </a:r>
            <a:r>
              <a:rPr lang="bn-BD" sz="3200" dirty="0" smtClean="0">
                <a:latin typeface="NikoshBAN" pitchFamily="2" charset="0"/>
                <a:cs typeface="NikoshBAN" pitchFamily="2" charset="0"/>
              </a:rPr>
              <a:t> মিলিমিটার</a:t>
            </a:r>
            <a:endParaRPr lang="en-US" sz="3200" dirty="0">
              <a:latin typeface="NikoshBAN" pitchFamily="2" charset="0"/>
              <a:cs typeface="NikoshBAN" pitchFamily="2" charset="0"/>
            </a:endParaRPr>
          </a:p>
        </p:txBody>
      </p:sp>
      <p:sp>
        <p:nvSpPr>
          <p:cNvPr id="33" name="TextBox 32"/>
          <p:cNvSpPr txBox="1"/>
          <p:nvPr/>
        </p:nvSpPr>
        <p:spPr>
          <a:xfrm>
            <a:off x="457200" y="1219200"/>
            <a:ext cx="4546437" cy="584775"/>
          </a:xfrm>
          <a:prstGeom prst="rect">
            <a:avLst/>
          </a:prstGeom>
          <a:solidFill>
            <a:schemeClr val="accent6">
              <a:lumMod val="40000"/>
              <a:lumOff val="60000"/>
            </a:schemeClr>
          </a:solidFill>
        </p:spPr>
        <p:txBody>
          <a:bodyPr wrap="none" rtlCol="0">
            <a:spAutoFit/>
          </a:bodyPr>
          <a:lstStyle/>
          <a:p>
            <a:r>
              <a:rPr lang="bn-BD" sz="3200" dirty="0" smtClean="0">
                <a:latin typeface="NikoshBAN" pitchFamily="2" charset="0"/>
                <a:cs typeface="NikoshBAN" pitchFamily="2" charset="0"/>
              </a:rPr>
              <a:t>বস্তুটির দৈর্ঘ্য কী ১ মিটারের সমান?</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dissolve">
                                      <p:cBhvr>
                                        <p:cTn id="24" dur="500"/>
                                        <p:tgtEl>
                                          <p:spTgt spid="10"/>
                                        </p:tgtEl>
                                      </p:cBhvr>
                                    </p:animEffect>
                                  </p:childTnLst>
                                </p:cTn>
                              </p:par>
                              <p:par>
                                <p:cTn id="25" presetID="9"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dissolv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xit" presetSubtype="8" fill="hold" nodeType="clickEffect">
                                  <p:stCondLst>
                                    <p:cond delay="0"/>
                                  </p:stCondLst>
                                  <p:childTnLst>
                                    <p:animEffect transition="out" filter="wipe(left)">
                                      <p:cBhvr>
                                        <p:cTn id="34" dur="2000"/>
                                        <p:tgtEl>
                                          <p:spTgt spid="10"/>
                                        </p:tgtEl>
                                      </p:cBhvr>
                                    </p:animEffect>
                                    <p:set>
                                      <p:cBhvr>
                                        <p:cTn id="35" dur="1" fill="hold">
                                          <p:stCondLst>
                                            <p:cond delay="19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35" presetClass="path" presetSubtype="0" autoRev="1" fill="hold" nodeType="clickEffect">
                                  <p:stCondLst>
                                    <p:cond delay="0"/>
                                  </p:stCondLst>
                                  <p:childTnLst>
                                    <p:animMotion origin="layout" path="M 0 -4.44444E-6 L -0.45833 -4.44444E-6 " pathEditMode="relative" rAng="0" ptsTypes="AA">
                                      <p:cBhvr>
                                        <p:cTn id="39" dur="2000" fill="hold"/>
                                        <p:tgtEl>
                                          <p:spTgt spid="11"/>
                                        </p:tgtEl>
                                        <p:attrNameLst>
                                          <p:attrName>ppt_x</p:attrName>
                                          <p:attrName>ppt_y</p:attrName>
                                        </p:attrNameLst>
                                      </p:cBhvr>
                                      <p:rCtr x="-229" y="0"/>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10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10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10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left)">
                                      <p:cBhvr>
                                        <p:cTn id="64" dur="1000"/>
                                        <p:tgtEl>
                                          <p:spTgt spid="21"/>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par>
                                <p:cTn id="72" presetID="1" presetClass="exit" presetSubtype="0" fill="hold" grpId="1" nodeType="withEffect">
                                  <p:stCondLst>
                                    <p:cond delay="0"/>
                                  </p:stCondLst>
                                  <p:childTnLst>
                                    <p:set>
                                      <p:cBhvr>
                                        <p:cTn id="73" dur="1" fill="hold">
                                          <p:stCondLst>
                                            <p:cond delay="0"/>
                                          </p:stCondLst>
                                        </p:cTn>
                                        <p:tgtEl>
                                          <p:spTgt spid="17"/>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6"/>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19"/>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13"/>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21"/>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8"/>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left)">
                                      <p:cBhvr>
                                        <p:cTn id="88" dur="10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89" fill="hold">
                      <p:stCondLst>
                        <p:cond delay="indefinite"/>
                      </p:stCondLst>
                      <p:childTnLst>
                        <p:par>
                          <p:cTn id="90" fill="hold">
                            <p:stCondLst>
                              <p:cond delay="0"/>
                            </p:stCondLst>
                            <p:childTnLst>
                              <p:par>
                                <p:cTn id="91" presetID="17" presetClass="entr" presetSubtype="1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p:cTn id="93" dur="500" fill="hold"/>
                                        <p:tgtEl>
                                          <p:spTgt spid="23"/>
                                        </p:tgtEl>
                                        <p:attrNameLst>
                                          <p:attrName>ppt_w</p:attrName>
                                        </p:attrNameLst>
                                      </p:cBhvr>
                                      <p:tavLst>
                                        <p:tav tm="0">
                                          <p:val>
                                            <p:fltVal val="0"/>
                                          </p:val>
                                        </p:tav>
                                        <p:tav tm="100000">
                                          <p:val>
                                            <p:strVal val="#ppt_w"/>
                                          </p:val>
                                        </p:tav>
                                      </p:tavLst>
                                    </p:anim>
                                    <p:anim calcmode="lin" valueType="num">
                                      <p:cBhvr>
                                        <p:cTn id="94"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95" fill="hold">
                      <p:stCondLst>
                        <p:cond delay="indefinite"/>
                      </p:stCondLst>
                      <p:childTnLst>
                        <p:par>
                          <p:cTn id="96" fill="hold">
                            <p:stCondLst>
                              <p:cond delay="0"/>
                            </p:stCondLst>
                            <p:childTnLst>
                              <p:par>
                                <p:cTn id="97" presetID="6" presetClass="emph" presetSubtype="0" fill="hold" nodeType="clickEffect">
                                  <p:stCondLst>
                                    <p:cond delay="0"/>
                                  </p:stCondLst>
                                  <p:childTnLst>
                                    <p:animScale>
                                      <p:cBhvr>
                                        <p:cTn id="98" dur="2000" fill="hold"/>
                                        <p:tgtEl>
                                          <p:spTgt spid="23"/>
                                        </p:tgtEl>
                                      </p:cBhvr>
                                      <p:by x="200000" y="200000"/>
                                    </p:animScale>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wipe(left)">
                                      <p:cBhvr>
                                        <p:cTn id="103" dur="10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7"/>
                                        </p:tgtEl>
                                        <p:attrNameLst>
                                          <p:attrName>style.visibility</p:attrName>
                                        </p:attrNameLst>
                                      </p:cBhvr>
                                      <p:to>
                                        <p:strVal val="visible"/>
                                      </p:to>
                                    </p:set>
                                    <p:animEffect transition="in" filter="wipe(left)">
                                      <p:cBhvr>
                                        <p:cTn id="108" dur="1000"/>
                                        <p:tgtEl>
                                          <p:spTgt spid="27"/>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8"/>
                                        </p:tgtEl>
                                        <p:attrNameLst>
                                          <p:attrName>style.visibility</p:attrName>
                                        </p:attrNameLst>
                                      </p:cBhvr>
                                      <p:to>
                                        <p:strVal val="visible"/>
                                      </p:to>
                                    </p:set>
                                    <p:animEffect transition="in" filter="wipe(left)">
                                      <p:cBhvr>
                                        <p:cTn id="113" dur="1000"/>
                                        <p:tgtEl>
                                          <p:spTgt spid="28"/>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9"/>
                                        </p:tgtEl>
                                        <p:attrNameLst>
                                          <p:attrName>style.visibility</p:attrName>
                                        </p:attrNameLst>
                                      </p:cBhvr>
                                      <p:to>
                                        <p:strVal val="visible"/>
                                      </p:to>
                                    </p:set>
                                    <p:animEffect transition="in" filter="wipe(left)">
                                      <p:cBhvr>
                                        <p:cTn id="118" dur="1000"/>
                                        <p:tgtEl>
                                          <p:spTgt spid="29"/>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wipe(left)">
                                      <p:cBhvr>
                                        <p:cTn id="123" dur="10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wipe(left)">
                                      <p:cBhvr>
                                        <p:cTn id="128" dur="1000"/>
                                        <p:tgtEl>
                                          <p:spTgt spid="25"/>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Effect transition="in" filter="wipe(left)">
                                      <p:cBhvr>
                                        <p:cTn id="133" dur="1000"/>
                                        <p:tgtEl>
                                          <p:spTgt spid="2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31"/>
                                        </p:tgtEl>
                                        <p:attrNameLst>
                                          <p:attrName>style.visibility</p:attrName>
                                        </p:attrNameLst>
                                      </p:cBhvr>
                                      <p:to>
                                        <p:strVal val="visible"/>
                                      </p:to>
                                    </p:set>
                                    <p:animEffect transition="in" filter="wipe(left)">
                                      <p:cBhvr>
                                        <p:cTn id="138" dur="1000"/>
                                        <p:tgtEl>
                                          <p:spTgt spid="3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32"/>
                                        </p:tgtEl>
                                        <p:attrNameLst>
                                          <p:attrName>style.visibility</p:attrName>
                                        </p:attrNameLst>
                                      </p:cBhvr>
                                      <p:to>
                                        <p:strVal val="visible"/>
                                      </p:to>
                                    </p:set>
                                    <p:animEffect transition="in" filter="wipe(left)">
                                      <p:cBhvr>
                                        <p:cTn id="143"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5" grpId="0"/>
      <p:bldP spid="16" grpId="0"/>
      <p:bldP spid="16" grpId="1"/>
      <p:bldP spid="17" grpId="0"/>
      <p:bldP spid="17" grpId="1"/>
      <p:bldP spid="18" grpId="0" animBg="1"/>
      <p:bldP spid="18" grpId="1" animBg="1"/>
      <p:bldP spid="21" grpId="0" animBg="1"/>
      <p:bldP spid="21" grpId="1" animBg="1"/>
      <p:bldP spid="22" grpId="0" animBg="1"/>
      <p:bldP spid="24" grpId="0"/>
      <p:bldP spid="25" grpId="0"/>
      <p:bldP spid="26" grpId="0"/>
      <p:bldP spid="27" grpId="0" animBg="1"/>
      <p:bldP spid="28" grpId="0" animBg="1"/>
      <p:bldP spid="29" grpId="0" animBg="1"/>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Dhaka-Sylhet.jpg"/>
          <p:cNvPicPr>
            <a:picLocks noChangeAspect="1"/>
          </p:cNvPicPr>
          <p:nvPr/>
        </p:nvPicPr>
        <p:blipFill>
          <a:blip r:embed="rId3" cstate="print"/>
          <a:stretch>
            <a:fillRect/>
          </a:stretch>
        </p:blipFill>
        <p:spPr>
          <a:xfrm>
            <a:off x="804041" y="956462"/>
            <a:ext cx="7535918" cy="4945076"/>
          </a:xfrm>
          <a:prstGeom prst="rect">
            <a:avLst/>
          </a:prstGeom>
        </p:spPr>
      </p:pic>
      <p:sp>
        <p:nvSpPr>
          <p:cNvPr id="6" name="TextBox 5"/>
          <p:cNvSpPr txBox="1"/>
          <p:nvPr/>
        </p:nvSpPr>
        <p:spPr>
          <a:xfrm>
            <a:off x="3581400" y="304800"/>
            <a:ext cx="2449710" cy="584775"/>
          </a:xfrm>
          <a:prstGeom prst="rect">
            <a:avLst/>
          </a:prstGeom>
          <a:noFill/>
        </p:spPr>
        <p:txBody>
          <a:bodyPr wrap="none" rtlCol="0">
            <a:spAutoFit/>
          </a:bodyPr>
          <a:lstStyle/>
          <a:p>
            <a:r>
              <a:rPr lang="bn-BD" sz="3200" dirty="0" smtClean="0">
                <a:latin typeface="NikoshBAN" pitchFamily="2" charset="0"/>
                <a:cs typeface="NikoshBAN" pitchFamily="2" charset="0"/>
              </a:rPr>
              <a:t>নিচের ছবিটি দেখ </a:t>
            </a:r>
            <a:endParaRPr lang="en-US" sz="3200" dirty="0">
              <a:latin typeface="NikoshBAN" pitchFamily="2" charset="0"/>
              <a:cs typeface="NikoshBAN" pitchFamily="2" charset="0"/>
            </a:endParaRPr>
          </a:p>
        </p:txBody>
      </p:sp>
      <p:grpSp>
        <p:nvGrpSpPr>
          <p:cNvPr id="7" name="Group 6"/>
          <p:cNvGrpSpPr/>
          <p:nvPr/>
        </p:nvGrpSpPr>
        <p:grpSpPr>
          <a:xfrm>
            <a:off x="2209800" y="3276600"/>
            <a:ext cx="6019210" cy="838200"/>
            <a:chOff x="2133600" y="3657600"/>
            <a:chExt cx="5555423" cy="838200"/>
          </a:xfrm>
        </p:grpSpPr>
        <p:sp>
          <p:nvSpPr>
            <p:cNvPr id="8" name="Freeform 7"/>
            <p:cNvSpPr/>
            <p:nvPr/>
          </p:nvSpPr>
          <p:spPr>
            <a:xfrm>
              <a:off x="2133600" y="3657600"/>
              <a:ext cx="5485637" cy="838200"/>
            </a:xfrm>
            <a:custGeom>
              <a:avLst/>
              <a:gdLst>
                <a:gd name="connsiteX0" fmla="*/ 0 w 3581400"/>
                <a:gd name="connsiteY0" fmla="*/ 101602 h 609600"/>
                <a:gd name="connsiteX1" fmla="*/ 29759 w 3581400"/>
                <a:gd name="connsiteY1" fmla="*/ 29759 h 609600"/>
                <a:gd name="connsiteX2" fmla="*/ 101603 w 3581400"/>
                <a:gd name="connsiteY2" fmla="*/ 1 h 609600"/>
                <a:gd name="connsiteX3" fmla="*/ 3479798 w 3581400"/>
                <a:gd name="connsiteY3" fmla="*/ 0 h 609600"/>
                <a:gd name="connsiteX4" fmla="*/ 3551641 w 3581400"/>
                <a:gd name="connsiteY4" fmla="*/ 29759 h 609600"/>
                <a:gd name="connsiteX5" fmla="*/ 3581399 w 3581400"/>
                <a:gd name="connsiteY5" fmla="*/ 101603 h 609600"/>
                <a:gd name="connsiteX6" fmla="*/ 3581400 w 3581400"/>
                <a:gd name="connsiteY6" fmla="*/ 507998 h 609600"/>
                <a:gd name="connsiteX7" fmla="*/ 3551641 w 3581400"/>
                <a:gd name="connsiteY7" fmla="*/ 579841 h 609600"/>
                <a:gd name="connsiteX8" fmla="*/ 3479797 w 3581400"/>
                <a:gd name="connsiteY8" fmla="*/ 609600 h 609600"/>
                <a:gd name="connsiteX9" fmla="*/ 101602 w 3581400"/>
                <a:gd name="connsiteY9" fmla="*/ 609600 h 609600"/>
                <a:gd name="connsiteX10" fmla="*/ 29759 w 3581400"/>
                <a:gd name="connsiteY10" fmla="*/ 579841 h 609600"/>
                <a:gd name="connsiteX11" fmla="*/ 1 w 3581400"/>
                <a:gd name="connsiteY11" fmla="*/ 507997 h 609600"/>
                <a:gd name="connsiteX12" fmla="*/ 0 w 3581400"/>
                <a:gd name="connsiteY12" fmla="*/ 101602 h 609600"/>
                <a:gd name="connsiteX0" fmla="*/ 628654 w 4210054"/>
                <a:gd name="connsiteY0" fmla="*/ 101602 h 933454"/>
                <a:gd name="connsiteX1" fmla="*/ 658413 w 4210054"/>
                <a:gd name="connsiteY1" fmla="*/ 29759 h 933454"/>
                <a:gd name="connsiteX2" fmla="*/ 730257 w 4210054"/>
                <a:gd name="connsiteY2" fmla="*/ 1 h 933454"/>
                <a:gd name="connsiteX3" fmla="*/ 4108452 w 4210054"/>
                <a:gd name="connsiteY3" fmla="*/ 0 h 933454"/>
                <a:gd name="connsiteX4" fmla="*/ 4180295 w 4210054"/>
                <a:gd name="connsiteY4" fmla="*/ 29759 h 933454"/>
                <a:gd name="connsiteX5" fmla="*/ 4210053 w 4210054"/>
                <a:gd name="connsiteY5" fmla="*/ 101603 h 933454"/>
                <a:gd name="connsiteX6" fmla="*/ 4210054 w 4210054"/>
                <a:gd name="connsiteY6" fmla="*/ 507998 h 933454"/>
                <a:gd name="connsiteX7" fmla="*/ 4180295 w 4210054"/>
                <a:gd name="connsiteY7" fmla="*/ 579841 h 933454"/>
                <a:gd name="connsiteX8" fmla="*/ 4108451 w 4210054"/>
                <a:gd name="connsiteY8" fmla="*/ 609600 h 933454"/>
                <a:gd name="connsiteX9" fmla="*/ 730256 w 4210054"/>
                <a:gd name="connsiteY9" fmla="*/ 609600 h 933454"/>
                <a:gd name="connsiteX10" fmla="*/ 19054 w 4210054"/>
                <a:gd name="connsiteY10" fmla="*/ 914400 h 933454"/>
                <a:gd name="connsiteX11" fmla="*/ 628655 w 4210054"/>
                <a:gd name="connsiteY11" fmla="*/ 507997 h 933454"/>
                <a:gd name="connsiteX12" fmla="*/ 628654 w 4210054"/>
                <a:gd name="connsiteY12" fmla="*/ 101602 h 93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10054" h="933454">
                  <a:moveTo>
                    <a:pt x="628654" y="101602"/>
                  </a:moveTo>
                  <a:cubicBezTo>
                    <a:pt x="628654" y="74655"/>
                    <a:pt x="639359" y="48813"/>
                    <a:pt x="658413" y="29759"/>
                  </a:cubicBezTo>
                  <a:cubicBezTo>
                    <a:pt x="677467" y="10705"/>
                    <a:pt x="703310" y="1"/>
                    <a:pt x="730257" y="1"/>
                  </a:cubicBezTo>
                  <a:lnTo>
                    <a:pt x="4108452" y="0"/>
                  </a:lnTo>
                  <a:cubicBezTo>
                    <a:pt x="4135399" y="0"/>
                    <a:pt x="4161241" y="10705"/>
                    <a:pt x="4180295" y="29759"/>
                  </a:cubicBezTo>
                  <a:cubicBezTo>
                    <a:pt x="4199349" y="48813"/>
                    <a:pt x="4210053" y="74656"/>
                    <a:pt x="4210053" y="101603"/>
                  </a:cubicBezTo>
                  <a:cubicBezTo>
                    <a:pt x="4210053" y="237068"/>
                    <a:pt x="4210054" y="372533"/>
                    <a:pt x="4210054" y="507998"/>
                  </a:cubicBezTo>
                  <a:cubicBezTo>
                    <a:pt x="4210054" y="534945"/>
                    <a:pt x="4199350" y="560787"/>
                    <a:pt x="4180295" y="579841"/>
                  </a:cubicBezTo>
                  <a:cubicBezTo>
                    <a:pt x="4161241" y="598895"/>
                    <a:pt x="4135398" y="609600"/>
                    <a:pt x="4108451" y="609600"/>
                  </a:cubicBezTo>
                  <a:lnTo>
                    <a:pt x="730256" y="609600"/>
                  </a:lnTo>
                  <a:cubicBezTo>
                    <a:pt x="703309" y="609600"/>
                    <a:pt x="38108" y="933454"/>
                    <a:pt x="19054" y="914400"/>
                  </a:cubicBezTo>
                  <a:cubicBezTo>
                    <a:pt x="0" y="895346"/>
                    <a:pt x="628654" y="534944"/>
                    <a:pt x="628655" y="507997"/>
                  </a:cubicBezTo>
                  <a:cubicBezTo>
                    <a:pt x="628655" y="372532"/>
                    <a:pt x="628654" y="237067"/>
                    <a:pt x="628654" y="101602"/>
                  </a:cubicBezTo>
                  <a:close/>
                </a:path>
              </a:pathLst>
            </a:custGeom>
            <a:solidFill>
              <a:schemeClr val="accent5">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948442" y="3657600"/>
              <a:ext cx="4740581" cy="584775"/>
            </a:xfrm>
            <a:prstGeom prst="rect">
              <a:avLst/>
            </a:prstGeom>
            <a:noFill/>
          </p:spPr>
          <p:txBody>
            <a:bodyPr wrap="none" rtlCol="0">
              <a:spAutoFit/>
            </a:bodyPr>
            <a:lstStyle/>
            <a:p>
              <a:r>
                <a:rPr lang="bn-BD" sz="3200" dirty="0" smtClean="0">
                  <a:latin typeface="NikoshBAN" pitchFamily="2" charset="0"/>
                  <a:cs typeface="NikoshBAN" pitchFamily="2" charset="0"/>
                </a:rPr>
                <a:t>এই দূরত্ব কীভাবে পরিমাপ করা হয়েছে?</a:t>
              </a:r>
              <a:endParaRPr lang="en-US" sz="3200" dirty="0">
                <a:latin typeface="NikoshBAN" pitchFamily="2" charset="0"/>
                <a:cs typeface="NikoshBAN" pitchFamily="2" charset="0"/>
              </a:endParaRPr>
            </a:p>
          </p:txBody>
        </p:sp>
      </p:grpSp>
      <p:pic>
        <p:nvPicPr>
          <p:cNvPr id="10" name="Picture 9" descr="Meter-Scale.png"/>
          <p:cNvPicPr>
            <a:picLocks noChangeAspect="1"/>
          </p:cNvPicPr>
          <p:nvPr/>
        </p:nvPicPr>
        <p:blipFill>
          <a:blip r:embed="rId4" cstate="print"/>
          <a:stretch>
            <a:fillRect/>
          </a:stretch>
        </p:blipFill>
        <p:spPr>
          <a:xfrm rot="20100000">
            <a:off x="1097695" y="-492638"/>
            <a:ext cx="6866044" cy="3862152"/>
          </a:xfrm>
          <a:prstGeom prst="rect">
            <a:avLst/>
          </a:prstGeom>
        </p:spPr>
      </p:pic>
      <p:sp>
        <p:nvSpPr>
          <p:cNvPr id="11" name="TextBox 10"/>
          <p:cNvSpPr txBox="1"/>
          <p:nvPr/>
        </p:nvSpPr>
        <p:spPr>
          <a:xfrm>
            <a:off x="1447800" y="1752600"/>
            <a:ext cx="5604419"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smtClean="0">
                <a:latin typeface="NikoshBAN" pitchFamily="2" charset="0"/>
                <a:cs typeface="NikoshBAN" pitchFamily="2" charset="0"/>
              </a:rPr>
              <a:t>এই স্কেলের ১০০০ বারের দৈর্ঘ্য = ১ কি</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মি</a:t>
            </a:r>
            <a:r>
              <a:rPr lang="en-US"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TotalTime>
  <Words>1188</Words>
  <Application>Microsoft Office PowerPoint</Application>
  <PresentationFormat>On-screen Show (4:3)</PresentationFormat>
  <Paragraphs>124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Windows User</cp:lastModifiedBy>
  <cp:revision>270</cp:revision>
  <dcterms:created xsi:type="dcterms:W3CDTF">2014-09-21T17:24:52Z</dcterms:created>
  <dcterms:modified xsi:type="dcterms:W3CDTF">2021-07-19T04:32:45Z</dcterms:modified>
</cp:coreProperties>
</file>