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1" r:id="rId4"/>
    <p:sldId id="269" r:id="rId5"/>
    <p:sldId id="260" r:id="rId6"/>
    <p:sldId id="262" r:id="rId7"/>
    <p:sldId id="271" r:id="rId8"/>
    <p:sldId id="270" r:id="rId9"/>
    <p:sldId id="272" r:id="rId10"/>
    <p:sldId id="273" r:id="rId11"/>
    <p:sldId id="263" r:id="rId12"/>
    <p:sldId id="27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305BF-F06A-4FA8-993E-C04D84B0957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9AD7A51-1398-4CC5-8E83-5F028378721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বাণিজ্যিক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কার্যাবলি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1E8E681-F6CD-488D-937B-4ABD0C5900B7}" type="sibTrans" cxnId="{E50E4587-E61D-4A50-A74A-4CBFD8D65FC5}">
      <dgm:prSet/>
      <dgm:spPr/>
      <dgm:t>
        <a:bodyPr/>
        <a:lstStyle/>
        <a:p>
          <a:endParaRPr lang="en-US"/>
        </a:p>
      </dgm:t>
    </dgm:pt>
    <dgm:pt modelId="{40CB7BDA-8BAD-4166-9CF1-2CA803296F08}" type="parTrans" cxnId="{E50E4587-E61D-4A50-A74A-4CBFD8D65FC5}">
      <dgm:prSet/>
      <dgm:spPr/>
      <dgm:t>
        <a:bodyPr/>
        <a:lstStyle/>
        <a:p>
          <a:endParaRPr lang="en-US"/>
        </a:p>
      </dgm:t>
    </dgm:pt>
    <dgm:pt modelId="{D7C48066-E686-4E09-8780-351E504D8EF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সামাজিক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কার্যাবলি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FCF4B40-E5B6-4459-81D0-E5B86DEE815C}" type="sibTrans" cxnId="{5BBE7EA7-A18F-4C79-AB39-D60A17B0F9D3}">
      <dgm:prSet/>
      <dgm:spPr/>
      <dgm:t>
        <a:bodyPr/>
        <a:lstStyle/>
        <a:p>
          <a:endParaRPr lang="en-US"/>
        </a:p>
      </dgm:t>
    </dgm:pt>
    <dgm:pt modelId="{1455260C-333E-45FE-8774-2F1AE6905811}" type="parTrans" cxnId="{5BBE7EA7-A18F-4C79-AB39-D60A17B0F9D3}">
      <dgm:prSet/>
      <dgm:spPr/>
      <dgm:t>
        <a:bodyPr/>
        <a:lstStyle/>
        <a:p>
          <a:endParaRPr lang="en-US"/>
        </a:p>
      </dgm:t>
    </dgm:pt>
    <dgm:pt modelId="{1100E364-FF29-47B5-B086-5A319FEE378B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মনস্তাতাত্বিক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কার্যাবলি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776FC31-F1B9-4FFD-A3CC-49C2933CDA6B}" type="sibTrans" cxnId="{D9A7A9F5-8EC1-4900-8DB5-172000C50817}">
      <dgm:prSet/>
      <dgm:spPr/>
      <dgm:t>
        <a:bodyPr/>
        <a:lstStyle/>
        <a:p>
          <a:endParaRPr lang="en-US"/>
        </a:p>
      </dgm:t>
    </dgm:pt>
    <dgm:pt modelId="{DB9F5924-E9E6-4D36-8B16-91C29F6F8E51}" type="parTrans" cxnId="{D9A7A9F5-8EC1-4900-8DB5-172000C50817}">
      <dgm:prSet/>
      <dgm:spPr/>
      <dgm:t>
        <a:bodyPr/>
        <a:lstStyle/>
        <a:p>
          <a:endParaRPr lang="en-US"/>
        </a:p>
      </dgm:t>
    </dgm:pt>
    <dgm:pt modelId="{B2CF9F13-B6F3-4620-829A-C3BD4B2529C8}" type="pres">
      <dgm:prSet presAssocID="{E49305BF-F06A-4FA8-993E-C04D84B09573}" presName="linearFlow" presStyleCnt="0">
        <dgm:presLayoutVars>
          <dgm:resizeHandles val="exact"/>
        </dgm:presLayoutVars>
      </dgm:prSet>
      <dgm:spPr/>
    </dgm:pt>
    <dgm:pt modelId="{4609B1FF-1420-457B-9C10-6D7D7DE23C1B}" type="pres">
      <dgm:prSet presAssocID="{39AD7A51-1398-4CC5-8E83-5F028378721C}" presName="node" presStyleLbl="node1" presStyleIdx="0" presStyleCnt="3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45D7D-BA4A-41C9-83CF-3BADE01F6AD2}" type="pres">
      <dgm:prSet presAssocID="{21E8E681-F6CD-488D-937B-4ABD0C5900B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08EB37C-B719-4D98-BB1B-6D6179493697}" type="pres">
      <dgm:prSet presAssocID="{21E8E681-F6CD-488D-937B-4ABD0C5900B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C7F0599-1936-48B0-B500-51F35E8CC9B7}" type="pres">
      <dgm:prSet presAssocID="{D7C48066-E686-4E09-8780-351E504D8E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DCD65-1C84-407B-BA6C-F9B80E332DE4}" type="pres">
      <dgm:prSet presAssocID="{1FCF4B40-E5B6-4459-81D0-E5B86DEE815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4B35AF5-A7AB-4835-8D5A-14CD6BDC22DB}" type="pres">
      <dgm:prSet presAssocID="{1FCF4B40-E5B6-4459-81D0-E5B86DEE815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82BEEF7-D12B-4A12-9FE3-F4B010493E84}" type="pres">
      <dgm:prSet presAssocID="{1100E364-FF29-47B5-B086-5A319FEE378B}" presName="node" presStyleLbl="node1" presStyleIdx="2" presStyleCnt="3" custLinFactNeighborY="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0F3441-FE14-4E0A-86E3-446FA97C230B}" type="presOf" srcId="{1FCF4B40-E5B6-4459-81D0-E5B86DEE815C}" destId="{94B35AF5-A7AB-4835-8D5A-14CD6BDC22DB}" srcOrd="1" destOrd="0" presId="urn:microsoft.com/office/officeart/2005/8/layout/process2"/>
    <dgm:cxn modelId="{E50E4587-E61D-4A50-A74A-4CBFD8D65FC5}" srcId="{E49305BF-F06A-4FA8-993E-C04D84B09573}" destId="{39AD7A51-1398-4CC5-8E83-5F028378721C}" srcOrd="0" destOrd="0" parTransId="{40CB7BDA-8BAD-4166-9CF1-2CA803296F08}" sibTransId="{21E8E681-F6CD-488D-937B-4ABD0C5900B7}"/>
    <dgm:cxn modelId="{8BF7D32B-0963-4EAE-B52D-88BC9CF4CFAB}" type="presOf" srcId="{21E8E681-F6CD-488D-937B-4ABD0C5900B7}" destId="{508EB37C-B719-4D98-BB1B-6D6179493697}" srcOrd="1" destOrd="0" presId="urn:microsoft.com/office/officeart/2005/8/layout/process2"/>
    <dgm:cxn modelId="{D3333AB9-4226-4BE8-AE04-C8F36D1A6045}" type="presOf" srcId="{1100E364-FF29-47B5-B086-5A319FEE378B}" destId="{382BEEF7-D12B-4A12-9FE3-F4B010493E84}" srcOrd="0" destOrd="0" presId="urn:microsoft.com/office/officeart/2005/8/layout/process2"/>
    <dgm:cxn modelId="{3314E963-4B91-42C7-A62C-4E2F7C59F780}" type="presOf" srcId="{39AD7A51-1398-4CC5-8E83-5F028378721C}" destId="{4609B1FF-1420-457B-9C10-6D7D7DE23C1B}" srcOrd="0" destOrd="0" presId="urn:microsoft.com/office/officeart/2005/8/layout/process2"/>
    <dgm:cxn modelId="{CCBE4F09-AC52-4271-B711-B8C350229D23}" type="presOf" srcId="{D7C48066-E686-4E09-8780-351E504D8EFA}" destId="{1C7F0599-1936-48B0-B500-51F35E8CC9B7}" srcOrd="0" destOrd="0" presId="urn:microsoft.com/office/officeart/2005/8/layout/process2"/>
    <dgm:cxn modelId="{39B86BDF-3AF2-45BE-BC80-F578D9098A3E}" type="presOf" srcId="{E49305BF-F06A-4FA8-993E-C04D84B09573}" destId="{B2CF9F13-B6F3-4620-829A-C3BD4B2529C8}" srcOrd="0" destOrd="0" presId="urn:microsoft.com/office/officeart/2005/8/layout/process2"/>
    <dgm:cxn modelId="{ED9898E8-293D-48FD-AF89-BE3E974473D7}" type="presOf" srcId="{21E8E681-F6CD-488D-937B-4ABD0C5900B7}" destId="{02645D7D-BA4A-41C9-83CF-3BADE01F6AD2}" srcOrd="0" destOrd="0" presId="urn:microsoft.com/office/officeart/2005/8/layout/process2"/>
    <dgm:cxn modelId="{BB63AC5B-5406-4E73-8974-DAB371927B44}" type="presOf" srcId="{1FCF4B40-E5B6-4459-81D0-E5B86DEE815C}" destId="{0ACDCD65-1C84-407B-BA6C-F9B80E332DE4}" srcOrd="0" destOrd="0" presId="urn:microsoft.com/office/officeart/2005/8/layout/process2"/>
    <dgm:cxn modelId="{D9A7A9F5-8EC1-4900-8DB5-172000C50817}" srcId="{E49305BF-F06A-4FA8-993E-C04D84B09573}" destId="{1100E364-FF29-47B5-B086-5A319FEE378B}" srcOrd="2" destOrd="0" parTransId="{DB9F5924-E9E6-4D36-8B16-91C29F6F8E51}" sibTransId="{2776FC31-F1B9-4FFD-A3CC-49C2933CDA6B}"/>
    <dgm:cxn modelId="{5BBE7EA7-A18F-4C79-AB39-D60A17B0F9D3}" srcId="{E49305BF-F06A-4FA8-993E-C04D84B09573}" destId="{D7C48066-E686-4E09-8780-351E504D8EFA}" srcOrd="1" destOrd="0" parTransId="{1455260C-333E-45FE-8774-2F1AE6905811}" sibTransId="{1FCF4B40-E5B6-4459-81D0-E5B86DEE815C}"/>
    <dgm:cxn modelId="{0DCDAD91-F4A6-48E0-B997-C3594E73A669}" type="presParOf" srcId="{B2CF9F13-B6F3-4620-829A-C3BD4B2529C8}" destId="{4609B1FF-1420-457B-9C10-6D7D7DE23C1B}" srcOrd="0" destOrd="0" presId="urn:microsoft.com/office/officeart/2005/8/layout/process2"/>
    <dgm:cxn modelId="{E7DD2C49-63F7-4C37-844F-66E136073C86}" type="presParOf" srcId="{B2CF9F13-B6F3-4620-829A-C3BD4B2529C8}" destId="{02645D7D-BA4A-41C9-83CF-3BADE01F6AD2}" srcOrd="1" destOrd="0" presId="urn:microsoft.com/office/officeart/2005/8/layout/process2"/>
    <dgm:cxn modelId="{FD44183F-2760-408E-A1A3-895262AF5452}" type="presParOf" srcId="{02645D7D-BA4A-41C9-83CF-3BADE01F6AD2}" destId="{508EB37C-B719-4D98-BB1B-6D6179493697}" srcOrd="0" destOrd="0" presId="urn:microsoft.com/office/officeart/2005/8/layout/process2"/>
    <dgm:cxn modelId="{B9E1E93A-11EC-4BBC-B562-ADBE64211FAF}" type="presParOf" srcId="{B2CF9F13-B6F3-4620-829A-C3BD4B2529C8}" destId="{1C7F0599-1936-48B0-B500-51F35E8CC9B7}" srcOrd="2" destOrd="0" presId="urn:microsoft.com/office/officeart/2005/8/layout/process2"/>
    <dgm:cxn modelId="{E647FBA1-33AD-489B-9833-2DFD1E8232DF}" type="presParOf" srcId="{B2CF9F13-B6F3-4620-829A-C3BD4B2529C8}" destId="{0ACDCD65-1C84-407B-BA6C-F9B80E332DE4}" srcOrd="3" destOrd="0" presId="urn:microsoft.com/office/officeart/2005/8/layout/process2"/>
    <dgm:cxn modelId="{AEFB0EFE-3E6B-4104-9F13-3DBC973E196F}" type="presParOf" srcId="{0ACDCD65-1C84-407B-BA6C-F9B80E332DE4}" destId="{94B35AF5-A7AB-4835-8D5A-14CD6BDC22DB}" srcOrd="0" destOrd="0" presId="urn:microsoft.com/office/officeart/2005/8/layout/process2"/>
    <dgm:cxn modelId="{FAF8234C-5807-4F10-B6DA-D4C6C4B1B9AA}" type="presParOf" srcId="{B2CF9F13-B6F3-4620-829A-C3BD4B2529C8}" destId="{382BEEF7-D12B-4A12-9FE3-F4B010493E84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57E4-CCCE-4531-A86C-E48CE9FBACB6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D879-AB68-401A-9235-80C862230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90600"/>
            <a:ext cx="632460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pg 64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09800"/>
            <a:ext cx="6324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4038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মুদ্রার কার্যাবলি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762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43000"/>
            <a:ext cx="57912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800600"/>
            <a:ext cx="50292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গ্রেশামের বিধিটির  ব্যাখ্যা দাও । </a:t>
            </a:r>
            <a:r>
              <a:rPr lang="bn-IN" sz="2800" dirty="0" smtClean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5" name="Picture 4" descr="একক কাজের ছবি 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209800"/>
            <a:ext cx="4343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38200"/>
            <a:ext cx="63246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গ্রেশামের বিধি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905000"/>
            <a:ext cx="647700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নিকৃষ্ট  মুদ্রা উৎকৃষ্ট মুদ্রাকে বাজার থেকে বিতাড়িত করে</a:t>
            </a:r>
          </a:p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যখন একই অর্থনীতিতে এবং একই সময়ে উৎকৃষ্ট মুদ্রা ও</a:t>
            </a:r>
          </a:p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নিকৃষ্ট মুদ্রা পাশাপাশি প্রচলিত থাকে তখন উৎকৃষ্ট মুদ্রা বাজার হতে অন্তর্নিহিত হয় এবং নিকৃষ্ট মুদ্রা বাজারে থাকে 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09800"/>
            <a:ext cx="2819400" cy="838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886200"/>
            <a:ext cx="6647974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মুদ্রার মূল্যের ধারনা আলোচনা কর । </a:t>
            </a:r>
          </a:p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মুদ্রার চাহিদা ও যোগানের উপাদান সমুহ আলোচনা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aliy ko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05000"/>
            <a:ext cx="2552700" cy="1371600"/>
          </a:xfrm>
          <a:prstGeom prst="rect">
            <a:avLst/>
          </a:prstGeom>
        </p:spPr>
      </p:pic>
      <p:pic>
        <p:nvPicPr>
          <p:cNvPr id="6" name="Picture 5" descr="dala k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905000"/>
            <a:ext cx="2286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62484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440846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অসীম বিহিত মুদ্রার  সংজ্ঞা দাও । </a:t>
            </a:r>
          </a:p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সসীম বিহিত মুদ্রার সংজ্ঞা দাও ।</a:t>
            </a:r>
          </a:p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দ্রব্য বিনিময় প্রথার বিষয়ে ধারনা দাও ।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762000"/>
            <a:ext cx="3048000" cy="762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90800"/>
            <a:ext cx="6634509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>
              <a:buFont typeface="Wingdings" pitchFamily="2" charset="2"/>
              <a:buChar char="§"/>
            </a:pPr>
            <a:r>
              <a:rPr lang="bn-IN" sz="3600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মুদ্রার শ্রেনী বিন্যাস আলোচনা কর । </a:t>
            </a:r>
          </a:p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উৎকৃষ্ট মুদ্রার কার্যাবলী আলোচনা কর । </a:t>
            </a:r>
            <a:endParaRPr lang="en-US" sz="3600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685800"/>
            <a:ext cx="1857375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7162800" y="685800"/>
            <a:ext cx="14478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057400" y="762000"/>
            <a:ext cx="5334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pg 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362200"/>
            <a:ext cx="5257800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0858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36007" y="1524000"/>
            <a:ext cx="4389835" cy="3581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3999"/>
            <a:ext cx="3352800" cy="358140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মোজদ্দেদীয়া ইসলামিয়া আলিম মাদ্রাসা</a:t>
            </a:r>
          </a:p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কালিয়াকৈর , গাজীপুর  । </a:t>
            </a:r>
            <a:endParaRPr lang="en-US" sz="28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2514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অর্থনীতি ১ম পত্র </a:t>
            </a:r>
          </a:p>
          <a:p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আলিম ১ম বর্ষ</a:t>
            </a:r>
          </a:p>
          <a:p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মুদ্রা ও ব্যাংক ব্যাব্স্হা </a:t>
            </a:r>
          </a:p>
          <a:p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১০ম  অধ্যায়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২৫ টাক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133600"/>
            <a:ext cx="3114675" cy="1466850"/>
          </a:xfrm>
          <a:prstGeom prst="rect">
            <a:avLst/>
          </a:prstGeom>
        </p:spPr>
      </p:pic>
      <p:pic>
        <p:nvPicPr>
          <p:cNvPr id="4" name="Picture 3" descr="বাংলাদেশের মুদ্রার ছবি6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057400"/>
            <a:ext cx="2847975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0" y="4191000"/>
            <a:ext cx="308610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২৫ টাকা ও ৭০ টাকার ছবি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1752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 ও মুদ্রা ব্যাবস্হা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7162800" cy="233910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মুদ্রার ধারনা ব্যাখ্যা করতে পারবে ।</a:t>
            </a:r>
          </a:p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মুদ্রার কার্যাবলি  বর্ননা করতে পারবে । </a:t>
            </a:r>
          </a:p>
          <a:p>
            <a:pPr algn="ctr">
              <a:buFont typeface="Wingdings" pitchFamily="2" charset="2"/>
              <a:buChar char="§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বিহিত মুদ্রার ধারনা ব্যাখ্যা করতে পারবে ।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৫ ১০ ৫০ ২৫ পয়সার কয়েন 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28600"/>
            <a:ext cx="4876800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3352800"/>
            <a:ext cx="3276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সসীম বিহিত মুদ্রা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267201"/>
            <a:ext cx="69342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মুদ্রার  একটি নিদিষ্ট পরিমানের বেশি পাওনাদার  গ্রহন অস্বীকৃতি জানাতে পারে সে মুদ্রাকে সসীম বিহিত মুদ্রা বলা হয় ।  যেমনঃ- ৫ পয়সা, ২৫ পয়সা , ৫০ পয়সা ইত্যাদি 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৫ ১০ ৫০ কা২৫ টা y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"/>
            <a:ext cx="5107368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2971800"/>
            <a:ext cx="218842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অসীম বিহিত মুদ্রা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657600"/>
            <a:ext cx="617220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দ্রব্যের মুল্য পরিশোধ করতে যে মুদ্রা যতগুলো ব্যবহার করতে আইনগত কোন বাধা নেই তাকে সসীম বিহিত মুদ্রা বলা হয় </a:t>
            </a:r>
          </a:p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যেমনঃ- ৫ টাকা , ৫০ টাকা  ইত্যাদি  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দ্রব্য বিনিময় প্রথার ছবি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57200"/>
            <a:ext cx="4343399" cy="2166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029200" y="4724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048000"/>
            <a:ext cx="3352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দ্রব্য বিনিময় প্রথার ছবি 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343400"/>
            <a:ext cx="5339923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প্রত্যক্ষভাবে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দ্রব্যের সাথে দ্রব্যের  বিনিময়কে </a:t>
            </a:r>
          </a:p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দ্রব্য বিনিময় প্রথা বলে 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265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শিক্ষক পরিচিতি </vt:lpstr>
      <vt:lpstr>পাঠ পরিচিতি</vt:lpstr>
      <vt:lpstr>Slide 4</vt:lpstr>
      <vt:lpstr>পাঠ শিরোনাম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দলীয় কাজ </vt:lpstr>
      <vt:lpstr>Slide 14</vt:lpstr>
      <vt:lpstr>বাড়ীর কাজ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95</cp:revision>
  <dcterms:created xsi:type="dcterms:W3CDTF">2021-07-02T08:36:22Z</dcterms:created>
  <dcterms:modified xsi:type="dcterms:W3CDTF">2021-07-02T14:27:01Z</dcterms:modified>
</cp:coreProperties>
</file>