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23"/>
  </p:notesMasterIdLst>
  <p:sldIdLst>
    <p:sldId id="303" r:id="rId2"/>
    <p:sldId id="339" r:id="rId3"/>
    <p:sldId id="308" r:id="rId4"/>
    <p:sldId id="341" r:id="rId5"/>
    <p:sldId id="307" r:id="rId6"/>
    <p:sldId id="311" r:id="rId7"/>
    <p:sldId id="314" r:id="rId8"/>
    <p:sldId id="327" r:id="rId9"/>
    <p:sldId id="324" r:id="rId10"/>
    <p:sldId id="328" r:id="rId11"/>
    <p:sldId id="329" r:id="rId12"/>
    <p:sldId id="334" r:id="rId13"/>
    <p:sldId id="335" r:id="rId14"/>
    <p:sldId id="336" r:id="rId15"/>
    <p:sldId id="330" r:id="rId16"/>
    <p:sldId id="331" r:id="rId17"/>
    <p:sldId id="332" r:id="rId18"/>
    <p:sldId id="333" r:id="rId19"/>
    <p:sldId id="337" r:id="rId20"/>
    <p:sldId id="313" r:id="rId21"/>
    <p:sldId id="30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3E646D-7789-475B-A35F-21EA2C1D7FAE}">
          <p14:sldIdLst>
            <p14:sldId id="303"/>
            <p14:sldId id="339"/>
            <p14:sldId id="308"/>
            <p14:sldId id="341"/>
            <p14:sldId id="307"/>
            <p14:sldId id="311"/>
            <p14:sldId id="314"/>
            <p14:sldId id="327"/>
            <p14:sldId id="324"/>
            <p14:sldId id="328"/>
            <p14:sldId id="329"/>
            <p14:sldId id="334"/>
            <p14:sldId id="335"/>
            <p14:sldId id="336"/>
            <p14:sldId id="330"/>
            <p14:sldId id="331"/>
            <p14:sldId id="332"/>
            <p14:sldId id="333"/>
            <p14:sldId id="337"/>
            <p14:sldId id="313"/>
            <p14:sldId id="306"/>
          </p14:sldIdLst>
        </p14:section>
        <p14:section name="Untitled Section" id="{C9151008-1A9F-4785-A411-AEF4BC09685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3" autoAdjust="0"/>
    <p:restoredTop sz="99664" autoAdjust="0"/>
  </p:normalViewPr>
  <p:slideViewPr>
    <p:cSldViewPr>
      <p:cViewPr varScale="1">
        <p:scale>
          <a:sx n="74" d="100"/>
          <a:sy n="74"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F3E0C-9137-48D6-9744-782ABE6D7899}" type="doc">
      <dgm:prSet loTypeId="urn:microsoft.com/office/officeart/2005/8/layout/hierarchy6" loCatId="hierarchy" qsTypeId="urn:microsoft.com/office/officeart/2005/8/quickstyle/simple1" qsCatId="simple" csTypeId="urn:microsoft.com/office/officeart/2005/8/colors/accent3_4" csCatId="accent3" phldr="1"/>
      <dgm:spPr/>
      <dgm:t>
        <a:bodyPr/>
        <a:lstStyle/>
        <a:p>
          <a:endParaRPr lang="en-US"/>
        </a:p>
      </dgm:t>
    </dgm:pt>
    <dgm:pt modelId="{906AB65E-D6D3-4C24-907E-FEFB07874F5E}">
      <dgm:prSet phldrT="[Text]" custT="1"/>
      <dgm:spPr>
        <a:solidFill>
          <a:srgbClr val="00B0F0"/>
        </a:solidFill>
        <a:scene3d>
          <a:camera prst="orthographicFront">
            <a:rot lat="0" lon="0" rev="0"/>
          </a:camera>
          <a:lightRig rig="balanced" dir="t">
            <a:rot lat="0" lon="0" rev="8700000"/>
          </a:lightRig>
        </a:scene3d>
        <a:sp3d>
          <a:bevelT w="190500" h="38100"/>
        </a:sp3d>
      </dgm:spPr>
      <dgm:t>
        <a:bodyPr/>
        <a:lstStyle/>
        <a:p>
          <a:r>
            <a:rPr lang="as-IN" sz="1500" dirty="0" smtClean="0"/>
            <a:t> </a:t>
          </a:r>
          <a:r>
            <a:rPr lang="as-IN" sz="3200" dirty="0" smtClean="0">
              <a:solidFill>
                <a:schemeClr val="tx1"/>
              </a:solidFill>
              <a:latin typeface="NikoshBAN" pitchFamily="2" charset="0"/>
              <a:cs typeface="NikoshBAN" pitchFamily="2" charset="0"/>
            </a:rPr>
            <a:t>ক্লাউড</a:t>
          </a:r>
          <a:r>
            <a:rPr lang="as-IN" sz="2400" dirty="0" smtClean="0">
              <a:solidFill>
                <a:schemeClr val="tx1"/>
              </a:solidFill>
              <a:latin typeface="NikoshBAN" pitchFamily="2" charset="0"/>
              <a:cs typeface="NikoshBAN" pitchFamily="2" charset="0"/>
            </a:rPr>
            <a:t> </a:t>
          </a:r>
          <a:r>
            <a:rPr lang="as-IN" sz="2800" dirty="0" smtClean="0">
              <a:solidFill>
                <a:schemeClr val="tx1"/>
              </a:solidFill>
              <a:latin typeface="NikoshBAN" pitchFamily="2" charset="0"/>
              <a:cs typeface="NikoshBAN" pitchFamily="2" charset="0"/>
            </a:rPr>
            <a:t>কম্পিউটিং </a:t>
          </a:r>
          <a:r>
            <a:rPr lang="bn-BD" sz="2800" dirty="0" smtClean="0">
              <a:solidFill>
                <a:schemeClr val="tx1"/>
              </a:solidFill>
              <a:latin typeface="NikoshBAN" pitchFamily="2" charset="0"/>
              <a:cs typeface="NikoshBAN" pitchFamily="2" charset="0"/>
            </a:rPr>
            <a:t> এর মডেল</a:t>
          </a:r>
          <a:endParaRPr lang="en-US" sz="2800" dirty="0">
            <a:solidFill>
              <a:schemeClr val="tx1"/>
            </a:solidFill>
          </a:endParaRPr>
        </a:p>
      </dgm:t>
    </dgm:pt>
    <dgm:pt modelId="{740177EB-D3A1-4AF6-845D-F45B25897FA4}" type="parTrans" cxnId="{AEF93041-3435-4174-B814-E5EB98AB2073}">
      <dgm:prSet/>
      <dgm:spPr/>
      <dgm:t>
        <a:bodyPr/>
        <a:lstStyle/>
        <a:p>
          <a:endParaRPr lang="en-US"/>
        </a:p>
      </dgm:t>
    </dgm:pt>
    <dgm:pt modelId="{B49BBF4F-E187-4D1C-A528-84F50560EEDB}" type="sibTrans" cxnId="{AEF93041-3435-4174-B814-E5EB98AB2073}">
      <dgm:prSet/>
      <dgm:spPr/>
      <dgm:t>
        <a:bodyPr/>
        <a:lstStyle/>
        <a:p>
          <a:endParaRPr lang="en-US"/>
        </a:p>
      </dgm:t>
    </dgm:pt>
    <dgm:pt modelId="{71F8032B-11E3-4C8D-BB83-8F8E8FBF127E}">
      <dgm:prSet phldrT="[Text]" custT="1"/>
      <dgm:spPr>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000" dirty="0" err="1" smtClean="0">
              <a:solidFill>
                <a:schemeClr val="tx1"/>
              </a:solidFill>
              <a:latin typeface="NikoshBAN" pitchFamily="2" charset="0"/>
              <a:cs typeface="NikoshBAN" pitchFamily="2" charset="0"/>
            </a:rPr>
            <a:t>পাবলিক</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ক্লাউড</a:t>
          </a:r>
          <a:endParaRPr lang="en-US" sz="2000" dirty="0">
            <a:solidFill>
              <a:schemeClr val="tx1"/>
            </a:solidFill>
            <a:latin typeface="NikoshBAN" pitchFamily="2" charset="0"/>
            <a:cs typeface="NikoshBAN" pitchFamily="2" charset="0"/>
          </a:endParaRPr>
        </a:p>
      </dgm:t>
    </dgm:pt>
    <dgm:pt modelId="{F7F5EFFD-A975-4593-8632-48EB8DC8B054}" type="parTrans" cxnId="{EEC6EB5A-7842-4AE4-BB81-CFB0C5504B5C}">
      <dgm:prSet/>
      <dgm:spPr/>
      <dgm:t>
        <a:bodyPr/>
        <a:lstStyle/>
        <a:p>
          <a:endParaRPr lang="en-US"/>
        </a:p>
      </dgm:t>
    </dgm:pt>
    <dgm:pt modelId="{C2289918-25D1-4DC5-9DFF-D458B3ACC888}" type="sibTrans" cxnId="{EEC6EB5A-7842-4AE4-BB81-CFB0C5504B5C}">
      <dgm:prSet/>
      <dgm:spPr/>
      <dgm:t>
        <a:bodyPr/>
        <a:lstStyle/>
        <a:p>
          <a:endParaRPr lang="en-US"/>
        </a:p>
      </dgm:t>
    </dgm:pt>
    <dgm:pt modelId="{D266596C-9301-4C7F-BAB4-7191E7FBEECF}">
      <dgm:prSet phldrT="[Text]" custT="1"/>
      <dgm:spPr>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bn-BD" sz="2000" dirty="0" smtClean="0">
              <a:solidFill>
                <a:schemeClr val="tx1"/>
              </a:solidFill>
              <a:latin typeface="NikoshBAN" pitchFamily="2" charset="0"/>
              <a:cs typeface="NikoshBAN" pitchFamily="2" charset="0"/>
            </a:rPr>
            <a:t>কমিউনিটি </a:t>
          </a:r>
          <a:r>
            <a:rPr lang="as-IN" sz="2000" dirty="0" smtClean="0">
              <a:solidFill>
                <a:schemeClr val="tx1"/>
              </a:solidFill>
              <a:latin typeface="NikoshBAN" pitchFamily="2" charset="0"/>
              <a:cs typeface="NikoshBAN" pitchFamily="2" charset="0"/>
            </a:rPr>
            <a:t> ক্লাউড</a:t>
          </a:r>
          <a:endParaRPr lang="en-US" sz="2000" dirty="0">
            <a:solidFill>
              <a:schemeClr val="tx1"/>
            </a:solidFill>
            <a:latin typeface="NikoshBAN" pitchFamily="2" charset="0"/>
            <a:cs typeface="NikoshBAN" pitchFamily="2" charset="0"/>
          </a:endParaRPr>
        </a:p>
      </dgm:t>
    </dgm:pt>
    <dgm:pt modelId="{64E67605-15F0-4AD0-99E7-B5863819A22A}" type="parTrans" cxnId="{5AB7D8E8-889D-4824-834A-FC95B446953A}">
      <dgm:prSet/>
      <dgm:spPr/>
      <dgm:t>
        <a:bodyPr/>
        <a:lstStyle/>
        <a:p>
          <a:endParaRPr lang="en-US"/>
        </a:p>
      </dgm:t>
    </dgm:pt>
    <dgm:pt modelId="{2D50F6A7-2FE3-444B-A47F-DB8A74E63E63}" type="sibTrans" cxnId="{5AB7D8E8-889D-4824-834A-FC95B446953A}">
      <dgm:prSet/>
      <dgm:spPr/>
      <dgm:t>
        <a:bodyPr/>
        <a:lstStyle/>
        <a:p>
          <a:endParaRPr lang="en-US"/>
        </a:p>
      </dgm:t>
    </dgm:pt>
    <dgm:pt modelId="{AECFE1EA-5899-4437-BBE6-B94958173644}">
      <dgm:prSet custT="1"/>
      <dgm:spPr>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bn-BD" sz="2000" dirty="0" smtClean="0">
              <a:solidFill>
                <a:schemeClr val="tx1"/>
              </a:solidFill>
              <a:latin typeface="NikoshBAN" pitchFamily="2" charset="0"/>
              <a:cs typeface="NikoshBAN" pitchFamily="2" charset="0"/>
            </a:rPr>
            <a:t>প্রাইভেট  </a:t>
          </a:r>
          <a:r>
            <a:rPr lang="as-IN" sz="2000" dirty="0" smtClean="0">
              <a:solidFill>
                <a:schemeClr val="tx1"/>
              </a:solidFill>
              <a:latin typeface="NikoshBAN" pitchFamily="2" charset="0"/>
              <a:cs typeface="NikoshBAN" pitchFamily="2" charset="0"/>
            </a:rPr>
            <a:t>ক্লাউড</a:t>
          </a:r>
          <a:endParaRPr lang="en-US" sz="2000" dirty="0">
            <a:solidFill>
              <a:schemeClr val="tx1"/>
            </a:solidFill>
            <a:latin typeface="NikoshBAN" pitchFamily="2" charset="0"/>
            <a:cs typeface="NikoshBAN" pitchFamily="2" charset="0"/>
          </a:endParaRPr>
        </a:p>
      </dgm:t>
    </dgm:pt>
    <dgm:pt modelId="{8BE042D7-B15B-4ECA-846D-888982C765FD}" type="parTrans" cxnId="{F170E4D2-4A11-4BCD-AA55-F859AF66D36C}">
      <dgm:prSet/>
      <dgm:spPr/>
      <dgm:t>
        <a:bodyPr/>
        <a:lstStyle/>
        <a:p>
          <a:endParaRPr lang="en-US"/>
        </a:p>
      </dgm:t>
    </dgm:pt>
    <dgm:pt modelId="{035EEC2A-1B35-4340-96F3-F9397A2AAF89}" type="sibTrans" cxnId="{F170E4D2-4A11-4BCD-AA55-F859AF66D36C}">
      <dgm:prSet/>
      <dgm:spPr/>
      <dgm:t>
        <a:bodyPr/>
        <a:lstStyle/>
        <a:p>
          <a:endParaRPr lang="en-US"/>
        </a:p>
      </dgm:t>
    </dgm:pt>
    <dgm:pt modelId="{F83A7DE6-B52D-4C25-8E4C-367DD73357AC}">
      <dgm:prSet/>
      <dgm:spPr>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bn-BD" dirty="0" smtClean="0">
              <a:solidFill>
                <a:schemeClr val="tx1"/>
              </a:solidFill>
              <a:latin typeface="NikoshBAN" pitchFamily="2" charset="0"/>
              <a:cs typeface="NikoshBAN" pitchFamily="2" charset="0"/>
            </a:rPr>
            <a:t>হাইব্রিড </a:t>
          </a:r>
          <a:r>
            <a:rPr lang="as-IN" dirty="0" smtClean="0">
              <a:solidFill>
                <a:schemeClr val="tx1"/>
              </a:solidFill>
              <a:latin typeface="NikoshBAN" pitchFamily="2" charset="0"/>
              <a:cs typeface="NikoshBAN" pitchFamily="2" charset="0"/>
            </a:rPr>
            <a:t>ক্লাউড</a:t>
          </a:r>
          <a:endParaRPr lang="en-US" dirty="0" smtClean="0">
            <a:solidFill>
              <a:schemeClr val="tx1"/>
            </a:solidFill>
            <a:latin typeface="NikoshBAN" pitchFamily="2" charset="0"/>
            <a:cs typeface="NikoshBAN" pitchFamily="2" charset="0"/>
          </a:endParaRPr>
        </a:p>
      </dgm:t>
    </dgm:pt>
    <dgm:pt modelId="{255A56B7-6014-4878-AB57-9C92BD2CA4FB}" type="parTrans" cxnId="{437FF3DA-1DBA-4845-B792-33952DFAE692}">
      <dgm:prSet/>
      <dgm:spPr/>
      <dgm:t>
        <a:bodyPr/>
        <a:lstStyle/>
        <a:p>
          <a:endParaRPr lang="en-US"/>
        </a:p>
      </dgm:t>
    </dgm:pt>
    <dgm:pt modelId="{7A6DC187-F50A-4DA9-BC36-FE2B8FC1646E}" type="sibTrans" cxnId="{437FF3DA-1DBA-4845-B792-33952DFAE692}">
      <dgm:prSet/>
      <dgm:spPr/>
      <dgm:t>
        <a:bodyPr/>
        <a:lstStyle/>
        <a:p>
          <a:endParaRPr lang="en-US"/>
        </a:p>
      </dgm:t>
    </dgm:pt>
    <dgm:pt modelId="{37FA2B84-CF3D-453E-A62E-A95A67FF09C1}" type="pres">
      <dgm:prSet presAssocID="{9F5F3E0C-9137-48D6-9744-782ABE6D7899}" presName="mainComposite" presStyleCnt="0">
        <dgm:presLayoutVars>
          <dgm:chPref val="1"/>
          <dgm:dir/>
          <dgm:animOne val="branch"/>
          <dgm:animLvl val="lvl"/>
          <dgm:resizeHandles val="exact"/>
        </dgm:presLayoutVars>
      </dgm:prSet>
      <dgm:spPr/>
      <dgm:t>
        <a:bodyPr/>
        <a:lstStyle/>
        <a:p>
          <a:endParaRPr lang="en-US"/>
        </a:p>
      </dgm:t>
    </dgm:pt>
    <dgm:pt modelId="{AEAC72D9-F2AC-4189-9D0F-3DAD72A45670}" type="pres">
      <dgm:prSet presAssocID="{9F5F3E0C-9137-48D6-9744-782ABE6D7899}" presName="hierFlow" presStyleCnt="0"/>
      <dgm:spPr/>
    </dgm:pt>
    <dgm:pt modelId="{1C3E59F5-CC4B-4394-9723-B7541BCE2CCC}" type="pres">
      <dgm:prSet presAssocID="{9F5F3E0C-9137-48D6-9744-782ABE6D7899}" presName="hierChild1" presStyleCnt="0">
        <dgm:presLayoutVars>
          <dgm:chPref val="1"/>
          <dgm:animOne val="branch"/>
          <dgm:animLvl val="lvl"/>
        </dgm:presLayoutVars>
      </dgm:prSet>
      <dgm:spPr/>
    </dgm:pt>
    <dgm:pt modelId="{46901C9A-7D96-40BD-8FA3-710F9E8088FC}" type="pres">
      <dgm:prSet presAssocID="{906AB65E-D6D3-4C24-907E-FEFB07874F5E}" presName="Name14" presStyleCnt="0"/>
      <dgm:spPr/>
    </dgm:pt>
    <dgm:pt modelId="{7BEBBF0B-CA27-4B40-97DB-381A12FC71C2}" type="pres">
      <dgm:prSet presAssocID="{906AB65E-D6D3-4C24-907E-FEFB07874F5E}" presName="level1Shape" presStyleLbl="node0" presStyleIdx="0" presStyleCnt="1" custScaleX="463631" custScaleY="170346" custLinFactNeighborX="-6131" custLinFactNeighborY="-63952">
        <dgm:presLayoutVars>
          <dgm:chPref val="3"/>
        </dgm:presLayoutVars>
      </dgm:prSet>
      <dgm:spPr/>
      <dgm:t>
        <a:bodyPr/>
        <a:lstStyle/>
        <a:p>
          <a:endParaRPr lang="en-US"/>
        </a:p>
      </dgm:t>
    </dgm:pt>
    <dgm:pt modelId="{A9A68F35-4999-45B2-9841-52EE5E923884}" type="pres">
      <dgm:prSet presAssocID="{906AB65E-D6D3-4C24-907E-FEFB07874F5E}" presName="hierChild2" presStyleCnt="0"/>
      <dgm:spPr/>
    </dgm:pt>
    <dgm:pt modelId="{4E0D200A-05CB-4342-BF11-33430C514F1B}" type="pres">
      <dgm:prSet presAssocID="{F7F5EFFD-A975-4593-8632-48EB8DC8B054}" presName="Name19" presStyleLbl="parChTrans1D2" presStyleIdx="0" presStyleCnt="4"/>
      <dgm:spPr/>
      <dgm:t>
        <a:bodyPr/>
        <a:lstStyle/>
        <a:p>
          <a:endParaRPr lang="en-US"/>
        </a:p>
      </dgm:t>
    </dgm:pt>
    <dgm:pt modelId="{B9384DF1-645F-41F9-80EB-542CC49E7C8C}" type="pres">
      <dgm:prSet presAssocID="{71F8032B-11E3-4C8D-BB83-8F8E8FBF127E}" presName="Name21" presStyleCnt="0"/>
      <dgm:spPr/>
    </dgm:pt>
    <dgm:pt modelId="{40CC567C-7AA8-42D2-9F43-CCEB93634982}" type="pres">
      <dgm:prSet presAssocID="{71F8032B-11E3-4C8D-BB83-8F8E8FBF127E}" presName="level2Shape" presStyleLbl="node2" presStyleIdx="0" presStyleCnt="4" custScaleX="167995"/>
      <dgm:spPr/>
      <dgm:t>
        <a:bodyPr/>
        <a:lstStyle/>
        <a:p>
          <a:endParaRPr lang="en-US"/>
        </a:p>
      </dgm:t>
    </dgm:pt>
    <dgm:pt modelId="{3D3415B2-8167-4E9B-B429-BB35B93B2046}" type="pres">
      <dgm:prSet presAssocID="{71F8032B-11E3-4C8D-BB83-8F8E8FBF127E}" presName="hierChild3" presStyleCnt="0"/>
      <dgm:spPr/>
    </dgm:pt>
    <dgm:pt modelId="{9D2352B5-BA12-429F-9409-4F35E5156615}" type="pres">
      <dgm:prSet presAssocID="{64E67605-15F0-4AD0-99E7-B5863819A22A}" presName="Name19" presStyleLbl="parChTrans1D2" presStyleIdx="1" presStyleCnt="4"/>
      <dgm:spPr/>
      <dgm:t>
        <a:bodyPr/>
        <a:lstStyle/>
        <a:p>
          <a:endParaRPr lang="en-US"/>
        </a:p>
      </dgm:t>
    </dgm:pt>
    <dgm:pt modelId="{71CFCCEB-2A2C-4F31-90BF-2EA27E5B6DB6}" type="pres">
      <dgm:prSet presAssocID="{D266596C-9301-4C7F-BAB4-7191E7FBEECF}" presName="Name21" presStyleCnt="0"/>
      <dgm:spPr/>
    </dgm:pt>
    <dgm:pt modelId="{71985AE5-1EDF-4B3F-B37C-71EE53192614}" type="pres">
      <dgm:prSet presAssocID="{D266596C-9301-4C7F-BAB4-7191E7FBEECF}" presName="level2Shape" presStyleLbl="node2" presStyleIdx="1" presStyleCnt="4" custScaleX="200130"/>
      <dgm:spPr/>
      <dgm:t>
        <a:bodyPr/>
        <a:lstStyle/>
        <a:p>
          <a:endParaRPr lang="en-US"/>
        </a:p>
      </dgm:t>
    </dgm:pt>
    <dgm:pt modelId="{8C75887D-C9A3-4301-A23C-E86045E0108A}" type="pres">
      <dgm:prSet presAssocID="{D266596C-9301-4C7F-BAB4-7191E7FBEECF}" presName="hierChild3" presStyleCnt="0"/>
      <dgm:spPr/>
    </dgm:pt>
    <dgm:pt modelId="{1594EEB3-AC65-4627-97F7-AE276EAFE7E5}" type="pres">
      <dgm:prSet presAssocID="{8BE042D7-B15B-4ECA-846D-888982C765FD}" presName="Name19" presStyleLbl="parChTrans1D2" presStyleIdx="2" presStyleCnt="4"/>
      <dgm:spPr/>
      <dgm:t>
        <a:bodyPr/>
        <a:lstStyle/>
        <a:p>
          <a:endParaRPr lang="en-US"/>
        </a:p>
      </dgm:t>
    </dgm:pt>
    <dgm:pt modelId="{16E70091-E323-4E4F-B30A-13B60E000A31}" type="pres">
      <dgm:prSet presAssocID="{AECFE1EA-5899-4437-BBE6-B94958173644}" presName="Name21" presStyleCnt="0"/>
      <dgm:spPr/>
    </dgm:pt>
    <dgm:pt modelId="{FAA6A9BB-616D-44D7-BFE9-520FD6CA6F13}" type="pres">
      <dgm:prSet presAssocID="{AECFE1EA-5899-4437-BBE6-B94958173644}" presName="level2Shape" presStyleLbl="node2" presStyleIdx="2" presStyleCnt="4" custScaleX="231368"/>
      <dgm:spPr/>
      <dgm:t>
        <a:bodyPr/>
        <a:lstStyle/>
        <a:p>
          <a:endParaRPr lang="en-US"/>
        </a:p>
      </dgm:t>
    </dgm:pt>
    <dgm:pt modelId="{964E847A-6C64-4283-B685-1E29BD927DC7}" type="pres">
      <dgm:prSet presAssocID="{AECFE1EA-5899-4437-BBE6-B94958173644}" presName="hierChild3" presStyleCnt="0"/>
      <dgm:spPr/>
    </dgm:pt>
    <dgm:pt modelId="{9519778A-3180-413F-A904-D8C30678ED1B}" type="pres">
      <dgm:prSet presAssocID="{255A56B7-6014-4878-AB57-9C92BD2CA4FB}" presName="Name19" presStyleLbl="parChTrans1D2" presStyleIdx="3" presStyleCnt="4"/>
      <dgm:spPr/>
      <dgm:t>
        <a:bodyPr/>
        <a:lstStyle/>
        <a:p>
          <a:endParaRPr lang="en-US"/>
        </a:p>
      </dgm:t>
    </dgm:pt>
    <dgm:pt modelId="{A9FB9B87-A70B-445E-8D77-42027A6E8BED}" type="pres">
      <dgm:prSet presAssocID="{F83A7DE6-B52D-4C25-8E4C-367DD73357AC}" presName="Name21" presStyleCnt="0"/>
      <dgm:spPr/>
    </dgm:pt>
    <dgm:pt modelId="{4EB1D6C9-590E-461E-BC2C-6C8E6D9FBA68}" type="pres">
      <dgm:prSet presAssocID="{F83A7DE6-B52D-4C25-8E4C-367DD73357AC}" presName="level2Shape" presStyleLbl="node2" presStyleIdx="3" presStyleCnt="4" custScaleX="126217"/>
      <dgm:spPr/>
      <dgm:t>
        <a:bodyPr/>
        <a:lstStyle/>
        <a:p>
          <a:endParaRPr lang="en-US"/>
        </a:p>
      </dgm:t>
    </dgm:pt>
    <dgm:pt modelId="{4B0F19FF-060E-4B33-B043-FD0A85788060}" type="pres">
      <dgm:prSet presAssocID="{F83A7DE6-B52D-4C25-8E4C-367DD73357AC}" presName="hierChild3" presStyleCnt="0"/>
      <dgm:spPr/>
    </dgm:pt>
    <dgm:pt modelId="{CAB29BFC-C750-4F0C-896E-558A8BCEDBF0}" type="pres">
      <dgm:prSet presAssocID="{9F5F3E0C-9137-48D6-9744-782ABE6D7899}" presName="bgShapesFlow" presStyleCnt="0"/>
      <dgm:spPr/>
    </dgm:pt>
  </dgm:ptLst>
  <dgm:cxnLst>
    <dgm:cxn modelId="{AEF93041-3435-4174-B814-E5EB98AB2073}" srcId="{9F5F3E0C-9137-48D6-9744-782ABE6D7899}" destId="{906AB65E-D6D3-4C24-907E-FEFB07874F5E}" srcOrd="0" destOrd="0" parTransId="{740177EB-D3A1-4AF6-845D-F45B25897FA4}" sibTransId="{B49BBF4F-E187-4D1C-A528-84F50560EEDB}"/>
    <dgm:cxn modelId="{5EE92419-7730-406E-9104-92A82A421125}" type="presOf" srcId="{F83A7DE6-B52D-4C25-8E4C-367DD73357AC}" destId="{4EB1D6C9-590E-461E-BC2C-6C8E6D9FBA68}" srcOrd="0" destOrd="0" presId="urn:microsoft.com/office/officeart/2005/8/layout/hierarchy6"/>
    <dgm:cxn modelId="{437FF3DA-1DBA-4845-B792-33952DFAE692}" srcId="{906AB65E-D6D3-4C24-907E-FEFB07874F5E}" destId="{F83A7DE6-B52D-4C25-8E4C-367DD73357AC}" srcOrd="3" destOrd="0" parTransId="{255A56B7-6014-4878-AB57-9C92BD2CA4FB}" sibTransId="{7A6DC187-F50A-4DA9-BC36-FE2B8FC1646E}"/>
    <dgm:cxn modelId="{EF90295B-5A72-4C77-B21C-09D4EF5F863F}" type="presOf" srcId="{8BE042D7-B15B-4ECA-846D-888982C765FD}" destId="{1594EEB3-AC65-4627-97F7-AE276EAFE7E5}" srcOrd="0" destOrd="0" presId="urn:microsoft.com/office/officeart/2005/8/layout/hierarchy6"/>
    <dgm:cxn modelId="{1D9C6F0B-DBB8-4715-983D-6E4FFD52FEDA}" type="presOf" srcId="{F7F5EFFD-A975-4593-8632-48EB8DC8B054}" destId="{4E0D200A-05CB-4342-BF11-33430C514F1B}" srcOrd="0" destOrd="0" presId="urn:microsoft.com/office/officeart/2005/8/layout/hierarchy6"/>
    <dgm:cxn modelId="{EEC6EB5A-7842-4AE4-BB81-CFB0C5504B5C}" srcId="{906AB65E-D6D3-4C24-907E-FEFB07874F5E}" destId="{71F8032B-11E3-4C8D-BB83-8F8E8FBF127E}" srcOrd="0" destOrd="0" parTransId="{F7F5EFFD-A975-4593-8632-48EB8DC8B054}" sibTransId="{C2289918-25D1-4DC5-9DFF-D458B3ACC888}"/>
    <dgm:cxn modelId="{F548CBF6-2215-4C73-B3CC-A560AE2D19AE}" type="presOf" srcId="{D266596C-9301-4C7F-BAB4-7191E7FBEECF}" destId="{71985AE5-1EDF-4B3F-B37C-71EE53192614}" srcOrd="0" destOrd="0" presId="urn:microsoft.com/office/officeart/2005/8/layout/hierarchy6"/>
    <dgm:cxn modelId="{54ACDDBE-8E1B-4D45-84F9-D32936A06A74}" type="presOf" srcId="{906AB65E-D6D3-4C24-907E-FEFB07874F5E}" destId="{7BEBBF0B-CA27-4B40-97DB-381A12FC71C2}" srcOrd="0" destOrd="0" presId="urn:microsoft.com/office/officeart/2005/8/layout/hierarchy6"/>
    <dgm:cxn modelId="{0978AC04-95B8-48A1-9D86-D26D7990BDDC}" type="presOf" srcId="{71F8032B-11E3-4C8D-BB83-8F8E8FBF127E}" destId="{40CC567C-7AA8-42D2-9F43-CCEB93634982}" srcOrd="0" destOrd="0" presId="urn:microsoft.com/office/officeart/2005/8/layout/hierarchy6"/>
    <dgm:cxn modelId="{5AB7D8E8-889D-4824-834A-FC95B446953A}" srcId="{906AB65E-D6D3-4C24-907E-FEFB07874F5E}" destId="{D266596C-9301-4C7F-BAB4-7191E7FBEECF}" srcOrd="1" destOrd="0" parTransId="{64E67605-15F0-4AD0-99E7-B5863819A22A}" sibTransId="{2D50F6A7-2FE3-444B-A47F-DB8A74E63E63}"/>
    <dgm:cxn modelId="{0AB36C81-4F17-4D44-AAF2-EA47DB272EB5}" type="presOf" srcId="{AECFE1EA-5899-4437-BBE6-B94958173644}" destId="{FAA6A9BB-616D-44D7-BFE9-520FD6CA6F13}" srcOrd="0" destOrd="0" presId="urn:microsoft.com/office/officeart/2005/8/layout/hierarchy6"/>
    <dgm:cxn modelId="{54694F0F-DCF1-447E-A862-1534777ACB49}" type="presOf" srcId="{255A56B7-6014-4878-AB57-9C92BD2CA4FB}" destId="{9519778A-3180-413F-A904-D8C30678ED1B}" srcOrd="0" destOrd="0" presId="urn:microsoft.com/office/officeart/2005/8/layout/hierarchy6"/>
    <dgm:cxn modelId="{DB8BDF2B-3987-4DD5-A317-CE5DD9BB08A2}" type="presOf" srcId="{9F5F3E0C-9137-48D6-9744-782ABE6D7899}" destId="{37FA2B84-CF3D-453E-A62E-A95A67FF09C1}" srcOrd="0" destOrd="0" presId="urn:microsoft.com/office/officeart/2005/8/layout/hierarchy6"/>
    <dgm:cxn modelId="{F170E4D2-4A11-4BCD-AA55-F859AF66D36C}" srcId="{906AB65E-D6D3-4C24-907E-FEFB07874F5E}" destId="{AECFE1EA-5899-4437-BBE6-B94958173644}" srcOrd="2" destOrd="0" parTransId="{8BE042D7-B15B-4ECA-846D-888982C765FD}" sibTransId="{035EEC2A-1B35-4340-96F3-F9397A2AAF89}"/>
    <dgm:cxn modelId="{53F40EE2-19AA-4314-810B-4CDDFE1F44AE}" type="presOf" srcId="{64E67605-15F0-4AD0-99E7-B5863819A22A}" destId="{9D2352B5-BA12-429F-9409-4F35E5156615}" srcOrd="0" destOrd="0" presId="urn:microsoft.com/office/officeart/2005/8/layout/hierarchy6"/>
    <dgm:cxn modelId="{12317A77-00CB-4A0B-B06A-6B72320684B6}" type="presParOf" srcId="{37FA2B84-CF3D-453E-A62E-A95A67FF09C1}" destId="{AEAC72D9-F2AC-4189-9D0F-3DAD72A45670}" srcOrd="0" destOrd="0" presId="urn:microsoft.com/office/officeart/2005/8/layout/hierarchy6"/>
    <dgm:cxn modelId="{7C9325D2-6F2F-4C81-BE76-369715397C4A}" type="presParOf" srcId="{AEAC72D9-F2AC-4189-9D0F-3DAD72A45670}" destId="{1C3E59F5-CC4B-4394-9723-B7541BCE2CCC}" srcOrd="0" destOrd="0" presId="urn:microsoft.com/office/officeart/2005/8/layout/hierarchy6"/>
    <dgm:cxn modelId="{5ADB859A-51F9-49E7-93E0-D056343EE16C}" type="presParOf" srcId="{1C3E59F5-CC4B-4394-9723-B7541BCE2CCC}" destId="{46901C9A-7D96-40BD-8FA3-710F9E8088FC}" srcOrd="0" destOrd="0" presId="urn:microsoft.com/office/officeart/2005/8/layout/hierarchy6"/>
    <dgm:cxn modelId="{2962E843-07E7-4CC7-9A32-9689E349ABB6}" type="presParOf" srcId="{46901C9A-7D96-40BD-8FA3-710F9E8088FC}" destId="{7BEBBF0B-CA27-4B40-97DB-381A12FC71C2}" srcOrd="0" destOrd="0" presId="urn:microsoft.com/office/officeart/2005/8/layout/hierarchy6"/>
    <dgm:cxn modelId="{A6F332F1-A52F-4509-9E9E-E39A9D9F0DEE}" type="presParOf" srcId="{46901C9A-7D96-40BD-8FA3-710F9E8088FC}" destId="{A9A68F35-4999-45B2-9841-52EE5E923884}" srcOrd="1" destOrd="0" presId="urn:microsoft.com/office/officeart/2005/8/layout/hierarchy6"/>
    <dgm:cxn modelId="{450B1F9E-E3CF-4737-BAC0-44634251790D}" type="presParOf" srcId="{A9A68F35-4999-45B2-9841-52EE5E923884}" destId="{4E0D200A-05CB-4342-BF11-33430C514F1B}" srcOrd="0" destOrd="0" presId="urn:microsoft.com/office/officeart/2005/8/layout/hierarchy6"/>
    <dgm:cxn modelId="{322E527C-3B6B-4345-9F1D-06457B3B0A39}" type="presParOf" srcId="{A9A68F35-4999-45B2-9841-52EE5E923884}" destId="{B9384DF1-645F-41F9-80EB-542CC49E7C8C}" srcOrd="1" destOrd="0" presId="urn:microsoft.com/office/officeart/2005/8/layout/hierarchy6"/>
    <dgm:cxn modelId="{4BD9854F-36A3-4CBA-81BE-6D5648EF1E1A}" type="presParOf" srcId="{B9384DF1-645F-41F9-80EB-542CC49E7C8C}" destId="{40CC567C-7AA8-42D2-9F43-CCEB93634982}" srcOrd="0" destOrd="0" presId="urn:microsoft.com/office/officeart/2005/8/layout/hierarchy6"/>
    <dgm:cxn modelId="{53CEE364-07CD-4A25-8294-3B1B6FF90283}" type="presParOf" srcId="{B9384DF1-645F-41F9-80EB-542CC49E7C8C}" destId="{3D3415B2-8167-4E9B-B429-BB35B93B2046}" srcOrd="1" destOrd="0" presId="urn:microsoft.com/office/officeart/2005/8/layout/hierarchy6"/>
    <dgm:cxn modelId="{9BAEBF82-211B-42F0-B4B5-ACBF9E0324F6}" type="presParOf" srcId="{A9A68F35-4999-45B2-9841-52EE5E923884}" destId="{9D2352B5-BA12-429F-9409-4F35E5156615}" srcOrd="2" destOrd="0" presId="urn:microsoft.com/office/officeart/2005/8/layout/hierarchy6"/>
    <dgm:cxn modelId="{1B658442-7E21-473A-9F86-650B3CFE1E09}" type="presParOf" srcId="{A9A68F35-4999-45B2-9841-52EE5E923884}" destId="{71CFCCEB-2A2C-4F31-90BF-2EA27E5B6DB6}" srcOrd="3" destOrd="0" presId="urn:microsoft.com/office/officeart/2005/8/layout/hierarchy6"/>
    <dgm:cxn modelId="{B4ABA37E-3F4B-4195-BD10-35FE18C09742}" type="presParOf" srcId="{71CFCCEB-2A2C-4F31-90BF-2EA27E5B6DB6}" destId="{71985AE5-1EDF-4B3F-B37C-71EE53192614}" srcOrd="0" destOrd="0" presId="urn:microsoft.com/office/officeart/2005/8/layout/hierarchy6"/>
    <dgm:cxn modelId="{631C3799-E97D-4C15-953E-2103392366FF}" type="presParOf" srcId="{71CFCCEB-2A2C-4F31-90BF-2EA27E5B6DB6}" destId="{8C75887D-C9A3-4301-A23C-E86045E0108A}" srcOrd="1" destOrd="0" presId="urn:microsoft.com/office/officeart/2005/8/layout/hierarchy6"/>
    <dgm:cxn modelId="{97E9341D-4E6D-4164-87A7-123610CC3806}" type="presParOf" srcId="{A9A68F35-4999-45B2-9841-52EE5E923884}" destId="{1594EEB3-AC65-4627-97F7-AE276EAFE7E5}" srcOrd="4" destOrd="0" presId="urn:microsoft.com/office/officeart/2005/8/layout/hierarchy6"/>
    <dgm:cxn modelId="{0623C55C-FA24-427F-A844-0BC90FC62B63}" type="presParOf" srcId="{A9A68F35-4999-45B2-9841-52EE5E923884}" destId="{16E70091-E323-4E4F-B30A-13B60E000A31}" srcOrd="5" destOrd="0" presId="urn:microsoft.com/office/officeart/2005/8/layout/hierarchy6"/>
    <dgm:cxn modelId="{7D8FC47D-DBF6-42C5-9380-4C8E0D0D7833}" type="presParOf" srcId="{16E70091-E323-4E4F-B30A-13B60E000A31}" destId="{FAA6A9BB-616D-44D7-BFE9-520FD6CA6F13}" srcOrd="0" destOrd="0" presId="urn:microsoft.com/office/officeart/2005/8/layout/hierarchy6"/>
    <dgm:cxn modelId="{871BEFD6-84CE-40E7-8467-A2E18DD2D4C9}" type="presParOf" srcId="{16E70091-E323-4E4F-B30A-13B60E000A31}" destId="{964E847A-6C64-4283-B685-1E29BD927DC7}" srcOrd="1" destOrd="0" presId="urn:microsoft.com/office/officeart/2005/8/layout/hierarchy6"/>
    <dgm:cxn modelId="{2DEF61B6-1E17-471A-8BC6-F83D10F74A1F}" type="presParOf" srcId="{A9A68F35-4999-45B2-9841-52EE5E923884}" destId="{9519778A-3180-413F-A904-D8C30678ED1B}" srcOrd="6" destOrd="0" presId="urn:microsoft.com/office/officeart/2005/8/layout/hierarchy6"/>
    <dgm:cxn modelId="{63BAC58E-78D8-4CF9-988B-C57B85031903}" type="presParOf" srcId="{A9A68F35-4999-45B2-9841-52EE5E923884}" destId="{A9FB9B87-A70B-445E-8D77-42027A6E8BED}" srcOrd="7" destOrd="0" presId="urn:microsoft.com/office/officeart/2005/8/layout/hierarchy6"/>
    <dgm:cxn modelId="{AA8003D6-F1DA-487E-B5C0-7D5225C32F16}" type="presParOf" srcId="{A9FB9B87-A70B-445E-8D77-42027A6E8BED}" destId="{4EB1D6C9-590E-461E-BC2C-6C8E6D9FBA68}" srcOrd="0" destOrd="0" presId="urn:microsoft.com/office/officeart/2005/8/layout/hierarchy6"/>
    <dgm:cxn modelId="{4EC9CC74-A0D5-41D5-A98B-A109F3F5B644}" type="presParOf" srcId="{A9FB9B87-A70B-445E-8D77-42027A6E8BED}" destId="{4B0F19FF-060E-4B33-B043-FD0A85788060}" srcOrd="1" destOrd="0" presId="urn:microsoft.com/office/officeart/2005/8/layout/hierarchy6"/>
    <dgm:cxn modelId="{A4C37FC6-6B01-4C04-AC1F-EADEFFD9651A}" type="presParOf" srcId="{37FA2B84-CF3D-453E-A62E-A95A67FF09C1}" destId="{CAB29BFC-C750-4F0C-896E-558A8BCEDBF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BBF0B-CA27-4B40-97DB-381A12FC71C2}">
      <dsp:nvSpPr>
        <dsp:cNvPr id="0" name=""/>
        <dsp:cNvSpPr/>
      </dsp:nvSpPr>
      <dsp:spPr>
        <a:xfrm>
          <a:off x="1492556" y="723901"/>
          <a:ext cx="4070043" cy="996935"/>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s-IN" sz="1500" kern="1200" dirty="0" smtClean="0"/>
            <a:t> </a:t>
          </a:r>
          <a:r>
            <a:rPr lang="as-IN" sz="3200" kern="1200" dirty="0" smtClean="0">
              <a:solidFill>
                <a:schemeClr val="tx1"/>
              </a:solidFill>
              <a:latin typeface="NikoshBAN" pitchFamily="2" charset="0"/>
              <a:cs typeface="NikoshBAN" pitchFamily="2" charset="0"/>
            </a:rPr>
            <a:t>ক্লাউড</a:t>
          </a:r>
          <a:r>
            <a:rPr lang="as-IN" sz="2400" kern="1200" dirty="0" smtClean="0">
              <a:solidFill>
                <a:schemeClr val="tx1"/>
              </a:solidFill>
              <a:latin typeface="NikoshBAN" pitchFamily="2" charset="0"/>
              <a:cs typeface="NikoshBAN" pitchFamily="2" charset="0"/>
            </a:rPr>
            <a:t> </a:t>
          </a:r>
          <a:r>
            <a:rPr lang="as-IN" sz="2800" kern="1200" dirty="0" smtClean="0">
              <a:solidFill>
                <a:schemeClr val="tx1"/>
              </a:solidFill>
              <a:latin typeface="NikoshBAN" pitchFamily="2" charset="0"/>
              <a:cs typeface="NikoshBAN" pitchFamily="2" charset="0"/>
            </a:rPr>
            <a:t>কম্পিউটিং </a:t>
          </a:r>
          <a:r>
            <a:rPr lang="bn-BD" sz="2800" kern="1200" dirty="0" smtClean="0">
              <a:solidFill>
                <a:schemeClr val="tx1"/>
              </a:solidFill>
              <a:latin typeface="NikoshBAN" pitchFamily="2" charset="0"/>
              <a:cs typeface="NikoshBAN" pitchFamily="2" charset="0"/>
            </a:rPr>
            <a:t> এর মডেল</a:t>
          </a:r>
          <a:endParaRPr lang="en-US" sz="2800" kern="1200" dirty="0">
            <a:solidFill>
              <a:schemeClr val="tx1"/>
            </a:solidFill>
          </a:endParaRPr>
        </a:p>
      </dsp:txBody>
      <dsp:txXfrm>
        <a:off x="1521755" y="753100"/>
        <a:ext cx="4011645" cy="938537"/>
      </dsp:txXfrm>
    </dsp:sp>
    <dsp:sp modelId="{4E0D200A-05CB-4342-BF11-33430C514F1B}">
      <dsp:nvSpPr>
        <dsp:cNvPr id="0" name=""/>
        <dsp:cNvSpPr/>
      </dsp:nvSpPr>
      <dsp:spPr>
        <a:xfrm>
          <a:off x="738375" y="1720837"/>
          <a:ext cx="2789202" cy="608370"/>
        </a:xfrm>
        <a:custGeom>
          <a:avLst/>
          <a:gdLst/>
          <a:ahLst/>
          <a:cxnLst/>
          <a:rect l="0" t="0" r="0" b="0"/>
          <a:pathLst>
            <a:path>
              <a:moveTo>
                <a:pt x="2789202" y="0"/>
              </a:moveTo>
              <a:lnTo>
                <a:pt x="2789202" y="304185"/>
              </a:lnTo>
              <a:lnTo>
                <a:pt x="0" y="304185"/>
              </a:lnTo>
              <a:lnTo>
                <a:pt x="0" y="60837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CC567C-7AA8-42D2-9F43-CCEB93634982}">
      <dsp:nvSpPr>
        <dsp:cNvPr id="0" name=""/>
        <dsp:cNvSpPr/>
      </dsp:nvSpPr>
      <dsp:spPr>
        <a:xfrm>
          <a:off x="993" y="2329207"/>
          <a:ext cx="1474765" cy="585241"/>
        </a:xfrm>
        <a:prstGeom prst="roundRect">
          <a:avLst>
            <a:gd name="adj" fmla="val 10000"/>
          </a:avLst>
        </a:prstGeom>
        <a:solidFill>
          <a:srgbClr val="00B05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NikoshBAN" pitchFamily="2" charset="0"/>
              <a:cs typeface="NikoshBAN" pitchFamily="2" charset="0"/>
            </a:rPr>
            <a:t>পাবলিক</a:t>
          </a:r>
          <a:r>
            <a:rPr lang="en-US" sz="2000" kern="1200" dirty="0" smtClean="0">
              <a:solidFill>
                <a:schemeClr val="tx1"/>
              </a:solidFill>
              <a:latin typeface="NikoshBAN" pitchFamily="2" charset="0"/>
              <a:cs typeface="NikoshBAN" pitchFamily="2" charset="0"/>
            </a:rPr>
            <a:t> </a:t>
          </a:r>
          <a:r>
            <a:rPr lang="en-US" sz="2000" kern="1200" dirty="0" err="1" smtClean="0">
              <a:solidFill>
                <a:schemeClr val="tx1"/>
              </a:solidFill>
              <a:latin typeface="NikoshBAN" pitchFamily="2" charset="0"/>
              <a:cs typeface="NikoshBAN" pitchFamily="2" charset="0"/>
            </a:rPr>
            <a:t>ক্লাউড</a:t>
          </a:r>
          <a:endParaRPr lang="en-US" sz="2000" kern="1200" dirty="0">
            <a:solidFill>
              <a:schemeClr val="tx1"/>
            </a:solidFill>
            <a:latin typeface="NikoshBAN" pitchFamily="2" charset="0"/>
            <a:cs typeface="NikoshBAN" pitchFamily="2" charset="0"/>
          </a:endParaRPr>
        </a:p>
      </dsp:txBody>
      <dsp:txXfrm>
        <a:off x="18134" y="2346348"/>
        <a:ext cx="1440483" cy="550959"/>
      </dsp:txXfrm>
    </dsp:sp>
    <dsp:sp modelId="{9D2352B5-BA12-429F-9409-4F35E5156615}">
      <dsp:nvSpPr>
        <dsp:cNvPr id="0" name=""/>
        <dsp:cNvSpPr/>
      </dsp:nvSpPr>
      <dsp:spPr>
        <a:xfrm>
          <a:off x="2617550" y="1720837"/>
          <a:ext cx="910027" cy="608370"/>
        </a:xfrm>
        <a:custGeom>
          <a:avLst/>
          <a:gdLst/>
          <a:ahLst/>
          <a:cxnLst/>
          <a:rect l="0" t="0" r="0" b="0"/>
          <a:pathLst>
            <a:path>
              <a:moveTo>
                <a:pt x="910027" y="0"/>
              </a:moveTo>
              <a:lnTo>
                <a:pt x="910027" y="304185"/>
              </a:lnTo>
              <a:lnTo>
                <a:pt x="0" y="304185"/>
              </a:lnTo>
              <a:lnTo>
                <a:pt x="0" y="60837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985AE5-1EDF-4B3F-B37C-71EE53192614}">
      <dsp:nvSpPr>
        <dsp:cNvPr id="0" name=""/>
        <dsp:cNvSpPr/>
      </dsp:nvSpPr>
      <dsp:spPr>
        <a:xfrm>
          <a:off x="1739117" y="2329207"/>
          <a:ext cx="1756866" cy="585241"/>
        </a:xfrm>
        <a:prstGeom prst="roundRect">
          <a:avLst>
            <a:gd name="adj" fmla="val 10000"/>
          </a:avLst>
        </a:prstGeom>
        <a:solidFill>
          <a:srgbClr val="92D05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n-BD" sz="2000" kern="1200" dirty="0" smtClean="0">
              <a:solidFill>
                <a:schemeClr val="tx1"/>
              </a:solidFill>
              <a:latin typeface="NikoshBAN" pitchFamily="2" charset="0"/>
              <a:cs typeface="NikoshBAN" pitchFamily="2" charset="0"/>
            </a:rPr>
            <a:t>কমিউনিটি </a:t>
          </a:r>
          <a:r>
            <a:rPr lang="as-IN" sz="2000" kern="1200" dirty="0" smtClean="0">
              <a:solidFill>
                <a:schemeClr val="tx1"/>
              </a:solidFill>
              <a:latin typeface="NikoshBAN" pitchFamily="2" charset="0"/>
              <a:cs typeface="NikoshBAN" pitchFamily="2" charset="0"/>
            </a:rPr>
            <a:t> ক্লাউড</a:t>
          </a:r>
          <a:endParaRPr lang="en-US" sz="2000" kern="1200" dirty="0">
            <a:solidFill>
              <a:schemeClr val="tx1"/>
            </a:solidFill>
            <a:latin typeface="NikoshBAN" pitchFamily="2" charset="0"/>
            <a:cs typeface="NikoshBAN" pitchFamily="2" charset="0"/>
          </a:endParaRPr>
        </a:p>
      </dsp:txBody>
      <dsp:txXfrm>
        <a:off x="1756258" y="2346348"/>
        <a:ext cx="1722584" cy="550959"/>
      </dsp:txXfrm>
    </dsp:sp>
    <dsp:sp modelId="{1594EEB3-AC65-4627-97F7-AE276EAFE7E5}">
      <dsp:nvSpPr>
        <dsp:cNvPr id="0" name=""/>
        <dsp:cNvSpPr/>
      </dsp:nvSpPr>
      <dsp:spPr>
        <a:xfrm>
          <a:off x="3527578" y="1720837"/>
          <a:ext cx="1247311" cy="608370"/>
        </a:xfrm>
        <a:custGeom>
          <a:avLst/>
          <a:gdLst/>
          <a:ahLst/>
          <a:cxnLst/>
          <a:rect l="0" t="0" r="0" b="0"/>
          <a:pathLst>
            <a:path>
              <a:moveTo>
                <a:pt x="0" y="0"/>
              </a:moveTo>
              <a:lnTo>
                <a:pt x="0" y="304185"/>
              </a:lnTo>
              <a:lnTo>
                <a:pt x="1247311" y="304185"/>
              </a:lnTo>
              <a:lnTo>
                <a:pt x="1247311" y="60837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A6A9BB-616D-44D7-BFE9-520FD6CA6F13}">
      <dsp:nvSpPr>
        <dsp:cNvPr id="0" name=""/>
        <dsp:cNvSpPr/>
      </dsp:nvSpPr>
      <dsp:spPr>
        <a:xfrm>
          <a:off x="3759342" y="2329207"/>
          <a:ext cx="2031093" cy="585241"/>
        </a:xfrm>
        <a:prstGeom prst="roundRect">
          <a:avLst>
            <a:gd name="adj" fmla="val 10000"/>
          </a:avLst>
        </a:prstGeom>
        <a:solidFill>
          <a:srgbClr val="0070C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n-BD" sz="2000" kern="1200" dirty="0" smtClean="0">
              <a:solidFill>
                <a:schemeClr val="tx1"/>
              </a:solidFill>
              <a:latin typeface="NikoshBAN" pitchFamily="2" charset="0"/>
              <a:cs typeface="NikoshBAN" pitchFamily="2" charset="0"/>
            </a:rPr>
            <a:t>প্রাইভেট  </a:t>
          </a:r>
          <a:r>
            <a:rPr lang="as-IN" sz="2000" kern="1200" dirty="0" smtClean="0">
              <a:solidFill>
                <a:schemeClr val="tx1"/>
              </a:solidFill>
              <a:latin typeface="NikoshBAN" pitchFamily="2" charset="0"/>
              <a:cs typeface="NikoshBAN" pitchFamily="2" charset="0"/>
            </a:rPr>
            <a:t>ক্লাউড</a:t>
          </a:r>
          <a:endParaRPr lang="en-US" sz="2000" kern="1200" dirty="0">
            <a:solidFill>
              <a:schemeClr val="tx1"/>
            </a:solidFill>
            <a:latin typeface="NikoshBAN" pitchFamily="2" charset="0"/>
            <a:cs typeface="NikoshBAN" pitchFamily="2" charset="0"/>
          </a:endParaRPr>
        </a:p>
      </dsp:txBody>
      <dsp:txXfrm>
        <a:off x="3776483" y="2346348"/>
        <a:ext cx="1996811" cy="550959"/>
      </dsp:txXfrm>
    </dsp:sp>
    <dsp:sp modelId="{9519778A-3180-413F-A904-D8C30678ED1B}">
      <dsp:nvSpPr>
        <dsp:cNvPr id="0" name=""/>
        <dsp:cNvSpPr/>
      </dsp:nvSpPr>
      <dsp:spPr>
        <a:xfrm>
          <a:off x="3527578" y="1720837"/>
          <a:ext cx="3080222" cy="608370"/>
        </a:xfrm>
        <a:custGeom>
          <a:avLst/>
          <a:gdLst/>
          <a:ahLst/>
          <a:cxnLst/>
          <a:rect l="0" t="0" r="0" b="0"/>
          <a:pathLst>
            <a:path>
              <a:moveTo>
                <a:pt x="0" y="0"/>
              </a:moveTo>
              <a:lnTo>
                <a:pt x="0" y="304185"/>
              </a:lnTo>
              <a:lnTo>
                <a:pt x="3080222" y="304185"/>
              </a:lnTo>
              <a:lnTo>
                <a:pt x="3080222" y="60837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B1D6C9-590E-461E-BC2C-6C8E6D9FBA68}">
      <dsp:nvSpPr>
        <dsp:cNvPr id="0" name=""/>
        <dsp:cNvSpPr/>
      </dsp:nvSpPr>
      <dsp:spPr>
        <a:xfrm>
          <a:off x="6053794" y="2329207"/>
          <a:ext cx="1108011" cy="585241"/>
        </a:xfrm>
        <a:prstGeom prst="roundRect">
          <a:avLst>
            <a:gd name="adj" fmla="val 10000"/>
          </a:avLst>
        </a:prstGeom>
        <a:solidFill>
          <a:schemeClr val="accent6">
            <a:lumMod val="40000"/>
            <a:lumOff val="6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bn-BD" sz="1700" kern="1200" dirty="0" smtClean="0">
              <a:solidFill>
                <a:schemeClr val="tx1"/>
              </a:solidFill>
              <a:latin typeface="NikoshBAN" pitchFamily="2" charset="0"/>
              <a:cs typeface="NikoshBAN" pitchFamily="2" charset="0"/>
            </a:rPr>
            <a:t>হাইব্রিড </a:t>
          </a:r>
          <a:r>
            <a:rPr lang="as-IN" sz="1700" kern="1200" dirty="0" smtClean="0">
              <a:solidFill>
                <a:schemeClr val="tx1"/>
              </a:solidFill>
              <a:latin typeface="NikoshBAN" pitchFamily="2" charset="0"/>
              <a:cs typeface="NikoshBAN" pitchFamily="2" charset="0"/>
            </a:rPr>
            <a:t>ক্লাউড</a:t>
          </a:r>
          <a:endParaRPr lang="en-US" sz="1700" kern="1200" dirty="0" smtClean="0">
            <a:solidFill>
              <a:schemeClr val="tx1"/>
            </a:solidFill>
            <a:latin typeface="NikoshBAN" pitchFamily="2" charset="0"/>
            <a:cs typeface="NikoshBAN" pitchFamily="2" charset="0"/>
          </a:endParaRPr>
        </a:p>
      </dsp:txBody>
      <dsp:txXfrm>
        <a:off x="6070935" y="2346348"/>
        <a:ext cx="1073729" cy="5509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77909-FF85-442D-A19B-24CC5AD96BC3}" type="datetimeFigureOut">
              <a:rPr lang="en-US" smtClean="0"/>
              <a:t>02-Jul-21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02688-4838-46F1-B72F-F9DD5A106244}" type="slidenum">
              <a:rPr lang="en-US" smtClean="0"/>
              <a:t>‹#›</a:t>
            </a:fld>
            <a:endParaRPr lang="en-US"/>
          </a:p>
        </p:txBody>
      </p:sp>
    </p:spTree>
    <p:extLst>
      <p:ext uri="{BB962C8B-B14F-4D97-AF65-F5344CB8AC3E}">
        <p14:creationId xmlns:p14="http://schemas.microsoft.com/office/powerpoint/2010/main" val="182010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02-Jul-21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288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02-Jul-21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745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02-Jul-21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61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02-Jul-21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872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620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02-Jul-21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5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02-Jul-21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698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02-Jul-21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110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151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113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667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CB818-7379-467D-8E76-EF9D9074A26C}" type="datetime2">
              <a:rPr lang="en-US" smtClean="0"/>
              <a:t>Friday, July 2, 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EC368-1D7A-4F81-ABF6-AE0E36BAF64C}" type="slidenum">
              <a:rPr lang="en-US" smtClean="0"/>
              <a:pPr/>
              <a:t>‹#›</a:t>
            </a:fld>
            <a:endParaRPr lang="en-US" dirty="0"/>
          </a:p>
        </p:txBody>
      </p:sp>
      <p:sp>
        <p:nvSpPr>
          <p:cNvPr id="7" name="Rectangle 6"/>
          <p:cNvSpPr/>
          <p:nvPr userDrawn="1"/>
        </p:nvSpPr>
        <p:spPr>
          <a:xfrm>
            <a:off x="0" y="0"/>
            <a:ext cx="9144000" cy="68580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66713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060" y="533400"/>
            <a:ext cx="4329479" cy="4149084"/>
          </a:xfrm>
          <a:prstGeom prst="rect">
            <a:avLst/>
          </a:prstGeom>
          <a:ln w="57150">
            <a:solidFill>
              <a:schemeClr val="accent2">
                <a:lumMod val="75000"/>
              </a:schemeClr>
            </a:solidFill>
          </a:ln>
        </p:spPr>
      </p:pic>
      <p:sp>
        <p:nvSpPr>
          <p:cNvPr id="2" name="TextBox 1"/>
          <p:cNvSpPr txBox="1"/>
          <p:nvPr/>
        </p:nvSpPr>
        <p:spPr>
          <a:xfrm>
            <a:off x="1371600" y="5181600"/>
            <a:ext cx="6248400" cy="830997"/>
          </a:xfrm>
          <a:prstGeom prst="rect">
            <a:avLst/>
          </a:prstGeom>
          <a:solidFill>
            <a:schemeClr val="accent2">
              <a:lumMod val="40000"/>
              <a:lumOff val="60000"/>
            </a:schemeClr>
          </a:solidFill>
          <a:ln w="57150">
            <a:solidFill>
              <a:schemeClr val="tx1"/>
            </a:solidFill>
          </a:ln>
          <a:effectLst>
            <a:innerShdw blurRad="63500" dist="50800" dir="5400000">
              <a:prstClr val="black">
                <a:alpha val="50000"/>
              </a:prstClr>
            </a:inn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4800" dirty="0" err="1" smtClean="0">
                <a:solidFill>
                  <a:srgbClr val="FF0000"/>
                </a:solidFill>
                <a:latin typeface="NikoshBAN" pitchFamily="2" charset="0"/>
                <a:cs typeface="NikoshBAN" pitchFamily="2" charset="0"/>
              </a:rPr>
              <a:t>আজকের</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ক্লাসে</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সবাইকে</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শুভেচ্ছা</a:t>
            </a:r>
            <a:endParaRPr lang="en-US" sz="4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010943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0"/>
                <a:lumOff val="100000"/>
              </a:schemeClr>
            </a:gs>
            <a:gs pos="55000">
              <a:schemeClr val="accent4">
                <a:lumMod val="0"/>
                <a:lumOff val="100000"/>
              </a:schemeClr>
            </a:gs>
            <a:gs pos="9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2667000" y="762000"/>
            <a:ext cx="4572000" cy="584775"/>
          </a:xfrm>
          <a:prstGeom prst="rect">
            <a:avLst/>
          </a:prstGeom>
          <a:solidFill>
            <a:srgbClr val="00B0F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s-IN" sz="3200" dirty="0">
                <a:latin typeface="NikoshBAN" pitchFamily="2" charset="0"/>
                <a:cs typeface="NikoshBAN" pitchFamily="2" charset="0"/>
              </a:rPr>
              <a:t>ক্লাউড কম্পিউটিং </a:t>
            </a:r>
            <a:r>
              <a:rPr lang="bn-BD" sz="3200" dirty="0" smtClean="0">
                <a:latin typeface="NikoshBAN" pitchFamily="2" charset="0"/>
                <a:cs typeface="NikoshBAN" pitchFamily="2" charset="0"/>
              </a:rPr>
              <a:t> এর প্রকারভেদ</a:t>
            </a:r>
            <a:endParaRPr lang="en-US" sz="3200" dirty="0">
              <a:latin typeface="NikoshBAN" pitchFamily="2" charset="0"/>
              <a:cs typeface="NikoshBAN" pitchFamily="2" charset="0"/>
            </a:endParaRPr>
          </a:p>
        </p:txBody>
      </p:sp>
      <p:graphicFrame>
        <p:nvGraphicFramePr>
          <p:cNvPr id="12" name="Diagram 11"/>
          <p:cNvGraphicFramePr/>
          <p:nvPr>
            <p:extLst>
              <p:ext uri="{D42A27DB-BD31-4B8C-83A1-F6EECF244321}">
                <p14:modId xmlns:p14="http://schemas.microsoft.com/office/powerpoint/2010/main" val="752026271"/>
              </p:ext>
            </p:extLst>
          </p:nvPr>
        </p:nvGraphicFramePr>
        <p:xfrm>
          <a:off x="1447800" y="1828800"/>
          <a:ext cx="7162800" cy="4012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9796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1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9" name="Oval 8"/>
          <p:cNvSpPr/>
          <p:nvPr/>
        </p:nvSpPr>
        <p:spPr>
          <a:xfrm>
            <a:off x="6147953" y="3331738"/>
            <a:ext cx="1475508" cy="367889"/>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879242" y="3306490"/>
            <a:ext cx="1473558" cy="393137"/>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52800" y="477844"/>
            <a:ext cx="2133600" cy="584775"/>
          </a:xfrm>
          <a:prstGeom prst="rect">
            <a:avLst/>
          </a:prstGeom>
          <a:solidFill>
            <a:schemeClr val="accent4">
              <a:lumMod val="60000"/>
              <a:lumOff val="40000"/>
            </a:schemeClr>
          </a:solidFill>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3200" dirty="0" err="1">
                <a:solidFill>
                  <a:schemeClr val="tx1"/>
                </a:solidFill>
                <a:latin typeface="NikoshBAN" pitchFamily="2" charset="0"/>
                <a:cs typeface="NikoshBAN" pitchFamily="2" charset="0"/>
              </a:rPr>
              <a:t>পাবলিক</a:t>
            </a:r>
            <a:r>
              <a:rPr lang="en-US" sz="3200" dirty="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ক্লাউড</a:t>
            </a:r>
            <a:endParaRPr lang="en-US" sz="3200" dirty="0">
              <a:solidFill>
                <a:schemeClr val="tx1"/>
              </a:solidFill>
              <a:latin typeface="NikoshBAN" pitchFamily="2" charset="0"/>
              <a:cs typeface="NikoshBAN" pitchFamily="2" charset="0"/>
            </a:endParaRPr>
          </a:p>
        </p:txBody>
      </p:sp>
      <p:sp>
        <p:nvSpPr>
          <p:cNvPr id="5" name="TextBox 4"/>
          <p:cNvSpPr txBox="1"/>
          <p:nvPr/>
        </p:nvSpPr>
        <p:spPr>
          <a:xfrm>
            <a:off x="1371600" y="1524000"/>
            <a:ext cx="6858000" cy="1384995"/>
          </a:xfrm>
          <a:prstGeom prst="rect">
            <a:avLst/>
          </a:prstGeom>
          <a:noFill/>
          <a:ln w="57150">
            <a:solidFill>
              <a:srgbClr val="00B0F0"/>
            </a:solidFill>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just"/>
            <a:r>
              <a:rPr lang="as-IN" sz="2800" dirty="0">
                <a:solidFill>
                  <a:schemeClr val="tx1"/>
                </a:solidFill>
                <a:latin typeface="NikoshBAN" pitchFamily="2" charset="0"/>
                <a:cs typeface="NikoshBAN" pitchFamily="2" charset="0"/>
              </a:rPr>
              <a:t>পাবলিক ক্লাউড হলো এমন ক্লাউড যা সাধারণ জনগণের জন্য উন্মুক্ত । যে টাকা দেবে, সেই সার্ভিস পাবে , এমন ক্লাউডকে বলা হয় পাবলিক ক্লাউড । যেমন, আমাজনের </a:t>
            </a:r>
            <a:r>
              <a:rPr lang="en-US" sz="2800" dirty="0">
                <a:solidFill>
                  <a:schemeClr val="tx1"/>
                </a:solidFill>
                <a:latin typeface="NikoshBAN" pitchFamily="2" charset="0"/>
                <a:cs typeface="NikoshBAN" pitchFamily="2" charset="0"/>
              </a:rPr>
              <a:t>EC2 </a:t>
            </a:r>
            <a:r>
              <a:rPr lang="en-US" sz="2800" dirty="0" smtClean="0">
                <a:solidFill>
                  <a:schemeClr val="tx1"/>
                </a:solidFill>
                <a:latin typeface="NikoshBAN" pitchFamily="2" charset="0"/>
                <a:cs typeface="NikoshBAN" pitchFamily="2" charset="0"/>
              </a:rPr>
              <a:t>।</a:t>
            </a:r>
            <a:endParaRPr lang="bn-BD" sz="2800" dirty="0" smtClean="0">
              <a:solidFill>
                <a:schemeClr val="tx1"/>
              </a:solidFill>
              <a:latin typeface="NikoshBAN" pitchFamily="2" charset="0"/>
              <a:cs typeface="NikoshBAN" pitchFamily="2" charset="0"/>
            </a:endParaRPr>
          </a:p>
        </p:txBody>
      </p:sp>
      <p:sp>
        <p:nvSpPr>
          <p:cNvPr id="6" name="TextBox 5"/>
          <p:cNvSpPr txBox="1"/>
          <p:nvPr/>
        </p:nvSpPr>
        <p:spPr>
          <a:xfrm>
            <a:off x="1524000" y="3886200"/>
            <a:ext cx="2895600" cy="1600438"/>
          </a:xfrm>
          <a:prstGeom prst="rect">
            <a:avLst/>
          </a:prstGeom>
          <a:noFill/>
          <a:ln w="38100">
            <a:solidFill>
              <a:schemeClr val="accent5"/>
            </a:solidFill>
          </a:ln>
          <a:effectLst>
            <a:outerShdw blurRad="50800" dist="38100" dir="5400000" algn="t"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endParaRPr lang="en-US" sz="1200" dirty="0" smtClean="0">
              <a:solidFill>
                <a:schemeClr val="tx1"/>
              </a:solidFill>
              <a:latin typeface="NikoshBAN" pitchFamily="2" charset="0"/>
              <a:cs typeface="NikoshBAN" pitchFamily="2" charset="0"/>
            </a:endParaRPr>
          </a:p>
          <a:p>
            <a:r>
              <a:rPr lang="as-IN" sz="2800" dirty="0" smtClean="0">
                <a:solidFill>
                  <a:schemeClr val="tx1"/>
                </a:solidFill>
                <a:latin typeface="NikoshBAN" pitchFamily="2" charset="0"/>
                <a:cs typeface="NikoshBAN" pitchFamily="2" charset="0"/>
              </a:rPr>
              <a:t>পাবলিক </a:t>
            </a:r>
            <a:r>
              <a:rPr lang="bn-BD"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ক্লাউডের</a:t>
            </a:r>
            <a:r>
              <a:rPr lang="en-US" sz="2800" dirty="0" smtClean="0">
                <a:solidFill>
                  <a:schemeClr val="tx1"/>
                </a:solidFill>
                <a:latin typeface="NikoshBAN" pitchFamily="2" charset="0"/>
                <a:cs typeface="NikoshBAN" pitchFamily="2" charset="0"/>
              </a:rPr>
              <a:t> </a:t>
            </a:r>
            <a:r>
              <a:rPr lang="en-US" sz="2800" dirty="0" err="1">
                <a:solidFill>
                  <a:schemeClr val="tx1"/>
                </a:solidFill>
                <a:latin typeface="NikoshBAN" pitchFamily="2" charset="0"/>
                <a:cs typeface="NikoshBAN" pitchFamily="2" charset="0"/>
              </a:rPr>
              <a:t>সুবিধা</a:t>
            </a:r>
            <a:r>
              <a:rPr lang="en-US" sz="2800" dirty="0">
                <a:solidFill>
                  <a:schemeClr val="tx1"/>
                </a:solidFill>
                <a:latin typeface="NikoshBAN" pitchFamily="2" charset="0"/>
                <a:cs typeface="NikoshBAN" pitchFamily="2" charset="0"/>
              </a:rPr>
              <a:t> </a:t>
            </a:r>
            <a:r>
              <a:rPr lang="en-US" sz="2800" dirty="0" err="1">
                <a:solidFill>
                  <a:schemeClr val="tx1"/>
                </a:solidFill>
                <a:latin typeface="NikoshBAN" pitchFamily="2" charset="0"/>
                <a:cs typeface="NikoshBAN" pitchFamily="2" charset="0"/>
              </a:rPr>
              <a:t>হলো</a:t>
            </a:r>
            <a:r>
              <a:rPr lang="en-US" sz="2800" dirty="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এতে</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যে</a:t>
            </a:r>
            <a:r>
              <a:rPr lang="en-US" sz="2800" dirty="0" smtClean="0">
                <a:solidFill>
                  <a:schemeClr val="tx1"/>
                </a:solidFill>
                <a:latin typeface="NikoshBAN" pitchFamily="2" charset="0"/>
                <a:cs typeface="NikoshBAN" pitchFamily="2" charset="0"/>
              </a:rPr>
              <a:t> </a:t>
            </a:r>
            <a:r>
              <a:rPr lang="en-US" sz="2800" dirty="0" err="1">
                <a:solidFill>
                  <a:schemeClr val="tx1"/>
                </a:solidFill>
                <a:latin typeface="NikoshBAN" pitchFamily="2" charset="0"/>
                <a:cs typeface="NikoshBAN" pitchFamily="2" charset="0"/>
              </a:rPr>
              <a:t>কেউ</a:t>
            </a:r>
            <a:r>
              <a:rPr lang="en-US" sz="2800" dirty="0">
                <a:solidFill>
                  <a:schemeClr val="tx1"/>
                </a:solidFill>
                <a:latin typeface="NikoshBAN" pitchFamily="2" charset="0"/>
                <a:cs typeface="NikoshBAN" pitchFamily="2" charset="0"/>
              </a:rPr>
              <a:t> </a:t>
            </a:r>
            <a:r>
              <a:rPr lang="en-US" sz="2800" dirty="0" err="1">
                <a:solidFill>
                  <a:schemeClr val="tx1"/>
                </a:solidFill>
                <a:latin typeface="NikoshBAN" pitchFamily="2" charset="0"/>
                <a:cs typeface="NikoshBAN" pitchFamily="2" charset="0"/>
              </a:rPr>
              <a:t>এর</a:t>
            </a:r>
            <a:r>
              <a:rPr lang="en-US" sz="2800" dirty="0">
                <a:solidFill>
                  <a:schemeClr val="tx1"/>
                </a:solidFill>
                <a:latin typeface="NikoshBAN" pitchFamily="2" charset="0"/>
                <a:cs typeface="NikoshBAN" pitchFamily="2" charset="0"/>
              </a:rPr>
              <a:t> </a:t>
            </a:r>
            <a:r>
              <a:rPr lang="en-US" sz="2800" dirty="0" err="1">
                <a:solidFill>
                  <a:schemeClr val="tx1"/>
                </a:solidFill>
                <a:latin typeface="NikoshBAN" pitchFamily="2" charset="0"/>
                <a:cs typeface="NikoshBAN" pitchFamily="2" charset="0"/>
              </a:rPr>
              <a:t>সেবা</a:t>
            </a:r>
            <a:r>
              <a:rPr lang="en-US" sz="2800" dirty="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গ্রহণ</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করতে</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a:t>
            </a:r>
            <a:r>
              <a:rPr lang="en-US" sz="2800" dirty="0" smtClean="0">
                <a:solidFill>
                  <a:schemeClr val="tx1"/>
                </a:solidFill>
                <a:latin typeface="NikoshBAN" pitchFamily="2" charset="0"/>
                <a:cs typeface="NikoshBAN" pitchFamily="2" charset="0"/>
              </a:rPr>
              <a:t> ।</a:t>
            </a:r>
            <a:endParaRPr lang="en-US" dirty="0">
              <a:solidFill>
                <a:schemeClr val="tx1"/>
              </a:solidFill>
            </a:endParaRPr>
          </a:p>
        </p:txBody>
      </p:sp>
      <p:sp>
        <p:nvSpPr>
          <p:cNvPr id="7" name="TextBox 6"/>
          <p:cNvSpPr txBox="1"/>
          <p:nvPr/>
        </p:nvSpPr>
        <p:spPr>
          <a:xfrm>
            <a:off x="5333999" y="3886200"/>
            <a:ext cx="3103417" cy="1692771"/>
          </a:xfrm>
          <a:prstGeom prst="rect">
            <a:avLst/>
          </a:prstGeom>
          <a:noFill/>
          <a:ln w="57150">
            <a:solidFill>
              <a:srgbClr val="FFFF00"/>
            </a:solidFill>
          </a:ln>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s-IN" sz="2600" dirty="0">
                <a:latin typeface="NikoshBAN" pitchFamily="2" charset="0"/>
                <a:cs typeface="NikoshBAN" pitchFamily="2" charset="0"/>
              </a:rPr>
              <a:t>পাবলিক </a:t>
            </a:r>
            <a:r>
              <a:rPr lang="bn-BD" sz="2600" dirty="0">
                <a:latin typeface="NikoshBAN" pitchFamily="2" charset="0"/>
                <a:cs typeface="NikoshBAN" pitchFamily="2" charset="0"/>
              </a:rPr>
              <a:t> </a:t>
            </a:r>
            <a:r>
              <a:rPr lang="en-US" sz="2600" dirty="0" err="1">
                <a:latin typeface="NikoshBAN" pitchFamily="2" charset="0"/>
                <a:cs typeface="NikoshBAN" pitchFamily="2" charset="0"/>
              </a:rPr>
              <a:t>ক্লাউডে</a:t>
            </a:r>
            <a:r>
              <a:rPr lang="as-IN" sz="2600" dirty="0" smtClean="0">
                <a:latin typeface="NikoshBAN" pitchFamily="2" charset="0"/>
                <a:cs typeface="NikoshBAN" pitchFamily="2" charset="0"/>
              </a:rPr>
              <a:t>  </a:t>
            </a:r>
            <a:r>
              <a:rPr lang="as-IN" sz="2600" dirty="0">
                <a:latin typeface="NikoshBAN" pitchFamily="2" charset="0"/>
                <a:cs typeface="NikoshBAN" pitchFamily="2" charset="0"/>
              </a:rPr>
              <a:t>একই জায়গায় একাধিক ক্লায়েন্টের আনাগোনার ফলে নিরাপত্তার সমস্যা হতে পারে ।</a:t>
            </a:r>
          </a:p>
        </p:txBody>
      </p:sp>
      <p:sp>
        <p:nvSpPr>
          <p:cNvPr id="2" name="TextBox 1"/>
          <p:cNvSpPr txBox="1"/>
          <p:nvPr/>
        </p:nvSpPr>
        <p:spPr>
          <a:xfrm>
            <a:off x="2286000" y="3276600"/>
            <a:ext cx="1066800" cy="461665"/>
          </a:xfrm>
          <a:prstGeom prst="rect">
            <a:avLst/>
          </a:prstGeom>
          <a:noFill/>
        </p:spPr>
        <p:txBody>
          <a:bodyPr wrap="square" rtlCol="0">
            <a:spAutoFit/>
          </a:bodyPr>
          <a:lstStyle/>
          <a:p>
            <a:r>
              <a:rPr lang="en-US" sz="2400" dirty="0" err="1" smtClean="0"/>
              <a:t>সুবিধা</a:t>
            </a:r>
            <a:endParaRPr lang="en-US" sz="2400" dirty="0"/>
          </a:p>
        </p:txBody>
      </p:sp>
      <p:sp>
        <p:nvSpPr>
          <p:cNvPr id="3" name="TextBox 2"/>
          <p:cNvSpPr txBox="1"/>
          <p:nvPr/>
        </p:nvSpPr>
        <p:spPr>
          <a:xfrm>
            <a:off x="6428508" y="3370376"/>
            <a:ext cx="914400" cy="461665"/>
          </a:xfrm>
          <a:prstGeom prst="rect">
            <a:avLst/>
          </a:prstGeom>
          <a:noFill/>
        </p:spPr>
        <p:txBody>
          <a:bodyPr wrap="square" rtlCol="0">
            <a:spAutoFit/>
          </a:bodyPr>
          <a:lstStyle/>
          <a:p>
            <a:r>
              <a:rPr lang="en-US" sz="2400" dirty="0" err="1" smtClean="0"/>
              <a:t>অসুবিধা</a:t>
            </a:r>
            <a:endParaRPr lang="en-US" sz="2400" dirty="0"/>
          </a:p>
        </p:txBody>
      </p:sp>
    </p:spTree>
    <p:extLst>
      <p:ext uri="{BB962C8B-B14F-4D97-AF65-F5344CB8AC3E}">
        <p14:creationId xmlns:p14="http://schemas.microsoft.com/office/powerpoint/2010/main" val="11697917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4" grpId="0" animBg="1"/>
      <p:bldP spid="5" grpId="0" animBg="1"/>
      <p:bldP spid="6" grpId="0" animBg="1"/>
      <p:bldP spid="7" grpId="0" animBg="1"/>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3429000" y="213000"/>
            <a:ext cx="1981200" cy="584775"/>
          </a:xfrm>
          <a:prstGeom prst="rect">
            <a:avLst/>
          </a:prstGeom>
          <a:solidFill>
            <a:srgbClr val="FFC00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as-IN" sz="3200" dirty="0" smtClean="0">
                <a:latin typeface="NikoshBAN" pitchFamily="2" charset="0"/>
                <a:cs typeface="NikoshBAN" pitchFamily="2" charset="0"/>
              </a:rPr>
              <a:t>প্রাইভেটক্লাউড</a:t>
            </a:r>
            <a:endParaRPr lang="en-US" sz="3200" dirty="0">
              <a:latin typeface="NikoshBAN" pitchFamily="2" charset="0"/>
              <a:cs typeface="NikoshBAN" pitchFamily="2" charset="0"/>
            </a:endParaRPr>
          </a:p>
        </p:txBody>
      </p:sp>
      <p:sp>
        <p:nvSpPr>
          <p:cNvPr id="4" name="TextBox 3"/>
          <p:cNvSpPr txBox="1"/>
          <p:nvPr/>
        </p:nvSpPr>
        <p:spPr>
          <a:xfrm>
            <a:off x="990600" y="1077990"/>
            <a:ext cx="7239000" cy="1384995"/>
          </a:xfrm>
          <a:prstGeom prst="rect">
            <a:avLst/>
          </a:prstGeom>
          <a:solidFill>
            <a:schemeClr val="accent4">
              <a:lumMod val="20000"/>
              <a:lumOff val="80000"/>
            </a:schemeClr>
          </a:solidFill>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as-IN" sz="2800" dirty="0" smtClean="0">
                <a:solidFill>
                  <a:schemeClr val="tx1"/>
                </a:solidFill>
                <a:latin typeface="NikoshBAN" pitchFamily="2" charset="0"/>
                <a:cs typeface="NikoshBAN" pitchFamily="2" charset="0"/>
              </a:rPr>
              <a:t>প্রাইভেট</a:t>
            </a:r>
            <a:r>
              <a:rPr lang="bn-BD" sz="2800" dirty="0" smtClean="0">
                <a:solidFill>
                  <a:schemeClr val="tx1"/>
                </a:solidFill>
                <a:latin typeface="NikoshBAN" pitchFamily="2" charset="0"/>
                <a:cs typeface="NikoshBAN" pitchFamily="2" charset="0"/>
              </a:rPr>
              <a:t> </a:t>
            </a:r>
            <a:r>
              <a:rPr lang="as-IN" sz="2800" dirty="0" smtClean="0">
                <a:solidFill>
                  <a:schemeClr val="tx1"/>
                </a:solidFill>
                <a:latin typeface="NikoshBAN" pitchFamily="2" charset="0"/>
                <a:cs typeface="NikoshBAN" pitchFamily="2" charset="0"/>
              </a:rPr>
              <a:t>ক্লাউড </a:t>
            </a:r>
            <a:r>
              <a:rPr lang="as-IN" sz="2800" dirty="0">
                <a:solidFill>
                  <a:schemeClr val="tx1"/>
                </a:solidFill>
                <a:latin typeface="NikoshBAN" pitchFamily="2" charset="0"/>
                <a:cs typeface="NikoshBAN" pitchFamily="2" charset="0"/>
              </a:rPr>
              <a:t>হলো কোনো বড় সংস্থার নিজের নানা সার্ভিস চালাবার জন্য নিজের ডেটা সেন্টারকেই ক্লাউড মডেলে ব্যবহার করা । </a:t>
            </a:r>
            <a:endParaRPr lang="en-US" sz="2800" dirty="0">
              <a:solidFill>
                <a:schemeClr val="tx1"/>
              </a:solidFill>
              <a:latin typeface="NikoshBAN" pitchFamily="2" charset="0"/>
              <a:cs typeface="NikoshBAN" pitchFamily="2" charset="0"/>
            </a:endParaRPr>
          </a:p>
        </p:txBody>
      </p:sp>
      <p:sp>
        <p:nvSpPr>
          <p:cNvPr id="5" name="TextBox 4"/>
          <p:cNvSpPr txBox="1"/>
          <p:nvPr/>
        </p:nvSpPr>
        <p:spPr>
          <a:xfrm>
            <a:off x="1154269" y="3505200"/>
            <a:ext cx="3429000" cy="2677656"/>
          </a:xfrm>
          <a:prstGeom prst="rect">
            <a:avLst/>
          </a:prstGeom>
          <a:solidFill>
            <a:schemeClr val="accent4">
              <a:lumMod val="60000"/>
              <a:lumOff val="40000"/>
            </a:schemeClr>
          </a:solidFill>
          <a:scene3d>
            <a:camera prst="orthographicFront" fov="0">
              <a:rot lat="0" lon="0" rev="0"/>
            </a:camera>
            <a:lightRig rig="threePt" dir="t">
              <a:rot lat="0" lon="0" rev="0"/>
            </a:lightRig>
          </a:scene3d>
          <a:sp3d contourW="9525" prstMaterial="matte">
            <a:bevelT w="165100" prst="coolSlant"/>
            <a:contourClr>
              <a:schemeClr val="accent3">
                <a:shade val="70000"/>
                <a:satMod val="105000"/>
              </a:schemeClr>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as-IN" sz="2800" dirty="0">
                <a:solidFill>
                  <a:schemeClr val="tx1"/>
                </a:solidFill>
                <a:latin typeface="NikoshBAN" pitchFamily="2" charset="0"/>
                <a:cs typeface="NikoshBAN" pitchFamily="2" charset="0"/>
              </a:rPr>
              <a:t>বড় সংস্থার ক্ষেত্রে সুবিধাও আছে, কোনো বড় </a:t>
            </a:r>
            <a:r>
              <a:rPr lang="bn-BD" sz="2800" dirty="0" smtClean="0">
                <a:solidFill>
                  <a:schemeClr val="tx1"/>
                </a:solidFill>
                <a:latin typeface="NikoshBAN" pitchFamily="2" charset="0"/>
                <a:cs typeface="NikoshBAN" pitchFamily="2" charset="0"/>
              </a:rPr>
              <a:t>কোম্পানি</a:t>
            </a:r>
            <a:r>
              <a:rPr lang="as-IN" sz="2800" dirty="0" smtClean="0">
                <a:solidFill>
                  <a:schemeClr val="tx1"/>
                </a:solidFill>
                <a:latin typeface="NikoshBAN" pitchFamily="2" charset="0"/>
                <a:cs typeface="NikoshBAN" pitchFamily="2" charset="0"/>
              </a:rPr>
              <a:t> </a:t>
            </a:r>
            <a:r>
              <a:rPr lang="as-IN" sz="2800" dirty="0">
                <a:solidFill>
                  <a:schemeClr val="tx1"/>
                </a:solidFill>
                <a:latin typeface="NikoshBAN" pitchFamily="2" charset="0"/>
                <a:cs typeface="NikoshBAN" pitchFamily="2" charset="0"/>
              </a:rPr>
              <a:t>১০টি ডেটা সেন্টার না বসিয়ে ১টিকেই ক্লাউড মডেলে ভাগাভাগি করে ব্যবহার করা যাচ্ছে ।</a:t>
            </a:r>
            <a:endParaRPr lang="en-US" sz="2800" dirty="0">
              <a:solidFill>
                <a:schemeClr val="tx1"/>
              </a:solidFill>
              <a:latin typeface="NikoshBAN" pitchFamily="2" charset="0"/>
              <a:cs typeface="NikoshBAN" pitchFamily="2" charset="0"/>
            </a:endParaRPr>
          </a:p>
        </p:txBody>
      </p:sp>
      <p:sp>
        <p:nvSpPr>
          <p:cNvPr id="6" name="TextBox 5"/>
          <p:cNvSpPr txBox="1"/>
          <p:nvPr/>
        </p:nvSpPr>
        <p:spPr>
          <a:xfrm>
            <a:off x="5791200" y="3522372"/>
            <a:ext cx="2590800" cy="2677656"/>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bn-BD" sz="2800" dirty="0" smtClean="0">
                <a:latin typeface="NikoshBAN" pitchFamily="2" charset="0"/>
                <a:cs typeface="NikoshBAN" pitchFamily="2" charset="0"/>
              </a:rPr>
              <a:t>অসুবিধা</a:t>
            </a:r>
            <a:r>
              <a:rPr lang="as-IN" sz="2800" dirty="0" smtClean="0">
                <a:latin typeface="NikoshBAN" pitchFamily="2" charset="0"/>
                <a:cs typeface="NikoshBAN" pitchFamily="2" charset="0"/>
              </a:rPr>
              <a:t> </a:t>
            </a:r>
            <a:r>
              <a:rPr lang="as-IN" sz="2800" dirty="0">
                <a:latin typeface="NikoshBAN" pitchFamily="2" charset="0"/>
                <a:cs typeface="NikoshBAN" pitchFamily="2" charset="0"/>
              </a:rPr>
              <a:t>হলো, এতে করে কিন্তু খরচ অনেক হচ্ছে, নিজস্থ ডেটা সেন্টার বসাতে হচ্ছে, ম্যানেজ করার জন্য লোক রাখা হচ্ছে । </a:t>
            </a:r>
            <a:endParaRPr lang="en-US" sz="2800" dirty="0">
              <a:latin typeface="NikoshBAN" pitchFamily="2" charset="0"/>
              <a:cs typeface="NikoshBAN" pitchFamily="2" charset="0"/>
            </a:endParaRPr>
          </a:p>
        </p:txBody>
      </p:sp>
      <p:sp>
        <p:nvSpPr>
          <p:cNvPr id="7" name="Oval 6"/>
          <p:cNvSpPr/>
          <p:nvPr/>
        </p:nvSpPr>
        <p:spPr>
          <a:xfrm>
            <a:off x="2107842" y="2925490"/>
            <a:ext cx="1473558" cy="393137"/>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514600" y="2895600"/>
            <a:ext cx="1066800" cy="461665"/>
          </a:xfrm>
          <a:prstGeom prst="rect">
            <a:avLst/>
          </a:prstGeom>
          <a:noFill/>
        </p:spPr>
        <p:txBody>
          <a:bodyPr wrap="square" rtlCol="0">
            <a:spAutoFit/>
          </a:bodyPr>
          <a:lstStyle/>
          <a:p>
            <a:r>
              <a:rPr lang="en-US" sz="2400" dirty="0" err="1" smtClean="0"/>
              <a:t>সুবিধা</a:t>
            </a:r>
            <a:endParaRPr lang="en-US" sz="2400" dirty="0"/>
          </a:p>
        </p:txBody>
      </p:sp>
      <p:sp>
        <p:nvSpPr>
          <p:cNvPr id="9" name="Oval 8"/>
          <p:cNvSpPr/>
          <p:nvPr/>
        </p:nvSpPr>
        <p:spPr>
          <a:xfrm>
            <a:off x="6296892" y="2925490"/>
            <a:ext cx="1475508" cy="431775"/>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53200" y="2925490"/>
            <a:ext cx="914400" cy="461665"/>
          </a:xfrm>
          <a:prstGeom prst="rect">
            <a:avLst/>
          </a:prstGeom>
          <a:noFill/>
        </p:spPr>
        <p:txBody>
          <a:bodyPr wrap="square" rtlCol="0">
            <a:spAutoFit/>
          </a:bodyPr>
          <a:lstStyle/>
          <a:p>
            <a:r>
              <a:rPr lang="en-US" sz="2400" dirty="0" err="1" smtClean="0"/>
              <a:t>অসুবিধা</a:t>
            </a:r>
            <a:endParaRPr lang="en-US" sz="2400" dirty="0"/>
          </a:p>
        </p:txBody>
      </p:sp>
    </p:spTree>
    <p:extLst>
      <p:ext uri="{BB962C8B-B14F-4D97-AF65-F5344CB8AC3E}">
        <p14:creationId xmlns:p14="http://schemas.microsoft.com/office/powerpoint/2010/main" val="33997659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3352800" y="256155"/>
            <a:ext cx="1981200" cy="584775"/>
          </a:xfrm>
          <a:prstGeom prst="rect">
            <a:avLst/>
          </a:prstGeom>
          <a:solidFill>
            <a:schemeClr val="accent4">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as-IN" sz="3200" dirty="0">
                <a:latin typeface="NikoshBAN" pitchFamily="2" charset="0"/>
                <a:cs typeface="NikoshBAN" pitchFamily="2" charset="0"/>
              </a:rPr>
              <a:t>হাইব্রিড </a:t>
            </a:r>
            <a:r>
              <a:rPr lang="as-IN" sz="3200" dirty="0" smtClean="0">
                <a:latin typeface="NikoshBAN" pitchFamily="2" charset="0"/>
                <a:cs typeface="NikoshBAN" pitchFamily="2" charset="0"/>
              </a:rPr>
              <a:t>ক্লাউড</a:t>
            </a:r>
            <a:endParaRPr lang="en-US" sz="3200" dirty="0">
              <a:latin typeface="NikoshBAN" pitchFamily="2" charset="0"/>
              <a:cs typeface="NikoshBAN" pitchFamily="2" charset="0"/>
            </a:endParaRPr>
          </a:p>
        </p:txBody>
      </p:sp>
      <p:sp>
        <p:nvSpPr>
          <p:cNvPr id="3" name="TextBox 2"/>
          <p:cNvSpPr txBox="1"/>
          <p:nvPr/>
        </p:nvSpPr>
        <p:spPr>
          <a:xfrm>
            <a:off x="838200" y="1219200"/>
            <a:ext cx="7239000" cy="1569660"/>
          </a:xfrm>
          <a:prstGeom prst="rect">
            <a:avLst/>
          </a:prstGeom>
          <a:solidFill>
            <a:schemeClr val="accent4">
              <a:lumMod val="40000"/>
              <a:lumOff val="60000"/>
            </a:schemeClr>
          </a:solidFill>
          <a:effectLst>
            <a:outerShdw blurRad="50800" dist="25400" dir="5400000" rotWithShape="0">
              <a:srgbClr val="000000">
                <a:alpha val="35000"/>
              </a:srgbClr>
            </a:outerShdw>
          </a:effectLst>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as-IN" sz="2400" dirty="0">
                <a:latin typeface="NikoshBAN" pitchFamily="2" charset="0"/>
                <a:cs typeface="NikoshBAN" pitchFamily="2" charset="0"/>
              </a:rPr>
              <a:t>হাইব্রিড ক্লাউড হলো পাবলিক আর প্রাইভেটের সংমিশ্রণ । এখানে প্রাইভেট ক্লাউড দিয়ে প্রাথমিক চাহিদা মেটানো হয়, আর প্রাইভেট ক্লাউডের ধারণক্ষমতা অতিক্রান্ত হয়ে গেলে পাবলিক ক্লাউডের সাহায্য নেয়া হয় । </a:t>
            </a:r>
            <a:endParaRPr lang="en-US" sz="2400" dirty="0">
              <a:latin typeface="NikoshBAN" pitchFamily="2" charset="0"/>
              <a:cs typeface="NikoshBAN" pitchFamily="2" charset="0"/>
            </a:endParaRPr>
          </a:p>
        </p:txBody>
      </p:sp>
      <p:sp>
        <p:nvSpPr>
          <p:cNvPr id="5" name="TextBox 4"/>
          <p:cNvSpPr txBox="1"/>
          <p:nvPr/>
        </p:nvSpPr>
        <p:spPr>
          <a:xfrm>
            <a:off x="921376" y="3962400"/>
            <a:ext cx="2971800" cy="2308324"/>
          </a:xfrm>
          <a:prstGeom prst="rect">
            <a:avLst/>
          </a:prstGeom>
          <a:solidFill>
            <a:schemeClr val="accent5">
              <a:lumMod val="20000"/>
              <a:lumOff val="80000"/>
            </a:schemeClr>
          </a:solidFill>
          <a:ln>
            <a:solidFill>
              <a:srgbClr val="00B05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as-IN" sz="2400" dirty="0">
                <a:solidFill>
                  <a:schemeClr val="tx1"/>
                </a:solidFill>
                <a:latin typeface="NikoshBAN" pitchFamily="2" charset="0"/>
                <a:cs typeface="NikoshBAN" pitchFamily="2" charset="0"/>
              </a:rPr>
              <a:t>স্থানীয়ভাবে কাজ করিয়ে নেয়ার সুবিধাগুলো থাকছে, তার সাথে অতিরিক্ত চাহিদা মেটানোরও একটা ব্যবস্থা এখানে থাকছে পাবলিক ক্লাউডে পাঠানোর মাধ্যমে ।</a:t>
            </a:r>
            <a:endParaRPr lang="en-US" sz="2400" dirty="0">
              <a:solidFill>
                <a:schemeClr val="tx1"/>
              </a:solidFill>
              <a:latin typeface="NikoshBAN" pitchFamily="2" charset="0"/>
              <a:cs typeface="NikoshBAN" pitchFamily="2" charset="0"/>
            </a:endParaRPr>
          </a:p>
        </p:txBody>
      </p:sp>
      <p:sp>
        <p:nvSpPr>
          <p:cNvPr id="6" name="TextBox 5"/>
          <p:cNvSpPr txBox="1"/>
          <p:nvPr/>
        </p:nvSpPr>
        <p:spPr>
          <a:xfrm>
            <a:off x="5318975" y="3962400"/>
            <a:ext cx="2743200" cy="2308324"/>
          </a:xfrm>
          <a:prstGeom prst="rect">
            <a:avLst/>
          </a:prstGeom>
          <a:solidFill>
            <a:schemeClr val="accent6">
              <a:lumMod val="60000"/>
              <a:lumOff val="40000"/>
            </a:schemeClr>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as-IN" sz="2400" dirty="0">
                <a:solidFill>
                  <a:schemeClr val="tx1"/>
                </a:solidFill>
                <a:latin typeface="NikoshBAN"/>
              </a:rPr>
              <a:t> </a:t>
            </a:r>
            <a:r>
              <a:rPr lang="as-IN" sz="2400" dirty="0">
                <a:solidFill>
                  <a:schemeClr val="tx1"/>
                </a:solidFill>
                <a:latin typeface="NikoshBAN"/>
                <a:cs typeface="NikoshBAN" pitchFamily="2" charset="0"/>
              </a:rPr>
              <a:t>পাবলিক ক্লাউডের চেয়ে হাইব্রিড ক্লাউডের খরচ বেশী,কারণ স্থানীয় </a:t>
            </a:r>
            <a:r>
              <a:rPr lang="as-IN" sz="2400" dirty="0" smtClean="0">
                <a:solidFill>
                  <a:schemeClr val="tx1"/>
                </a:solidFill>
                <a:latin typeface="NikoshBAN"/>
                <a:cs typeface="NikoshBAN" pitchFamily="2" charset="0"/>
              </a:rPr>
              <a:t>স্থাপনা </a:t>
            </a:r>
            <a:r>
              <a:rPr lang="as-IN" sz="2400" dirty="0">
                <a:solidFill>
                  <a:schemeClr val="tx1"/>
                </a:solidFill>
                <a:latin typeface="NikoshBAN"/>
                <a:cs typeface="NikoshBAN" pitchFamily="2" charset="0"/>
              </a:rPr>
              <a:t>বানাতেই হচ্ছে </a:t>
            </a:r>
            <a:r>
              <a:rPr lang="as-IN" sz="2400" dirty="0" smtClean="0">
                <a:solidFill>
                  <a:schemeClr val="tx1"/>
                </a:solidFill>
                <a:latin typeface="NikoshBAN"/>
                <a:cs typeface="NikoshBAN" pitchFamily="2" charset="0"/>
              </a:rPr>
              <a:t>এখানে</a:t>
            </a:r>
            <a:r>
              <a:rPr lang="en-US" sz="2400" dirty="0" smtClean="0">
                <a:solidFill>
                  <a:schemeClr val="tx1"/>
                </a:solidFill>
                <a:latin typeface="NikoshBAN"/>
                <a:cs typeface="NikoshBAN" pitchFamily="2" charset="0"/>
              </a:rPr>
              <a:t> </a:t>
            </a:r>
            <a:r>
              <a:rPr lang="en-US" sz="2400" dirty="0" err="1" smtClean="0">
                <a:solidFill>
                  <a:schemeClr val="tx1"/>
                </a:solidFill>
                <a:latin typeface="NikoshBAN"/>
                <a:cs typeface="NikoshBAN" pitchFamily="2" charset="0"/>
              </a:rPr>
              <a:t>তাই</a:t>
            </a:r>
            <a:r>
              <a:rPr lang="en-US" sz="2400" dirty="0" smtClean="0">
                <a:solidFill>
                  <a:schemeClr val="tx1"/>
                </a:solidFill>
                <a:latin typeface="NikoshBAN"/>
                <a:cs typeface="NikoshBAN" pitchFamily="2" charset="0"/>
              </a:rPr>
              <a:t> </a:t>
            </a:r>
            <a:r>
              <a:rPr lang="as-IN" sz="2400" dirty="0" smtClean="0">
                <a:solidFill>
                  <a:schemeClr val="tx1"/>
                </a:solidFill>
                <a:latin typeface="NikoshBAN"/>
                <a:cs typeface="NikoshBAN" pitchFamily="2" charset="0"/>
              </a:rPr>
              <a:t>পাবলিক</a:t>
            </a:r>
            <a:r>
              <a:rPr lang="en-US" sz="2400" dirty="0" smtClean="0">
                <a:solidFill>
                  <a:schemeClr val="tx1"/>
                </a:solidFill>
                <a:latin typeface="NikoshBAN"/>
                <a:cs typeface="NikoshBAN" pitchFamily="2" charset="0"/>
              </a:rPr>
              <a:t>/ </a:t>
            </a:r>
            <a:r>
              <a:rPr lang="as-IN" sz="2400" dirty="0">
                <a:solidFill>
                  <a:schemeClr val="tx1"/>
                </a:solidFill>
                <a:latin typeface="NikoshBAN" pitchFamily="2" charset="0"/>
                <a:cs typeface="NikoshBAN" pitchFamily="2" charset="0"/>
              </a:rPr>
              <a:t>প্রাইভেট</a:t>
            </a:r>
            <a:r>
              <a:rPr lang="as-IN" sz="2400" dirty="0" smtClean="0">
                <a:solidFill>
                  <a:schemeClr val="tx1"/>
                </a:solidFill>
                <a:latin typeface="NikoshBAN"/>
                <a:cs typeface="NikoshBAN" pitchFamily="2" charset="0"/>
              </a:rPr>
              <a:t> </a:t>
            </a:r>
            <a:r>
              <a:rPr lang="en-US" sz="2400" dirty="0" err="1" smtClean="0">
                <a:solidFill>
                  <a:schemeClr val="tx1"/>
                </a:solidFill>
                <a:latin typeface="NikoshBAN"/>
                <a:cs typeface="NikoshBAN" pitchFamily="2" charset="0"/>
              </a:rPr>
              <a:t>এর</a:t>
            </a:r>
            <a:r>
              <a:rPr lang="en-US" sz="2400" dirty="0" smtClean="0">
                <a:solidFill>
                  <a:schemeClr val="tx1"/>
                </a:solidFill>
                <a:latin typeface="NikoshBAN"/>
                <a:cs typeface="NikoshBAN" pitchFamily="2" charset="0"/>
              </a:rPr>
              <a:t> </a:t>
            </a:r>
            <a:r>
              <a:rPr lang="en-US" sz="2400" dirty="0" err="1" smtClean="0">
                <a:solidFill>
                  <a:schemeClr val="tx1"/>
                </a:solidFill>
                <a:latin typeface="NikoshBAN"/>
                <a:cs typeface="NikoshBAN" pitchFamily="2" charset="0"/>
              </a:rPr>
              <a:t>চেয়ে</a:t>
            </a:r>
            <a:r>
              <a:rPr lang="en-US" sz="2400" dirty="0" smtClean="0">
                <a:solidFill>
                  <a:schemeClr val="tx1"/>
                </a:solidFill>
                <a:latin typeface="NikoshBAN"/>
                <a:cs typeface="NikoshBAN" pitchFamily="2" charset="0"/>
              </a:rPr>
              <a:t> </a:t>
            </a:r>
            <a:r>
              <a:rPr lang="en-US" sz="2400" dirty="0" err="1" smtClean="0">
                <a:solidFill>
                  <a:schemeClr val="tx1"/>
                </a:solidFill>
                <a:latin typeface="NikoshBAN"/>
                <a:cs typeface="NikoshBAN" pitchFamily="2" charset="0"/>
              </a:rPr>
              <a:t>এর</a:t>
            </a:r>
            <a:r>
              <a:rPr lang="en-US" sz="2400" dirty="0" smtClean="0">
                <a:solidFill>
                  <a:schemeClr val="tx1"/>
                </a:solidFill>
                <a:latin typeface="NikoshBAN"/>
                <a:cs typeface="NikoshBAN" pitchFamily="2" charset="0"/>
              </a:rPr>
              <a:t> </a:t>
            </a:r>
            <a:r>
              <a:rPr lang="as-IN" sz="2400" dirty="0">
                <a:solidFill>
                  <a:schemeClr val="tx1"/>
                </a:solidFill>
                <a:latin typeface="NikoshBAN"/>
                <a:cs typeface="NikoshBAN" pitchFamily="2" charset="0"/>
              </a:rPr>
              <a:t>খরচ বেশী</a:t>
            </a:r>
            <a:r>
              <a:rPr lang="en-US" sz="2400" dirty="0" smtClean="0">
                <a:solidFill>
                  <a:schemeClr val="tx1"/>
                </a:solidFill>
                <a:latin typeface="NikoshBAN"/>
                <a:cs typeface="NikoshBAN" pitchFamily="2" charset="0"/>
              </a:rPr>
              <a:t> </a:t>
            </a:r>
            <a:r>
              <a:rPr lang="as-IN" sz="2400" dirty="0" smtClean="0">
                <a:solidFill>
                  <a:schemeClr val="tx1"/>
                </a:solidFill>
                <a:latin typeface="NikoshBAN"/>
                <a:cs typeface="NikoshBAN" pitchFamily="2" charset="0"/>
              </a:rPr>
              <a:t>।</a:t>
            </a:r>
            <a:endParaRPr lang="en-US" sz="2400" dirty="0">
              <a:solidFill>
                <a:schemeClr val="tx1"/>
              </a:solidFill>
              <a:latin typeface="NikoshBAN"/>
              <a:cs typeface="NikoshBAN" pitchFamily="2" charset="0"/>
            </a:endParaRPr>
          </a:p>
        </p:txBody>
      </p:sp>
      <p:sp>
        <p:nvSpPr>
          <p:cNvPr id="7" name="Oval 6"/>
          <p:cNvSpPr/>
          <p:nvPr/>
        </p:nvSpPr>
        <p:spPr>
          <a:xfrm>
            <a:off x="1650642" y="3382690"/>
            <a:ext cx="1473558" cy="393137"/>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057400" y="3352800"/>
            <a:ext cx="1066800" cy="461665"/>
          </a:xfrm>
          <a:prstGeom prst="rect">
            <a:avLst/>
          </a:prstGeom>
          <a:noFill/>
        </p:spPr>
        <p:txBody>
          <a:bodyPr wrap="square" rtlCol="0">
            <a:spAutoFit/>
          </a:bodyPr>
          <a:lstStyle/>
          <a:p>
            <a:r>
              <a:rPr lang="en-US" sz="2400" dirty="0" err="1" smtClean="0"/>
              <a:t>সুবিধা</a:t>
            </a:r>
            <a:endParaRPr lang="en-US" sz="2400" dirty="0"/>
          </a:p>
        </p:txBody>
      </p:sp>
      <p:sp>
        <p:nvSpPr>
          <p:cNvPr id="9" name="Oval 8"/>
          <p:cNvSpPr/>
          <p:nvPr/>
        </p:nvSpPr>
        <p:spPr>
          <a:xfrm>
            <a:off x="5915892" y="3314162"/>
            <a:ext cx="1475508" cy="431775"/>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72200" y="3314162"/>
            <a:ext cx="914400" cy="461665"/>
          </a:xfrm>
          <a:prstGeom prst="rect">
            <a:avLst/>
          </a:prstGeom>
          <a:noFill/>
        </p:spPr>
        <p:txBody>
          <a:bodyPr wrap="square" rtlCol="0">
            <a:spAutoFit/>
          </a:bodyPr>
          <a:lstStyle/>
          <a:p>
            <a:r>
              <a:rPr lang="en-US" sz="2400" dirty="0" err="1" smtClean="0"/>
              <a:t>অসুবিধা</a:t>
            </a:r>
            <a:endParaRPr lang="en-US" sz="2400" dirty="0"/>
          </a:p>
        </p:txBody>
      </p:sp>
    </p:spTree>
    <p:extLst>
      <p:ext uri="{BB962C8B-B14F-4D97-AF65-F5344CB8AC3E}">
        <p14:creationId xmlns:p14="http://schemas.microsoft.com/office/powerpoint/2010/main" val="2058620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63000">
              <a:schemeClr val="accent2">
                <a:lumMod val="0"/>
                <a:lumOff val="100000"/>
              </a:schemeClr>
            </a:gs>
            <a:gs pos="89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3352800" y="370702"/>
            <a:ext cx="22860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as-IN" sz="3200" dirty="0">
                <a:latin typeface="NikoshBAN" pitchFamily="2" charset="0"/>
                <a:cs typeface="NikoshBAN" pitchFamily="2" charset="0"/>
              </a:rPr>
              <a:t>কমিউনিটি </a:t>
            </a:r>
            <a:r>
              <a:rPr lang="as-IN" sz="3200" dirty="0" smtClean="0">
                <a:latin typeface="NikoshBAN" pitchFamily="2" charset="0"/>
                <a:cs typeface="NikoshBAN" pitchFamily="2" charset="0"/>
              </a:rPr>
              <a:t>ক্লাউড</a:t>
            </a:r>
            <a:endParaRPr lang="en-US" sz="3200" dirty="0">
              <a:latin typeface="NikoshBAN" pitchFamily="2" charset="0"/>
              <a:cs typeface="NikoshBAN" pitchFamily="2" charset="0"/>
            </a:endParaRPr>
          </a:p>
        </p:txBody>
      </p:sp>
      <p:sp>
        <p:nvSpPr>
          <p:cNvPr id="4" name="TextBox 3"/>
          <p:cNvSpPr txBox="1"/>
          <p:nvPr/>
        </p:nvSpPr>
        <p:spPr>
          <a:xfrm>
            <a:off x="838200" y="1447800"/>
            <a:ext cx="7467600" cy="1569660"/>
          </a:xfrm>
          <a:prstGeom prst="rect">
            <a:avLst/>
          </a:prstGeom>
          <a:solidFill>
            <a:schemeClr val="accent2">
              <a:lumMod val="20000"/>
              <a:lumOff val="80000"/>
            </a:schemeClr>
          </a:solidFill>
          <a:effectLst>
            <a:outerShdw blurRad="50800" dist="25400" dir="5400000" rotWithShape="0">
              <a:srgbClr val="000000">
                <a:alpha val="35000"/>
              </a:srgbClr>
            </a:outerShdw>
            <a:softEdge rad="31750"/>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as-IN" sz="2400" dirty="0">
                <a:latin typeface="NikoshBAN" pitchFamily="2" charset="0"/>
                <a:cs typeface="NikoshBAN" pitchFamily="2" charset="0"/>
              </a:rPr>
              <a:t>কমিউনিটি ক্লাউড ও শেয়ার করা হয় অনেকের মাঝে, পাবলিক ক্লাউডের মতো যে টাকা দেয়, সেই সার্ভিস পায় । তবে পাথর্ক্য হলো একটি ক্ষুদ্র কমিউনিটির লোকজনই এর সুবিধা নিতে পারে । </a:t>
            </a:r>
            <a:endParaRPr lang="en-US" sz="2400" dirty="0">
              <a:latin typeface="NikoshBAN" pitchFamily="2" charset="0"/>
              <a:cs typeface="NikoshBAN" pitchFamily="2" charset="0"/>
            </a:endParaRPr>
          </a:p>
        </p:txBody>
      </p:sp>
      <p:sp>
        <p:nvSpPr>
          <p:cNvPr id="5" name="TextBox 4"/>
          <p:cNvSpPr txBox="1"/>
          <p:nvPr/>
        </p:nvSpPr>
        <p:spPr>
          <a:xfrm>
            <a:off x="5410200" y="4331732"/>
            <a:ext cx="3274454" cy="1569660"/>
          </a:xfrm>
          <a:prstGeom prst="rect">
            <a:avLst/>
          </a:prstGeom>
          <a:solidFill>
            <a:schemeClr val="accent2">
              <a:lumMod val="60000"/>
              <a:lumOff val="40000"/>
            </a:schemeClr>
          </a:solidFill>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as-IN" sz="2400" dirty="0">
                <a:latin typeface="NikoshBAN" pitchFamily="2" charset="0"/>
                <a:cs typeface="NikoshBAN" pitchFamily="2" charset="0"/>
              </a:rPr>
              <a:t>কমিউনিটি </a:t>
            </a:r>
            <a:r>
              <a:rPr lang="as-IN" sz="2400" dirty="0" smtClean="0">
                <a:latin typeface="NikoshBAN" pitchFamily="2" charset="0"/>
                <a:cs typeface="NikoshBAN" pitchFamily="2" charset="0"/>
              </a:rPr>
              <a:t>ক্লাউড</a:t>
            </a:r>
            <a:r>
              <a:rPr lang="bn-BD" sz="2400" dirty="0" smtClean="0">
                <a:latin typeface="NikoshBAN" pitchFamily="2" charset="0"/>
                <a:cs typeface="NikoshBAN" pitchFamily="2" charset="0"/>
              </a:rPr>
              <a:t> এর </a:t>
            </a:r>
            <a:r>
              <a:rPr lang="as-IN" sz="2400" dirty="0" smtClean="0">
                <a:latin typeface="NikoshBAN" pitchFamily="2" charset="0"/>
                <a:cs typeface="NikoshBAN" pitchFamily="2" charset="0"/>
              </a:rPr>
              <a:t>অসুবিধা </a:t>
            </a:r>
            <a:r>
              <a:rPr lang="as-IN" sz="2400" dirty="0">
                <a:latin typeface="NikoshBAN" pitchFamily="2" charset="0"/>
                <a:cs typeface="NikoshBAN" pitchFamily="2" charset="0"/>
              </a:rPr>
              <a:t>হলো এখানে ক্লায়েন্টের সংখ্যা সীমিত </a:t>
            </a:r>
            <a:r>
              <a:rPr lang="as-IN" sz="2400" dirty="0" smtClean="0">
                <a:latin typeface="NikoshBAN" pitchFamily="2" charset="0"/>
                <a:cs typeface="NikoshBAN" pitchFamily="2" charset="0"/>
              </a:rPr>
              <a:t>বলে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নির্বাহ</a:t>
            </a:r>
            <a:r>
              <a:rPr lang="as-IN" sz="2400" dirty="0" smtClean="0">
                <a:latin typeface="NikoshBAN" pitchFamily="2" charset="0"/>
                <a:cs typeface="NikoshBAN" pitchFamily="2" charset="0"/>
              </a:rPr>
              <a:t> </a:t>
            </a:r>
            <a:r>
              <a:rPr lang="as-IN" sz="2400" dirty="0">
                <a:latin typeface="NikoshBAN" pitchFamily="2" charset="0"/>
                <a:cs typeface="NikoshBAN" pitchFamily="2" charset="0"/>
              </a:rPr>
              <a:t>খরচ বেড়ে যাবে ।</a:t>
            </a:r>
            <a:endParaRPr lang="en-US" sz="2400" dirty="0">
              <a:latin typeface="NikoshBAN" pitchFamily="2" charset="0"/>
              <a:cs typeface="NikoshBAN" pitchFamily="2" charset="0"/>
            </a:endParaRPr>
          </a:p>
        </p:txBody>
      </p:sp>
      <p:sp>
        <p:nvSpPr>
          <p:cNvPr id="6" name="TextBox 5"/>
          <p:cNvSpPr txBox="1"/>
          <p:nvPr/>
        </p:nvSpPr>
        <p:spPr>
          <a:xfrm>
            <a:off x="1136561" y="4331732"/>
            <a:ext cx="3352800" cy="156966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400" dirty="0" smtClean="0"/>
              <a:t> </a:t>
            </a:r>
            <a:r>
              <a:rPr lang="bn-BD" sz="2400" dirty="0" smtClean="0">
                <a:latin typeface="NikoshBAN" pitchFamily="2" charset="0"/>
                <a:cs typeface="NikoshBAN" pitchFamily="2" charset="0"/>
              </a:rPr>
              <a:t>কমিউনিটি ক্লাউ</a:t>
            </a:r>
            <a:r>
              <a:rPr lang="en-US" sz="2400" dirty="0" err="1" smtClean="0">
                <a:latin typeface="NikoshBAN" pitchFamily="2" charset="0"/>
                <a:cs typeface="NikoshBAN" pitchFamily="2" charset="0"/>
              </a:rPr>
              <a:t>ডের</a:t>
            </a:r>
            <a:r>
              <a:rPr lang="bn-BD" sz="2400" dirty="0" smtClean="0">
                <a:latin typeface="NikoshBAN" pitchFamily="2" charset="0"/>
                <a:cs typeface="NikoshBAN" pitchFamily="2" charset="0"/>
              </a:rPr>
              <a:t> </a:t>
            </a:r>
            <a:r>
              <a:rPr lang="as-IN" sz="2400" dirty="0" smtClean="0">
                <a:latin typeface="NikoshBAN" pitchFamily="2" charset="0"/>
                <a:cs typeface="NikoshBAN" pitchFamily="2" charset="0"/>
              </a:rPr>
              <a:t>সুবিধা হলো,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এর</a:t>
            </a:r>
            <a:r>
              <a:rPr lang="as-IN" sz="2400" dirty="0" smtClean="0">
                <a:latin typeface="NikoshBAN" pitchFamily="2" charset="0"/>
                <a:cs typeface="NikoshBAN" pitchFamily="2" charset="0"/>
              </a:rPr>
              <a:t>  মধ্যে ইউজার সীমাবদ্ধ থাকে বলে এখানে  সিকিউরিটির সমস্যাগুলো নেই । </a:t>
            </a:r>
            <a:endParaRPr lang="en-US" sz="2400" dirty="0">
              <a:latin typeface="NikoshBAN" pitchFamily="2" charset="0"/>
              <a:cs typeface="NikoshBAN" pitchFamily="2" charset="0"/>
            </a:endParaRPr>
          </a:p>
        </p:txBody>
      </p:sp>
      <p:sp>
        <p:nvSpPr>
          <p:cNvPr id="7" name="Oval 6"/>
          <p:cNvSpPr/>
          <p:nvPr/>
        </p:nvSpPr>
        <p:spPr>
          <a:xfrm>
            <a:off x="6296892" y="3533394"/>
            <a:ext cx="1475508" cy="431775"/>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553200" y="3533394"/>
            <a:ext cx="914400" cy="461665"/>
          </a:xfrm>
          <a:prstGeom prst="rect">
            <a:avLst/>
          </a:prstGeom>
          <a:noFill/>
        </p:spPr>
        <p:txBody>
          <a:bodyPr wrap="square" rtlCol="0">
            <a:spAutoFit/>
          </a:bodyPr>
          <a:lstStyle/>
          <a:p>
            <a:r>
              <a:rPr lang="en-US" sz="2400" dirty="0" err="1" smtClean="0"/>
              <a:t>অসুবিধা</a:t>
            </a:r>
            <a:endParaRPr lang="en-US" sz="2400" dirty="0"/>
          </a:p>
        </p:txBody>
      </p:sp>
      <p:sp>
        <p:nvSpPr>
          <p:cNvPr id="9" name="Oval 8"/>
          <p:cNvSpPr/>
          <p:nvPr/>
        </p:nvSpPr>
        <p:spPr>
          <a:xfrm>
            <a:off x="1905000" y="3572032"/>
            <a:ext cx="1549758" cy="461665"/>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87958" y="3572032"/>
            <a:ext cx="1066800" cy="461665"/>
          </a:xfrm>
          <a:prstGeom prst="rect">
            <a:avLst/>
          </a:prstGeom>
          <a:noFill/>
        </p:spPr>
        <p:txBody>
          <a:bodyPr wrap="square" rtlCol="0">
            <a:spAutoFit/>
          </a:bodyPr>
          <a:lstStyle/>
          <a:p>
            <a:r>
              <a:rPr lang="en-US" sz="2400" dirty="0" err="1" smtClean="0"/>
              <a:t>সুবিধা</a:t>
            </a:r>
            <a:endParaRPr lang="en-US" sz="2400" dirty="0"/>
          </a:p>
        </p:txBody>
      </p:sp>
    </p:spTree>
    <p:extLst>
      <p:ext uri="{BB962C8B-B14F-4D97-AF65-F5344CB8AC3E}">
        <p14:creationId xmlns:p14="http://schemas.microsoft.com/office/powerpoint/2010/main" val="2623477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63000">
              <a:schemeClr val="accent2">
                <a:lumMod val="0"/>
                <a:lumOff val="100000"/>
              </a:schemeClr>
            </a:gs>
            <a:gs pos="89000">
              <a:schemeClr val="accent2">
                <a:lumMod val="1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3" name="TextBox 2"/>
          <p:cNvSpPr txBox="1"/>
          <p:nvPr/>
        </p:nvSpPr>
        <p:spPr>
          <a:xfrm>
            <a:off x="2576945" y="398758"/>
            <a:ext cx="4066309" cy="584775"/>
          </a:xfrm>
          <a:prstGeom prst="rect">
            <a:avLst/>
          </a:prstGeom>
          <a:noFill/>
          <a:ln w="57150">
            <a:solidFill>
              <a:srgbClr val="0070C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s-IN" sz="3200" dirty="0">
                <a:latin typeface="NikoshBAN" pitchFamily="2" charset="0"/>
                <a:cs typeface="NikoshBAN" pitchFamily="2" charset="0"/>
              </a:rPr>
              <a:t>ক্লাউড কম্পিউটিং এর মডেল </a:t>
            </a:r>
            <a:endParaRPr lang="en-US" sz="3200" dirty="0">
              <a:latin typeface="NikoshBAN" pitchFamily="2" charset="0"/>
              <a:cs typeface="NikoshBAN" pitchFamily="2" charset="0"/>
            </a:endParaRPr>
          </a:p>
        </p:txBody>
      </p:sp>
      <p:grpSp>
        <p:nvGrpSpPr>
          <p:cNvPr id="19" name="Group 18"/>
          <p:cNvGrpSpPr/>
          <p:nvPr/>
        </p:nvGrpSpPr>
        <p:grpSpPr>
          <a:xfrm>
            <a:off x="1600200" y="1316088"/>
            <a:ext cx="6172200" cy="4475112"/>
            <a:chOff x="1627909" y="1323015"/>
            <a:chExt cx="6172200" cy="4475112"/>
          </a:xfrm>
        </p:grpSpPr>
        <p:sp>
          <p:nvSpPr>
            <p:cNvPr id="14" name="Isosceles Triangle 13"/>
            <p:cNvSpPr/>
            <p:nvPr/>
          </p:nvSpPr>
          <p:spPr>
            <a:xfrm>
              <a:off x="1627909" y="1323015"/>
              <a:ext cx="6172200" cy="4475112"/>
            </a:xfrm>
            <a:prstGeom prst="triangl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389909" y="4749678"/>
              <a:ext cx="4724400" cy="962025"/>
            </a:xfrm>
            <a:custGeom>
              <a:avLst/>
              <a:gdLst>
                <a:gd name="connsiteX0" fmla="*/ 0 w 2641600"/>
                <a:gd name="connsiteY0" fmla="*/ 160341 h 962025"/>
                <a:gd name="connsiteX1" fmla="*/ 160341 w 2641600"/>
                <a:gd name="connsiteY1" fmla="*/ 0 h 962025"/>
                <a:gd name="connsiteX2" fmla="*/ 2481259 w 2641600"/>
                <a:gd name="connsiteY2" fmla="*/ 0 h 962025"/>
                <a:gd name="connsiteX3" fmla="*/ 2641600 w 2641600"/>
                <a:gd name="connsiteY3" fmla="*/ 160341 h 962025"/>
                <a:gd name="connsiteX4" fmla="*/ 2641600 w 2641600"/>
                <a:gd name="connsiteY4" fmla="*/ 801684 h 962025"/>
                <a:gd name="connsiteX5" fmla="*/ 2481259 w 2641600"/>
                <a:gd name="connsiteY5" fmla="*/ 962025 h 962025"/>
                <a:gd name="connsiteX6" fmla="*/ 160341 w 2641600"/>
                <a:gd name="connsiteY6" fmla="*/ 962025 h 962025"/>
                <a:gd name="connsiteX7" fmla="*/ 0 w 2641600"/>
                <a:gd name="connsiteY7" fmla="*/ 801684 h 962025"/>
                <a:gd name="connsiteX8" fmla="*/ 0 w 2641600"/>
                <a:gd name="connsiteY8" fmla="*/ 160341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1600" h="962025">
                  <a:moveTo>
                    <a:pt x="0" y="160341"/>
                  </a:moveTo>
                  <a:cubicBezTo>
                    <a:pt x="0" y="71787"/>
                    <a:pt x="71787" y="0"/>
                    <a:pt x="160341" y="0"/>
                  </a:cubicBezTo>
                  <a:lnTo>
                    <a:pt x="2481259" y="0"/>
                  </a:lnTo>
                  <a:cubicBezTo>
                    <a:pt x="2569813" y="0"/>
                    <a:pt x="2641600" y="71787"/>
                    <a:pt x="2641600" y="160341"/>
                  </a:cubicBezTo>
                  <a:lnTo>
                    <a:pt x="2641600" y="801684"/>
                  </a:lnTo>
                  <a:cubicBezTo>
                    <a:pt x="2641600" y="890238"/>
                    <a:pt x="2569813" y="962025"/>
                    <a:pt x="2481259" y="962025"/>
                  </a:cubicBezTo>
                  <a:lnTo>
                    <a:pt x="160341" y="962025"/>
                  </a:lnTo>
                  <a:cubicBezTo>
                    <a:pt x="71787" y="962025"/>
                    <a:pt x="0" y="890238"/>
                    <a:pt x="0" y="801684"/>
                  </a:cubicBezTo>
                  <a:lnTo>
                    <a:pt x="0" y="160341"/>
                  </a:lnTo>
                  <a:close/>
                </a:path>
              </a:pathLst>
            </a:custGeom>
            <a:solidFill>
              <a:schemeClr val="accent2">
                <a:alpha val="90000"/>
              </a:schemeClr>
            </a:solidFill>
            <a:ln>
              <a:solidFill>
                <a:srgbClr val="92D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3162" tIns="123162" rIns="123162" bIns="123162" numCol="1" spcCol="1270" anchor="ctr" anchorCtr="0">
              <a:noAutofit/>
            </a:bodyPr>
            <a:lstStyle/>
            <a:p>
              <a:pPr lvl="0" algn="ctr" defTabSz="889000">
                <a:lnSpc>
                  <a:spcPct val="90000"/>
                </a:lnSpc>
                <a:spcBef>
                  <a:spcPct val="0"/>
                </a:spcBef>
                <a:spcAft>
                  <a:spcPct val="35000"/>
                </a:spcAft>
              </a:pPr>
              <a:r>
                <a:rPr lang="as-IN" sz="2000" kern="1200" dirty="0" smtClean="0">
                  <a:latin typeface="NikoshBAN" pitchFamily="2" charset="0"/>
                  <a:cs typeface="NikoshBAN" pitchFamily="2" charset="0"/>
                </a:rPr>
                <a:t>অবকাঠামোগত সেবা (</a:t>
              </a:r>
              <a:r>
                <a:rPr lang="en-US" sz="2000" kern="1200" dirty="0" smtClean="0">
                  <a:latin typeface="NikoshBAN" pitchFamily="2" charset="0"/>
                  <a:cs typeface="NikoshBAN" pitchFamily="2" charset="0"/>
                </a:rPr>
                <a:t>Infrastructure as a service-</a:t>
              </a:r>
              <a:r>
                <a:rPr lang="en-US" sz="2000" kern="1200" dirty="0" err="1" smtClean="0">
                  <a:latin typeface="NikoshBAN" pitchFamily="2" charset="0"/>
                  <a:cs typeface="NikoshBAN" pitchFamily="2" charset="0"/>
                </a:rPr>
                <a:t>IaaS</a:t>
              </a:r>
              <a:r>
                <a:rPr lang="en-US" sz="2000" kern="1200" dirty="0" smtClean="0">
                  <a:latin typeface="NikoshBAN" pitchFamily="2" charset="0"/>
                  <a:cs typeface="NikoshBAN" pitchFamily="2" charset="0"/>
                </a:rPr>
                <a:t>)</a:t>
              </a:r>
              <a:endParaRPr lang="en-US" sz="2000" kern="1200" dirty="0">
                <a:latin typeface="NikoshBAN" pitchFamily="2" charset="0"/>
                <a:cs typeface="NikoshBAN" pitchFamily="2" charset="0"/>
              </a:endParaRPr>
            </a:p>
          </p:txBody>
        </p:sp>
        <p:sp>
          <p:nvSpPr>
            <p:cNvPr id="16" name="Freeform 15"/>
            <p:cNvSpPr/>
            <p:nvPr/>
          </p:nvSpPr>
          <p:spPr>
            <a:xfrm>
              <a:off x="3151909" y="3630038"/>
              <a:ext cx="3124199" cy="962025"/>
            </a:xfrm>
            <a:custGeom>
              <a:avLst/>
              <a:gdLst>
                <a:gd name="connsiteX0" fmla="*/ 0 w 2641600"/>
                <a:gd name="connsiteY0" fmla="*/ 160341 h 962025"/>
                <a:gd name="connsiteX1" fmla="*/ 160341 w 2641600"/>
                <a:gd name="connsiteY1" fmla="*/ 0 h 962025"/>
                <a:gd name="connsiteX2" fmla="*/ 2481259 w 2641600"/>
                <a:gd name="connsiteY2" fmla="*/ 0 h 962025"/>
                <a:gd name="connsiteX3" fmla="*/ 2641600 w 2641600"/>
                <a:gd name="connsiteY3" fmla="*/ 160341 h 962025"/>
                <a:gd name="connsiteX4" fmla="*/ 2641600 w 2641600"/>
                <a:gd name="connsiteY4" fmla="*/ 801684 h 962025"/>
                <a:gd name="connsiteX5" fmla="*/ 2481259 w 2641600"/>
                <a:gd name="connsiteY5" fmla="*/ 962025 h 962025"/>
                <a:gd name="connsiteX6" fmla="*/ 160341 w 2641600"/>
                <a:gd name="connsiteY6" fmla="*/ 962025 h 962025"/>
                <a:gd name="connsiteX7" fmla="*/ 0 w 2641600"/>
                <a:gd name="connsiteY7" fmla="*/ 801684 h 962025"/>
                <a:gd name="connsiteX8" fmla="*/ 0 w 2641600"/>
                <a:gd name="connsiteY8" fmla="*/ 160341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1600" h="962025">
                  <a:moveTo>
                    <a:pt x="0" y="160341"/>
                  </a:moveTo>
                  <a:cubicBezTo>
                    <a:pt x="0" y="71787"/>
                    <a:pt x="71787" y="0"/>
                    <a:pt x="160341" y="0"/>
                  </a:cubicBezTo>
                  <a:lnTo>
                    <a:pt x="2481259" y="0"/>
                  </a:lnTo>
                  <a:cubicBezTo>
                    <a:pt x="2569813" y="0"/>
                    <a:pt x="2641600" y="71787"/>
                    <a:pt x="2641600" y="160341"/>
                  </a:cubicBezTo>
                  <a:lnTo>
                    <a:pt x="2641600" y="801684"/>
                  </a:lnTo>
                  <a:cubicBezTo>
                    <a:pt x="2641600" y="890238"/>
                    <a:pt x="2569813" y="962025"/>
                    <a:pt x="2481259" y="962025"/>
                  </a:cubicBezTo>
                  <a:lnTo>
                    <a:pt x="160341" y="962025"/>
                  </a:lnTo>
                  <a:cubicBezTo>
                    <a:pt x="71787" y="962025"/>
                    <a:pt x="0" y="890238"/>
                    <a:pt x="0" y="801684"/>
                  </a:cubicBezTo>
                  <a:lnTo>
                    <a:pt x="0" y="160341"/>
                  </a:lnTo>
                  <a:close/>
                </a:path>
              </a:pathLst>
            </a:custGeom>
            <a:solidFill>
              <a:schemeClr val="accent4">
                <a:lumMod val="40000"/>
                <a:lumOff val="60000"/>
              </a:schemeClr>
            </a:solidFill>
          </p:spPr>
          <p:style>
            <a:lnRef idx="1">
              <a:schemeClr val="accent3"/>
            </a:lnRef>
            <a:fillRef idx="3">
              <a:schemeClr val="accent3"/>
            </a:fillRef>
            <a:effectRef idx="2">
              <a:schemeClr val="accent3"/>
            </a:effectRef>
            <a:fontRef idx="minor">
              <a:schemeClr val="lt1"/>
            </a:fontRef>
          </p:style>
          <p:txBody>
            <a:bodyPr spcFirstLastPara="0" vert="horz" wrap="square" lIns="123162" tIns="123162" rIns="123162" bIns="123162" numCol="1" spcCol="1270" anchor="ctr" anchorCtr="0">
              <a:noAutofit/>
            </a:bodyPr>
            <a:lstStyle/>
            <a:p>
              <a:pPr lvl="0" algn="ctr" defTabSz="889000">
                <a:lnSpc>
                  <a:spcPct val="90000"/>
                </a:lnSpc>
                <a:spcBef>
                  <a:spcPct val="0"/>
                </a:spcBef>
                <a:spcAft>
                  <a:spcPct val="35000"/>
                </a:spcAft>
              </a:pPr>
              <a:r>
                <a:rPr lang="as-IN" sz="2000" kern="1200" dirty="0" smtClean="0">
                  <a:solidFill>
                    <a:schemeClr val="tx1"/>
                  </a:solidFill>
                  <a:latin typeface="NikoshBAN" pitchFamily="2" charset="0"/>
                  <a:cs typeface="NikoshBAN" pitchFamily="2" charset="0"/>
                </a:rPr>
                <a:t>প্লাটফর্মভিত্তিক সেবা (</a:t>
              </a:r>
              <a:r>
                <a:rPr lang="en-US" sz="2000" kern="1200" dirty="0" smtClean="0">
                  <a:solidFill>
                    <a:schemeClr val="tx1"/>
                  </a:solidFill>
                  <a:latin typeface="NikoshBAN" pitchFamily="2" charset="0"/>
                  <a:cs typeface="NikoshBAN" pitchFamily="2" charset="0"/>
                </a:rPr>
                <a:t>Platform as a service-</a:t>
              </a:r>
              <a:r>
                <a:rPr lang="en-US" sz="2000" kern="1200" dirty="0" err="1" smtClean="0">
                  <a:solidFill>
                    <a:schemeClr val="tx1"/>
                  </a:solidFill>
                  <a:latin typeface="NikoshBAN" pitchFamily="2" charset="0"/>
                  <a:cs typeface="NikoshBAN" pitchFamily="2" charset="0"/>
                </a:rPr>
                <a:t>PaaS</a:t>
              </a:r>
              <a:r>
                <a:rPr lang="en-US" sz="2000" kern="1200" dirty="0" smtClean="0">
                  <a:solidFill>
                    <a:schemeClr val="tx1"/>
                  </a:solidFill>
                  <a:latin typeface="NikoshBAN" pitchFamily="2" charset="0"/>
                  <a:cs typeface="NikoshBAN" pitchFamily="2" charset="0"/>
                </a:rPr>
                <a:t>)</a:t>
              </a:r>
              <a:endParaRPr lang="en-US" sz="2000" kern="1200" dirty="0">
                <a:solidFill>
                  <a:schemeClr val="tx1"/>
                </a:solidFill>
                <a:latin typeface="NikoshBAN" pitchFamily="2" charset="0"/>
                <a:cs typeface="NikoshBAN" pitchFamily="2" charset="0"/>
              </a:endParaRPr>
            </a:p>
          </p:txBody>
        </p:sp>
        <p:sp>
          <p:nvSpPr>
            <p:cNvPr id="17" name="Freeform 16"/>
            <p:cNvSpPr/>
            <p:nvPr/>
          </p:nvSpPr>
          <p:spPr>
            <a:xfrm>
              <a:off x="3958070" y="2424461"/>
              <a:ext cx="1588078" cy="962025"/>
            </a:xfrm>
            <a:custGeom>
              <a:avLst/>
              <a:gdLst>
                <a:gd name="connsiteX0" fmla="*/ 0 w 2641600"/>
                <a:gd name="connsiteY0" fmla="*/ 160341 h 962025"/>
                <a:gd name="connsiteX1" fmla="*/ 160341 w 2641600"/>
                <a:gd name="connsiteY1" fmla="*/ 0 h 962025"/>
                <a:gd name="connsiteX2" fmla="*/ 2481259 w 2641600"/>
                <a:gd name="connsiteY2" fmla="*/ 0 h 962025"/>
                <a:gd name="connsiteX3" fmla="*/ 2641600 w 2641600"/>
                <a:gd name="connsiteY3" fmla="*/ 160341 h 962025"/>
                <a:gd name="connsiteX4" fmla="*/ 2641600 w 2641600"/>
                <a:gd name="connsiteY4" fmla="*/ 801684 h 962025"/>
                <a:gd name="connsiteX5" fmla="*/ 2481259 w 2641600"/>
                <a:gd name="connsiteY5" fmla="*/ 962025 h 962025"/>
                <a:gd name="connsiteX6" fmla="*/ 160341 w 2641600"/>
                <a:gd name="connsiteY6" fmla="*/ 962025 h 962025"/>
                <a:gd name="connsiteX7" fmla="*/ 0 w 2641600"/>
                <a:gd name="connsiteY7" fmla="*/ 801684 h 962025"/>
                <a:gd name="connsiteX8" fmla="*/ 0 w 2641600"/>
                <a:gd name="connsiteY8" fmla="*/ 160341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1600" h="962025">
                  <a:moveTo>
                    <a:pt x="0" y="160341"/>
                  </a:moveTo>
                  <a:cubicBezTo>
                    <a:pt x="0" y="71787"/>
                    <a:pt x="71787" y="0"/>
                    <a:pt x="160341" y="0"/>
                  </a:cubicBezTo>
                  <a:lnTo>
                    <a:pt x="2481259" y="0"/>
                  </a:lnTo>
                  <a:cubicBezTo>
                    <a:pt x="2569813" y="0"/>
                    <a:pt x="2641600" y="71787"/>
                    <a:pt x="2641600" y="160341"/>
                  </a:cubicBezTo>
                  <a:lnTo>
                    <a:pt x="2641600" y="801684"/>
                  </a:lnTo>
                  <a:cubicBezTo>
                    <a:pt x="2641600" y="890238"/>
                    <a:pt x="2569813" y="962025"/>
                    <a:pt x="2481259" y="962025"/>
                  </a:cubicBezTo>
                  <a:lnTo>
                    <a:pt x="160341" y="962025"/>
                  </a:lnTo>
                  <a:cubicBezTo>
                    <a:pt x="71787" y="962025"/>
                    <a:pt x="0" y="890238"/>
                    <a:pt x="0" y="801684"/>
                  </a:cubicBezTo>
                  <a:lnTo>
                    <a:pt x="0" y="160341"/>
                  </a:lnTo>
                  <a:close/>
                </a:path>
              </a:pathLst>
            </a:custGeom>
            <a:solidFill>
              <a:schemeClr val="accent3">
                <a:lumMod val="40000"/>
                <a:lumOff val="6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3162" tIns="123162" rIns="123162" bIns="123162" numCol="1" spcCol="1270" anchor="ctr" anchorCtr="0">
              <a:noAutofit/>
            </a:bodyPr>
            <a:lstStyle/>
            <a:p>
              <a:pPr lvl="0" algn="ctr" defTabSz="889000">
                <a:lnSpc>
                  <a:spcPct val="90000"/>
                </a:lnSpc>
                <a:spcBef>
                  <a:spcPct val="0"/>
                </a:spcBef>
                <a:spcAft>
                  <a:spcPct val="35000"/>
                </a:spcAft>
              </a:pPr>
              <a:r>
                <a:rPr lang="as-IN" kern="1200" dirty="0" smtClean="0">
                  <a:latin typeface="NikoshBAN" pitchFamily="2" charset="0"/>
                  <a:cs typeface="NikoshBAN" pitchFamily="2" charset="0"/>
                </a:rPr>
                <a:t>সফটওয়্যার সেবা (</a:t>
              </a:r>
              <a:r>
                <a:rPr lang="en-US" sz="1400" kern="1200" dirty="0" smtClean="0">
                  <a:latin typeface="NikoshBAN" pitchFamily="2" charset="0"/>
                  <a:cs typeface="NikoshBAN" pitchFamily="2" charset="0"/>
                </a:rPr>
                <a:t>Software as a service-</a:t>
              </a:r>
              <a:r>
                <a:rPr lang="en-US" sz="1400" kern="1200" dirty="0" err="1" smtClean="0">
                  <a:latin typeface="NikoshBAN" pitchFamily="2" charset="0"/>
                  <a:cs typeface="NikoshBAN" pitchFamily="2" charset="0"/>
                </a:rPr>
                <a:t>SaaS</a:t>
              </a:r>
              <a:r>
                <a:rPr lang="en-US" sz="1400" kern="1200" dirty="0" smtClean="0">
                  <a:latin typeface="NikoshBAN" pitchFamily="2" charset="0"/>
                  <a:cs typeface="NikoshBAN" pitchFamily="2" charset="0"/>
                </a:rPr>
                <a:t>)</a:t>
              </a:r>
              <a:endParaRPr lang="en-US" sz="1400" kern="1200" dirty="0">
                <a:latin typeface="NikoshBAN" pitchFamily="2" charset="0"/>
                <a:cs typeface="NikoshBAN" pitchFamily="2" charset="0"/>
              </a:endParaRPr>
            </a:p>
          </p:txBody>
        </p:sp>
      </p:grpSp>
    </p:spTree>
    <p:extLst>
      <p:ext uri="{BB962C8B-B14F-4D97-AF65-F5344CB8AC3E}">
        <p14:creationId xmlns:p14="http://schemas.microsoft.com/office/powerpoint/2010/main" val="41620102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circle(in)">
                                      <p:cBhvr>
                                        <p:cTn id="1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TextBox 2"/>
          <p:cNvSpPr txBox="1"/>
          <p:nvPr/>
        </p:nvSpPr>
        <p:spPr>
          <a:xfrm>
            <a:off x="2133600" y="762000"/>
            <a:ext cx="4495800" cy="954107"/>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s-IN" sz="2800" dirty="0">
                <a:solidFill>
                  <a:schemeClr val="tx1"/>
                </a:solidFill>
                <a:latin typeface="NikoshBAN" pitchFamily="2" charset="0"/>
                <a:cs typeface="NikoshBAN" pitchFamily="2" charset="0"/>
              </a:rPr>
              <a:t>অবকাঠামোগত সেবা </a:t>
            </a:r>
            <a:endParaRPr lang="en-US" sz="2800" dirty="0" smtClean="0">
              <a:solidFill>
                <a:schemeClr val="tx1"/>
              </a:solidFill>
              <a:latin typeface="NikoshBAN" pitchFamily="2" charset="0"/>
              <a:cs typeface="NikoshBAN" pitchFamily="2" charset="0"/>
            </a:endParaRPr>
          </a:p>
          <a:p>
            <a:pPr algn="ctr"/>
            <a:r>
              <a:rPr lang="as-IN" sz="2800" dirty="0" smtClean="0">
                <a:solidFill>
                  <a:schemeClr val="tx1"/>
                </a:solidFill>
                <a:latin typeface="NikoshBAN" pitchFamily="2" charset="0"/>
                <a:cs typeface="NikoshBAN" pitchFamily="2" charset="0"/>
              </a:rPr>
              <a:t>(</a:t>
            </a:r>
            <a:r>
              <a:rPr lang="en-US" sz="2000" dirty="0">
                <a:solidFill>
                  <a:schemeClr val="tx1"/>
                </a:solidFill>
                <a:latin typeface="NikoshBAN" pitchFamily="2" charset="0"/>
                <a:cs typeface="NikoshBAN" pitchFamily="2" charset="0"/>
              </a:rPr>
              <a:t>Infrastructure as a service-</a:t>
            </a:r>
            <a:r>
              <a:rPr lang="en-US" sz="2000" dirty="0" err="1">
                <a:solidFill>
                  <a:schemeClr val="tx1"/>
                </a:solidFill>
                <a:latin typeface="NikoshBAN" pitchFamily="2" charset="0"/>
                <a:cs typeface="NikoshBAN" pitchFamily="2" charset="0"/>
              </a:rPr>
              <a:t>IaaS</a:t>
            </a:r>
            <a:r>
              <a:rPr lang="en-US" sz="2800" dirty="0">
                <a:solidFill>
                  <a:schemeClr val="tx1"/>
                </a:solidFill>
                <a:latin typeface="NikoshBAN" pitchFamily="2" charset="0"/>
                <a:cs typeface="NikoshBAN" pitchFamily="2" charset="0"/>
              </a:rPr>
              <a:t>)</a:t>
            </a:r>
          </a:p>
        </p:txBody>
      </p:sp>
      <p:sp>
        <p:nvSpPr>
          <p:cNvPr id="2" name="TextBox 1"/>
          <p:cNvSpPr txBox="1"/>
          <p:nvPr/>
        </p:nvSpPr>
        <p:spPr>
          <a:xfrm>
            <a:off x="838200" y="2514600"/>
            <a:ext cx="7429500" cy="3108543"/>
          </a:xfrm>
          <a:prstGeom prst="rect">
            <a:avLst/>
          </a:prstGeom>
          <a:noFill/>
          <a:ln w="57150"/>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as-IN" sz="2800" dirty="0">
                <a:latin typeface="NikoshBAN" pitchFamily="2" charset="0"/>
                <a:cs typeface="NikoshBAN" pitchFamily="2" charset="0"/>
              </a:rPr>
              <a:t>অবকাঠামো ভাড়া দেয়ার সার্ভিস । যেমন, আমাজন ইলাস্টিক কম্পিউট ক্লাউড(</a:t>
            </a:r>
            <a:r>
              <a:rPr lang="en-US" sz="2800" dirty="0">
                <a:latin typeface="NikoshBAN" pitchFamily="2" charset="0"/>
                <a:cs typeface="NikoshBAN" pitchFamily="2" charset="0"/>
              </a:rPr>
              <a:t>EC2)</a:t>
            </a:r>
            <a:r>
              <a:rPr lang="as-IN" sz="2800" dirty="0">
                <a:latin typeface="NikoshBAN" pitchFamily="2" charset="0"/>
                <a:cs typeface="NikoshBAN" pitchFamily="2" charset="0"/>
              </a:rPr>
              <a:t>এর উদাহরণ । </a:t>
            </a:r>
            <a:r>
              <a:rPr lang="en-US" sz="2800" dirty="0">
                <a:latin typeface="NikoshBAN" pitchFamily="2" charset="0"/>
                <a:cs typeface="NikoshBAN" pitchFamily="2" charset="0"/>
              </a:rPr>
              <a:t>EC2-</a:t>
            </a:r>
            <a:r>
              <a:rPr lang="as-IN" sz="2800" dirty="0">
                <a:latin typeface="NikoshBAN" pitchFamily="2" charset="0"/>
                <a:cs typeface="NikoshBAN" pitchFamily="2" charset="0"/>
              </a:rPr>
              <a:t>তে ডেটা সেন্টারের প্রতি সার্ভারে ১ থেকে ৮ টি ভার্চুয়াল্ মেশিনে চলে, ক্লায়েন্টরা এগুলো ভাড়া নেন ।ভার্চুয়াল মেশিনে নিজের ইচ্ছেমতো অপারেটিং সিস্টেমে বসানো চলে । এতে সুবিধা হলো, সবকিছু ইউজার নিজে নিয়ন্ত্রণ করতে পারে । আর অসুবিধা হলো, সবকিসুর ব্যবস্তা ইউজারকে নিজেকেই করতে </a:t>
            </a:r>
            <a:r>
              <a:rPr lang="as-IN" sz="2800" dirty="0" smtClean="0">
                <a:latin typeface="NikoshBAN" pitchFamily="2" charset="0"/>
                <a:cs typeface="NikoshBAN" pitchFamily="2" charset="0"/>
              </a:rPr>
              <a:t>হয়</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954685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4000">
              <a:schemeClr val="accent3">
                <a:lumMod val="0"/>
                <a:lumOff val="100000"/>
              </a:schemeClr>
            </a:gs>
            <a:gs pos="50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2514600" y="762000"/>
            <a:ext cx="3886200" cy="954107"/>
          </a:xfrm>
          <a:prstGeom prst="rect">
            <a:avLst/>
          </a:prstGeom>
          <a:solidFill>
            <a:schemeClr val="accent4"/>
          </a:solidFill>
          <a:ln>
            <a:solidFill>
              <a:srgbClr val="00B0F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s-IN" sz="2800" dirty="0">
                <a:solidFill>
                  <a:schemeClr val="tx1"/>
                </a:solidFill>
                <a:latin typeface="NikoshBAN" pitchFamily="2" charset="0"/>
                <a:cs typeface="NikoshBAN" pitchFamily="2" charset="0"/>
              </a:rPr>
              <a:t>প্লাটফর্মভিত্তিক সেবা </a:t>
            </a:r>
            <a:endParaRPr lang="en-US" sz="2800" dirty="0" smtClean="0">
              <a:solidFill>
                <a:schemeClr val="tx1"/>
              </a:solidFill>
              <a:latin typeface="NikoshBAN" pitchFamily="2" charset="0"/>
              <a:cs typeface="NikoshBAN" pitchFamily="2" charset="0"/>
            </a:endParaRPr>
          </a:p>
          <a:p>
            <a:pPr algn="ctr"/>
            <a:r>
              <a:rPr lang="as-IN" sz="2800" dirty="0" smtClean="0">
                <a:solidFill>
                  <a:schemeClr val="tx1"/>
                </a:solidFill>
                <a:latin typeface="NikoshBAN" pitchFamily="2" charset="0"/>
                <a:cs typeface="NikoshBAN" pitchFamily="2" charset="0"/>
              </a:rPr>
              <a:t>(</a:t>
            </a:r>
            <a:r>
              <a:rPr lang="en-US" sz="2000" dirty="0">
                <a:solidFill>
                  <a:schemeClr val="tx1"/>
                </a:solidFill>
                <a:latin typeface="NikoshBAN" pitchFamily="2" charset="0"/>
                <a:cs typeface="NikoshBAN" pitchFamily="2" charset="0"/>
              </a:rPr>
              <a:t>Platform as a service-</a:t>
            </a:r>
            <a:r>
              <a:rPr lang="en-US" sz="2000" dirty="0" err="1">
                <a:solidFill>
                  <a:schemeClr val="tx1"/>
                </a:solidFill>
                <a:latin typeface="NikoshBAN" pitchFamily="2" charset="0"/>
                <a:cs typeface="NikoshBAN" pitchFamily="2" charset="0"/>
              </a:rPr>
              <a:t>PaaS</a:t>
            </a:r>
            <a:r>
              <a:rPr lang="en-US" sz="2800" dirty="0">
                <a:solidFill>
                  <a:schemeClr val="tx1"/>
                </a:solidFill>
                <a:latin typeface="NikoshBAN" pitchFamily="2" charset="0"/>
                <a:cs typeface="NikoshBAN" pitchFamily="2" charset="0"/>
              </a:rPr>
              <a:t>)</a:t>
            </a:r>
          </a:p>
        </p:txBody>
      </p:sp>
      <p:sp>
        <p:nvSpPr>
          <p:cNvPr id="2" name="TextBox 1"/>
          <p:cNvSpPr txBox="1"/>
          <p:nvPr/>
        </p:nvSpPr>
        <p:spPr>
          <a:xfrm>
            <a:off x="990600" y="2590800"/>
            <a:ext cx="7370618" cy="2246769"/>
          </a:xfrm>
          <a:prstGeom prst="rect">
            <a:avLst/>
          </a:prstGeom>
          <a:noFill/>
          <a:ln w="57150">
            <a:solidFill>
              <a:schemeClr val="accent4"/>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as-IN" sz="2800" dirty="0">
                <a:solidFill>
                  <a:srgbClr val="002060"/>
                </a:solidFill>
                <a:latin typeface="NikoshBAN" pitchFamily="2" charset="0"/>
                <a:cs typeface="NikoshBAN" pitchFamily="2" charset="0"/>
              </a:rPr>
              <a:t>এখানে সরাসরি ভার্চুয়াল মেশিন ভাড়া না দিয়ে ভাড়া দেয়া হয় প্লযাটফর্ম, যার উপরে এ্যাপ্লিকেশ্ন তৈরি করতে পারেন ইউজারেরে । </a:t>
            </a:r>
            <a:r>
              <a:rPr lang="as-IN" sz="2800" dirty="0" smtClean="0">
                <a:solidFill>
                  <a:srgbClr val="002060"/>
                </a:solidFill>
                <a:latin typeface="NikoshBAN" pitchFamily="2" charset="0"/>
                <a:cs typeface="NikoshBAN" pitchFamily="2" charset="0"/>
              </a:rPr>
              <a:t>গুগলের </a:t>
            </a:r>
            <a:r>
              <a:rPr lang="as-IN" sz="2800" dirty="0">
                <a:solidFill>
                  <a:srgbClr val="002060"/>
                </a:solidFill>
                <a:latin typeface="NikoshBAN" pitchFamily="2" charset="0"/>
                <a:cs typeface="NikoshBAN" pitchFamily="2" charset="0"/>
              </a:rPr>
              <a:t>অ্যাপএঞ্জিন এর উদাহরণ । এ সার্ভিস ব্যবহার করলে গুগল তাদের এপিআই ব্যবহার করতে দেবে, সেটার সুবিধা অ্যাপ্লিকেশন বানাতে পারবে । এ অ্যাপ্লিকেশ্ন চলবে গুগলের ক্লাউডে।</a:t>
            </a:r>
            <a:endParaRPr lang="en-US" sz="28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89405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89000"/>
              </a:schemeClr>
            </a:gs>
            <a:gs pos="82000">
              <a:schemeClr val="accent4">
                <a:lumMod val="89000"/>
              </a:schemeClr>
            </a:gs>
            <a:gs pos="85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2608118" y="533400"/>
            <a:ext cx="3983182" cy="1015663"/>
          </a:xfrm>
          <a:prstGeom prst="rect">
            <a:avLst/>
          </a:prstGeom>
          <a:solidFill>
            <a:schemeClr val="accent2">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s-IN" sz="3200" dirty="0">
                <a:latin typeface="NikoshBAN" pitchFamily="2" charset="0"/>
                <a:cs typeface="NikoshBAN" pitchFamily="2" charset="0"/>
              </a:rPr>
              <a:t>সফটওয়্যার </a:t>
            </a:r>
            <a:r>
              <a:rPr lang="as-IN" sz="3200" dirty="0" smtClean="0">
                <a:latin typeface="NikoshBAN" pitchFamily="2" charset="0"/>
                <a:cs typeface="NikoshBAN" pitchFamily="2" charset="0"/>
              </a:rPr>
              <a:t>সেবা</a:t>
            </a:r>
            <a:endParaRPr lang="en-US" sz="3200" dirty="0" smtClean="0">
              <a:latin typeface="NikoshBAN" pitchFamily="2" charset="0"/>
              <a:cs typeface="NikoshBAN" pitchFamily="2" charset="0"/>
            </a:endParaRPr>
          </a:p>
          <a:p>
            <a:pPr algn="ctr"/>
            <a:r>
              <a:rPr lang="as-IN" sz="2800" dirty="0" smtClean="0">
                <a:latin typeface="NikoshBAN" pitchFamily="2" charset="0"/>
                <a:cs typeface="NikoshBAN" pitchFamily="2" charset="0"/>
              </a:rPr>
              <a:t> </a:t>
            </a:r>
            <a:r>
              <a:rPr lang="as-IN" sz="2800" dirty="0">
                <a:latin typeface="NikoshBAN" pitchFamily="2" charset="0"/>
                <a:cs typeface="NikoshBAN" pitchFamily="2" charset="0"/>
              </a:rPr>
              <a:t>(</a:t>
            </a:r>
            <a:r>
              <a:rPr lang="en-US" sz="2000" dirty="0">
                <a:latin typeface="NikoshBAN" pitchFamily="2" charset="0"/>
                <a:cs typeface="NikoshBAN" pitchFamily="2" charset="0"/>
              </a:rPr>
              <a:t>Software as a service-</a:t>
            </a:r>
            <a:r>
              <a:rPr lang="en-US" sz="2000" dirty="0" err="1">
                <a:latin typeface="NikoshBAN" pitchFamily="2" charset="0"/>
                <a:cs typeface="NikoshBAN" pitchFamily="2" charset="0"/>
              </a:rPr>
              <a:t>SaaS</a:t>
            </a:r>
            <a:r>
              <a:rPr lang="en-US" sz="2800" dirty="0">
                <a:latin typeface="NikoshBAN" pitchFamily="2" charset="0"/>
                <a:cs typeface="NikoshBAN" pitchFamily="2" charset="0"/>
              </a:rPr>
              <a:t>)</a:t>
            </a:r>
          </a:p>
        </p:txBody>
      </p:sp>
      <p:sp>
        <p:nvSpPr>
          <p:cNvPr id="4" name="TextBox 3"/>
          <p:cNvSpPr txBox="1"/>
          <p:nvPr/>
        </p:nvSpPr>
        <p:spPr>
          <a:xfrm>
            <a:off x="609600" y="2590800"/>
            <a:ext cx="7980218" cy="2677656"/>
          </a:xfrm>
          <a:prstGeom prst="rect">
            <a:avLst/>
          </a:prstGeom>
          <a:solidFill>
            <a:schemeClr val="accent6">
              <a:lumMod val="20000"/>
              <a:lumOff val="80000"/>
            </a:schemeClr>
          </a:solidFill>
          <a:ln w="57150">
            <a:solidFill>
              <a:srgbClr val="0070C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as-IN" sz="2800" dirty="0">
                <a:latin typeface="NikoshBAN" pitchFamily="2" charset="0"/>
                <a:cs typeface="NikoshBAN" pitchFamily="2" charset="0"/>
              </a:rPr>
              <a:t>সফটওয়্যার এজ এ সার্ভিস হলো ক্লাউডভিত্তিক এমন একটা সেবা, যেখানে ইউজারেরা ক্লাউডের উপরে চলছে এমন রেডিমেইড সফটওয়্যার ব্যবহার করতে পারবে । যেমন, </a:t>
            </a:r>
            <a:r>
              <a:rPr lang="en-US" sz="2800" dirty="0">
                <a:latin typeface="NikoshBAN" pitchFamily="2" charset="0"/>
                <a:cs typeface="NikoshBAN" pitchFamily="2" charset="0"/>
              </a:rPr>
              <a:t>Google Docs ।</a:t>
            </a:r>
            <a:r>
              <a:rPr lang="as-IN" sz="2800" dirty="0">
                <a:latin typeface="NikoshBAN" pitchFamily="2" charset="0"/>
                <a:cs typeface="NikoshBAN" pitchFamily="2" charset="0"/>
              </a:rPr>
              <a:t>গুগল ডক দিয়ে মাইক্রোসফট অফিসের প্রায় সব কাজই করা যায় (ডকুমেন্ট,স্প্রেডশিট,প্রেজেন্টেশন)</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33379469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3695700" y="1143000"/>
            <a:ext cx="1981200" cy="584775"/>
          </a:xfrm>
          <a:prstGeom prst="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3200" dirty="0" err="1" smtClean="0">
                <a:solidFill>
                  <a:schemeClr val="tx1"/>
                </a:solidFill>
                <a:latin typeface="NikoshBAN" pitchFamily="2" charset="0"/>
                <a:cs typeface="NikoshBAN" pitchFamily="2" charset="0"/>
              </a:rPr>
              <a:t>দলগত</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কাজ</a:t>
            </a:r>
            <a:endParaRPr lang="en-US" sz="3200" dirty="0">
              <a:solidFill>
                <a:schemeClr val="tx1"/>
              </a:solidFill>
              <a:latin typeface="NikoshBAN" pitchFamily="2" charset="0"/>
              <a:cs typeface="NikoshBAN" pitchFamily="2" charset="0"/>
            </a:endParaRPr>
          </a:p>
        </p:txBody>
      </p:sp>
      <p:sp>
        <p:nvSpPr>
          <p:cNvPr id="7" name="TextBox 6"/>
          <p:cNvSpPr txBox="1"/>
          <p:nvPr/>
        </p:nvSpPr>
        <p:spPr>
          <a:xfrm>
            <a:off x="457200" y="2660073"/>
            <a:ext cx="8458200" cy="646331"/>
          </a:xfrm>
          <a:prstGeom prst="rect">
            <a:avLst/>
          </a:prstGeom>
          <a:noFill/>
        </p:spPr>
        <p:txBody>
          <a:bodyPr wrap="square" rtlCol="0">
            <a:spAutoFit/>
          </a:bodyPr>
          <a:lstStyle/>
          <a:p>
            <a:pPr algn="just"/>
            <a:r>
              <a:rPr lang="bn-BD" sz="3600" dirty="0" smtClean="0">
                <a:latin typeface="NikoshBAN" pitchFamily="2" charset="0"/>
                <a:cs typeface="NikoshBAN" pitchFamily="2" charset="0"/>
              </a:rPr>
              <a:t>পাবলিক ক্লাউড ও </a:t>
            </a:r>
            <a:r>
              <a:rPr lang="as-IN" sz="3600" dirty="0">
                <a:latin typeface="NikoshBAN" pitchFamily="2" charset="0"/>
                <a:cs typeface="NikoshBAN" pitchFamily="2" charset="0"/>
              </a:rPr>
              <a:t>কমিউনিটি </a:t>
            </a:r>
            <a:r>
              <a:rPr lang="as-IN" sz="3600" dirty="0" smtClean="0">
                <a:latin typeface="NikoshBAN" pitchFamily="2" charset="0"/>
                <a:cs typeface="NikoshBAN" pitchFamily="2" charset="0"/>
              </a:rPr>
              <a:t>ক্লাউড</a:t>
            </a:r>
            <a:r>
              <a:rPr lang="bn-BD" sz="3600" dirty="0" smtClean="0">
                <a:latin typeface="NikoshBAN" pitchFamily="2" charset="0"/>
                <a:cs typeface="NikoshBAN" pitchFamily="2" charset="0"/>
              </a:rPr>
              <a:t> এর মধ্যে পাথর্ক্য লিখ।</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1531526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0972" y="1143000"/>
            <a:ext cx="3124199" cy="685800"/>
          </a:xfrm>
          <a:noFill/>
          <a:ln w="57150">
            <a:solidFill>
              <a:schemeClr val="accent3">
                <a:lumMod val="50000"/>
              </a:schemeClr>
            </a:solidFill>
          </a:ln>
        </p:spPr>
        <p:txBody>
          <a:bodyPr>
            <a:noAutofit/>
          </a:bodyPr>
          <a:lstStyle/>
          <a:p>
            <a:pPr algn="ctr"/>
            <a:r>
              <a:rPr lang="en-US" sz="3600" dirty="0" err="1">
                <a:latin typeface="Nikosh" pitchFamily="2" charset="0"/>
                <a:cs typeface="Nikosh" pitchFamily="2" charset="0"/>
              </a:rPr>
              <a:t>শিক্ষক</a:t>
            </a:r>
            <a:r>
              <a:rPr lang="en-US" sz="3600" dirty="0">
                <a:latin typeface="Nikosh" pitchFamily="2" charset="0"/>
                <a:cs typeface="Nikosh" pitchFamily="2" charset="0"/>
              </a:rPr>
              <a:t> </a:t>
            </a:r>
            <a:r>
              <a:rPr lang="en-US" sz="3600" dirty="0" err="1">
                <a:latin typeface="Nikosh" pitchFamily="2" charset="0"/>
                <a:cs typeface="Nikosh" pitchFamily="2" charset="0"/>
              </a:rPr>
              <a:t>পরিচিতি</a:t>
            </a:r>
            <a:endParaRPr lang="en-SG" sz="3600" dirty="0"/>
          </a:p>
        </p:txBody>
      </p:sp>
      <p:sp>
        <p:nvSpPr>
          <p:cNvPr id="14" name="TextBox 13"/>
          <p:cNvSpPr txBox="1"/>
          <p:nvPr/>
        </p:nvSpPr>
        <p:spPr>
          <a:xfrm>
            <a:off x="838200" y="2537201"/>
            <a:ext cx="3352800" cy="3416320"/>
          </a:xfrm>
          <a:prstGeom prst="rect">
            <a:avLst/>
          </a:prstGeom>
          <a:solidFill>
            <a:schemeClr val="bg1"/>
          </a:solidFill>
          <a:ln w="57150">
            <a:solidFill>
              <a:schemeClr val="tx1"/>
            </a:solidFill>
          </a:ln>
        </p:spPr>
        <p:txBody>
          <a:bodyPr wrap="square" rtlCol="0">
            <a:spAutoFit/>
          </a:bodyPr>
          <a:lstStyle/>
          <a:p>
            <a:pPr algn="ctr"/>
            <a:r>
              <a:rPr lang="bn-BD" sz="3600" dirty="0" smtClean="0">
                <a:latin typeface="Nikosh" pitchFamily="2" charset="0"/>
                <a:cs typeface="Nikosh" pitchFamily="2" charset="0"/>
              </a:rPr>
              <a:t>মোঃ</a:t>
            </a:r>
            <a:r>
              <a:rPr lang="en-US" sz="3600" dirty="0" err="1" smtClean="0">
                <a:latin typeface="Nikosh" pitchFamily="2" charset="0"/>
                <a:cs typeface="Nikosh" pitchFamily="2" charset="0"/>
              </a:rPr>
              <a:t>শহীদুল</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ইসলাম</a:t>
            </a:r>
            <a:endParaRPr lang="en-US" sz="3600" dirty="0" smtClean="0">
              <a:latin typeface="Nikosh" pitchFamily="2" charset="0"/>
              <a:cs typeface="Nikosh" pitchFamily="2" charset="0"/>
            </a:endParaRPr>
          </a:p>
          <a:p>
            <a:pPr algn="ctr"/>
            <a:r>
              <a:rPr lang="en-US" sz="2800" dirty="0" err="1" smtClean="0">
                <a:latin typeface="Nikosh" pitchFamily="2" charset="0"/>
                <a:cs typeface="Nikosh" pitchFamily="2" charset="0"/>
              </a:rPr>
              <a:t>প্রভাষক</a:t>
            </a:r>
            <a:endParaRPr lang="en-US" sz="2800" dirty="0" smtClean="0">
              <a:latin typeface="Nikosh" pitchFamily="2" charset="0"/>
              <a:cs typeface="Nikosh" pitchFamily="2" charset="0"/>
            </a:endParaRPr>
          </a:p>
          <a:p>
            <a:pPr algn="ctr"/>
            <a:r>
              <a:rPr lang="en-US" sz="2800" dirty="0" err="1" smtClean="0">
                <a:latin typeface="Nikosh" pitchFamily="2" charset="0"/>
                <a:cs typeface="Nikosh" pitchFamily="2" charset="0"/>
              </a:rPr>
              <a:t>তথ্য</a:t>
            </a:r>
            <a:r>
              <a:rPr lang="en-US" sz="2800" dirty="0" smtClean="0">
                <a:latin typeface="Nikosh" pitchFamily="2" charset="0"/>
                <a:cs typeface="Nikosh" pitchFamily="2" charset="0"/>
              </a:rPr>
              <a:t> ও </a:t>
            </a:r>
            <a:r>
              <a:rPr lang="en-US" sz="2800" dirty="0" err="1" smtClean="0">
                <a:latin typeface="Nikosh" pitchFamily="2" charset="0"/>
                <a:cs typeface="Nikosh" pitchFamily="2" charset="0"/>
              </a:rPr>
              <a:t>যোগাযোগ</a:t>
            </a:r>
            <a:r>
              <a:rPr lang="en-US" sz="2800" dirty="0" smtClean="0">
                <a:latin typeface="Nikosh" pitchFamily="2" charset="0"/>
                <a:cs typeface="Nikosh" pitchFamily="2" charset="0"/>
              </a:rPr>
              <a:t> </a:t>
            </a:r>
            <a:r>
              <a:rPr lang="en-US" sz="2800" dirty="0" err="1" smtClean="0">
                <a:latin typeface="Nikosh" pitchFamily="2" charset="0"/>
                <a:cs typeface="Nikosh" pitchFamily="2" charset="0"/>
              </a:rPr>
              <a:t>প্রযুক্তি</a:t>
            </a:r>
            <a:r>
              <a:rPr lang="en-US" sz="2800" dirty="0" smtClean="0">
                <a:latin typeface="Nikosh" pitchFamily="2" charset="0"/>
                <a:cs typeface="Nikosh" pitchFamily="2" charset="0"/>
              </a:rPr>
              <a:t> </a:t>
            </a:r>
          </a:p>
          <a:p>
            <a:pPr algn="ctr"/>
            <a:r>
              <a:rPr lang="en-US" sz="2400" dirty="0" smtClean="0">
                <a:latin typeface="Nikosh" pitchFamily="2" charset="0"/>
                <a:cs typeface="Nikosh" pitchFamily="2" charset="0"/>
              </a:rPr>
              <a:t>রাণীগঞ্জ </a:t>
            </a:r>
            <a:r>
              <a:rPr lang="en-US" sz="2400" dirty="0" err="1" smtClean="0">
                <a:latin typeface="Nikosh" pitchFamily="2" charset="0"/>
                <a:cs typeface="Nikosh" pitchFamily="2" charset="0"/>
              </a:rPr>
              <a:t>মহিলা</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ডিগ্রী কলেজ</a:t>
            </a:r>
            <a:r>
              <a:rPr lang="en-US" sz="2400" dirty="0" smtClean="0">
                <a:latin typeface="Nikosh" pitchFamily="2" charset="0"/>
                <a:cs typeface="Nikosh" pitchFamily="2" charset="0"/>
              </a:rPr>
              <a:t> </a:t>
            </a:r>
          </a:p>
          <a:p>
            <a:pPr algn="ctr"/>
            <a:r>
              <a:rPr lang="en-US" sz="2400" dirty="0" err="1" smtClean="0">
                <a:latin typeface="Nikosh" pitchFamily="2" charset="0"/>
                <a:cs typeface="Nikosh" pitchFamily="2" charset="0"/>
              </a:rPr>
              <a:t>ঘোড়াঘাট</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দিনাজপুর</a:t>
            </a:r>
            <a:r>
              <a:rPr lang="en-US" sz="2400" dirty="0" smtClean="0">
                <a:latin typeface="Nikosh" pitchFamily="2" charset="0"/>
                <a:cs typeface="Nikosh" pitchFamily="2" charset="0"/>
              </a:rPr>
              <a:t>। </a:t>
            </a:r>
          </a:p>
          <a:p>
            <a:pPr lvl="0" algn="ctr"/>
            <a:r>
              <a:rPr lang="en-US" sz="2000" dirty="0" smtClean="0">
                <a:solidFill>
                  <a:prstClr val="black"/>
                </a:solidFill>
                <a:latin typeface="Times New Roman" pitchFamily="18" charset="0"/>
                <a:cs typeface="Times New Roman" pitchFamily="18" charset="0"/>
              </a:rPr>
              <a:t>shahidulict98@gmail.com</a:t>
            </a:r>
          </a:p>
          <a:p>
            <a:pPr lvl="0" algn="ctr"/>
            <a:r>
              <a:rPr lang="en-US" sz="2000" dirty="0" smtClean="0">
                <a:solidFill>
                  <a:prstClr val="black"/>
                </a:solidFill>
                <a:latin typeface="Times New Roman" pitchFamily="18" charset="0"/>
                <a:cs typeface="Times New Roman" pitchFamily="18" charset="0"/>
              </a:rPr>
              <a:t>Mobile: </a:t>
            </a:r>
            <a:r>
              <a:rPr lang="bn-BD" sz="2000" dirty="0" smtClean="0">
                <a:solidFill>
                  <a:prstClr val="black"/>
                </a:solidFill>
                <a:latin typeface="Times New Roman" pitchFamily="18" charset="0"/>
                <a:cs typeface="Times New Roman" pitchFamily="18" charset="0"/>
              </a:rPr>
              <a:t>017</a:t>
            </a:r>
            <a:r>
              <a:rPr lang="en-US" sz="2000" dirty="0" smtClean="0">
                <a:solidFill>
                  <a:prstClr val="black"/>
                </a:solidFill>
                <a:latin typeface="Times New Roman" pitchFamily="18" charset="0"/>
                <a:cs typeface="Times New Roman" pitchFamily="18" charset="0"/>
              </a:rPr>
              <a:t>12-480060</a:t>
            </a:r>
            <a:r>
              <a:rPr lang="bn-BD" sz="2000" dirty="0" smtClean="0">
                <a:solidFill>
                  <a:prstClr val="black"/>
                </a:solidFill>
                <a:latin typeface="Times New Roman" pitchFamily="18" charset="0"/>
                <a:cs typeface="Times New Roman" pitchFamily="18" charset="0"/>
              </a:rPr>
              <a:t> </a:t>
            </a:r>
            <a:endParaRPr lang="en-US" sz="2000" dirty="0" smtClean="0">
              <a:latin typeface="Nikosh" pitchFamily="2" charset="0"/>
              <a:cs typeface="Nikosh" pitchFamily="2" charset="0"/>
            </a:endParaRPr>
          </a:p>
          <a:p>
            <a:endParaRPr lang="en-US" dirty="0" smtClean="0">
              <a:latin typeface="Nikosh" pitchFamily="2" charset="0"/>
              <a:cs typeface="Nikosh" pitchFamily="2" charset="0"/>
            </a:endParaRPr>
          </a:p>
          <a:p>
            <a:r>
              <a:rPr lang="en-US" dirty="0" smtClean="0">
                <a:latin typeface="Nikosh" pitchFamily="2" charset="0"/>
                <a:cs typeface="Nikosh" pitchFamily="2" charset="0"/>
              </a:rPr>
              <a:t> </a:t>
            </a:r>
            <a:endParaRPr lang="en-SG"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537201"/>
            <a:ext cx="3200400" cy="3416320"/>
          </a:xfrm>
          <a:prstGeom prst="rect">
            <a:avLst/>
          </a:prstGeom>
          <a:ln w="57150">
            <a:solidFill>
              <a:srgbClr val="002060"/>
            </a:solidFill>
          </a:ln>
        </p:spPr>
      </p:pic>
    </p:spTree>
    <p:extLst>
      <p:ext uri="{BB962C8B-B14F-4D97-AF65-F5344CB8AC3E}">
        <p14:creationId xmlns:p14="http://schemas.microsoft.com/office/powerpoint/2010/main" val="550045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6">
                <a:lumMod val="0"/>
                <a:lumOff val="100000"/>
              </a:schemeClr>
            </a:gs>
            <a:gs pos="67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3200400" y="381000"/>
            <a:ext cx="2667000" cy="830997"/>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BD" sz="4800" dirty="0" smtClean="0">
                <a:solidFill>
                  <a:schemeClr val="tx1"/>
                </a:solidFill>
                <a:latin typeface="NikoshBAN" pitchFamily="2" charset="0"/>
                <a:cs typeface="NikoshBAN" pitchFamily="2" charset="0"/>
              </a:rPr>
              <a:t>পাঠ মূল্যায়ন </a:t>
            </a:r>
            <a:endParaRPr lang="en-US" sz="4800" dirty="0">
              <a:solidFill>
                <a:schemeClr val="tx1"/>
              </a:solidFill>
              <a:latin typeface="NikoshBAN" pitchFamily="2" charset="0"/>
              <a:cs typeface="NikoshBAN" pitchFamily="2" charset="0"/>
            </a:endParaRPr>
          </a:p>
        </p:txBody>
      </p:sp>
      <p:sp>
        <p:nvSpPr>
          <p:cNvPr id="4" name="TextBox 3"/>
          <p:cNvSpPr txBox="1"/>
          <p:nvPr/>
        </p:nvSpPr>
        <p:spPr>
          <a:xfrm>
            <a:off x="1143000" y="1600200"/>
            <a:ext cx="6400800" cy="4093428"/>
          </a:xfrm>
          <a:prstGeom prst="rect">
            <a:avLst/>
          </a:prstGeom>
          <a:noFill/>
        </p:spPr>
        <p:txBody>
          <a:bodyPr wrap="square" rtlCol="0">
            <a:spAutoFit/>
          </a:bodyPr>
          <a:lstStyle/>
          <a:p>
            <a:r>
              <a:rPr lang="bn-BD" sz="2000" dirty="0" smtClean="0">
                <a:latin typeface="NikoshBAN" pitchFamily="2" charset="0"/>
                <a:cs typeface="NikoshBAN" pitchFamily="2" charset="0"/>
              </a:rPr>
              <a:t>নিচের উদ্দীপকের আলোকে ১ নং ও ২ নং প্রশ্নের উত্তর দাও</a:t>
            </a:r>
          </a:p>
          <a:p>
            <a:pPr algn="just"/>
            <a:r>
              <a:rPr lang="bn-BD" sz="2000" dirty="0" smtClean="0">
                <a:latin typeface="NikoshBAN" pitchFamily="2" charset="0"/>
                <a:cs typeface="NikoshBAN" pitchFamily="2" charset="0"/>
              </a:rPr>
              <a:t>দেবশ্রী কুন্ডু তার কম্পিউটারে অনেক নতুন সফটওয়্যার ব্যবহার করতে পারে না। পরে সে এমন এক সার্ভিস গ্রহণ করলো যা দ্বারা সফটওয়্যার স্বয়ংক্রিয়ভাবে আপডেট হয়, উচ্চগতিসম্পন্ন কম্পিউটারের সুবিধা পাওয়া এবং খরচও কম হয়।</a:t>
            </a:r>
            <a:endParaRPr lang="bn-BD" sz="2000" dirty="0">
              <a:latin typeface="NikoshBAN" pitchFamily="2" charset="0"/>
              <a:cs typeface="NikoshBAN" pitchFamily="2" charset="0"/>
            </a:endParaRPr>
          </a:p>
          <a:p>
            <a:r>
              <a:rPr lang="bn-BD" sz="2000" dirty="0" smtClean="0">
                <a:latin typeface="NikoshBAN" pitchFamily="2" charset="0"/>
                <a:cs typeface="NikoshBAN" pitchFamily="2" charset="0"/>
              </a:rPr>
              <a:t>১। উদ্দীপকের সার্ভিসটির নাম কী ?</a:t>
            </a:r>
            <a:endParaRPr lang="bn-BD" sz="2000" dirty="0">
              <a:latin typeface="NikoshBAN" pitchFamily="2" charset="0"/>
              <a:cs typeface="NikoshBAN" pitchFamily="2" charset="0"/>
            </a:endParaRPr>
          </a:p>
          <a:p>
            <a:r>
              <a:rPr lang="bn-BD" sz="2000" dirty="0">
                <a:latin typeface="NikoshBAN" pitchFamily="2" charset="0"/>
                <a:cs typeface="NikoshBAN" pitchFamily="2" charset="0"/>
              </a:rPr>
              <a:t>    (ক) </a:t>
            </a:r>
            <a:r>
              <a:rPr lang="bn-BD" sz="2000" dirty="0" smtClean="0">
                <a:latin typeface="NikoshBAN" pitchFamily="2" charset="0"/>
                <a:cs typeface="NikoshBAN" pitchFamily="2" charset="0"/>
              </a:rPr>
              <a:t>Bluetooth</a:t>
            </a:r>
            <a:r>
              <a:rPr lang="bn-BD" sz="2000" dirty="0">
                <a:latin typeface="NikoshBAN" pitchFamily="2" charset="0"/>
                <a:cs typeface="NikoshBAN" pitchFamily="2" charset="0"/>
              </a:rPr>
              <a:t>		(খ) </a:t>
            </a:r>
            <a:r>
              <a:rPr lang="bn-BD" sz="2000" dirty="0" smtClean="0">
                <a:latin typeface="NikoshBAN" pitchFamily="2" charset="0"/>
                <a:cs typeface="NikoshBAN" pitchFamily="2" charset="0"/>
              </a:rPr>
              <a:t>Wi-Fi</a:t>
            </a:r>
            <a:endParaRPr lang="bn-BD" sz="2000" dirty="0">
              <a:latin typeface="NikoshBAN" pitchFamily="2" charset="0"/>
              <a:cs typeface="NikoshBAN" pitchFamily="2" charset="0"/>
            </a:endParaRPr>
          </a:p>
          <a:p>
            <a:r>
              <a:rPr lang="bn-BD" sz="2000" dirty="0">
                <a:latin typeface="NikoshBAN" pitchFamily="2" charset="0"/>
                <a:cs typeface="NikoshBAN" pitchFamily="2" charset="0"/>
              </a:rPr>
              <a:t>    (গ) </a:t>
            </a:r>
            <a:r>
              <a:rPr lang="bn-BD" sz="2000" dirty="0" smtClean="0">
                <a:latin typeface="NikoshBAN" pitchFamily="2" charset="0"/>
                <a:cs typeface="NikoshBAN" pitchFamily="2" charset="0"/>
              </a:rPr>
              <a:t>Wi-max	</a:t>
            </a:r>
            <a:r>
              <a:rPr lang="bn-BD" sz="2000" dirty="0">
                <a:latin typeface="NikoshBAN" pitchFamily="2" charset="0"/>
                <a:cs typeface="NikoshBAN" pitchFamily="2" charset="0"/>
              </a:rPr>
              <a:t>	              (ঘ) </a:t>
            </a:r>
            <a:r>
              <a:rPr lang="bn-BD" sz="2000" dirty="0" smtClean="0">
                <a:latin typeface="NikoshBAN" pitchFamily="2" charset="0"/>
                <a:cs typeface="NikoshBAN" pitchFamily="2" charset="0"/>
              </a:rPr>
              <a:t>Cloud Computing</a:t>
            </a:r>
            <a:endParaRPr lang="bn-BD" sz="2000" dirty="0">
              <a:latin typeface="NikoshBAN" pitchFamily="2" charset="0"/>
              <a:cs typeface="NikoshBAN" pitchFamily="2" charset="0"/>
            </a:endParaRPr>
          </a:p>
          <a:p>
            <a:r>
              <a:rPr lang="bn-BD" sz="2000" dirty="0">
                <a:latin typeface="NikoshBAN" pitchFamily="2" charset="0"/>
                <a:cs typeface="NikoshBAN" pitchFamily="2" charset="0"/>
              </a:rPr>
              <a:t>২। </a:t>
            </a:r>
            <a:r>
              <a:rPr lang="bn-BD" sz="2000" dirty="0" smtClean="0">
                <a:latin typeface="NikoshBAN" pitchFamily="2" charset="0"/>
                <a:cs typeface="NikoshBAN" pitchFamily="2" charset="0"/>
              </a:rPr>
              <a:t>উদ্দীপকে ব্যবহ্নত </a:t>
            </a:r>
            <a:r>
              <a:rPr lang="bn-BD" sz="2000" dirty="0">
                <a:latin typeface="NikoshBAN" pitchFamily="2" charset="0"/>
                <a:cs typeface="NikoshBAN" pitchFamily="2" charset="0"/>
              </a:rPr>
              <a:t>সার্ভিসটির </a:t>
            </a:r>
            <a:r>
              <a:rPr lang="bn-BD" sz="2000" dirty="0" smtClean="0">
                <a:latin typeface="NikoshBAN" pitchFamily="2" charset="0"/>
                <a:cs typeface="NikoshBAN" pitchFamily="2" charset="0"/>
              </a:rPr>
              <a:t>ক্ষেত্রে প্রযোজ্য?</a:t>
            </a:r>
            <a:endParaRPr lang="bn-BD" sz="2000" dirty="0">
              <a:latin typeface="NikoshBAN" pitchFamily="2" charset="0"/>
              <a:cs typeface="NikoshBAN" pitchFamily="2" charset="0"/>
            </a:endParaRPr>
          </a:p>
          <a:p>
            <a:r>
              <a:rPr lang="bn-BD" sz="2000" dirty="0" smtClean="0">
                <a:latin typeface="NikoshBAN" pitchFamily="2" charset="0"/>
                <a:cs typeface="NikoshBAN" pitchFamily="2" charset="0"/>
              </a:rPr>
              <a:t>    i. কোনো লাইসেন্স ফি প্রয়োজন </a:t>
            </a:r>
            <a:r>
              <a:rPr lang="bn-BD" sz="2000" dirty="0">
                <a:latin typeface="NikoshBAN" pitchFamily="2" charset="0"/>
                <a:cs typeface="NikoshBAN" pitchFamily="2" charset="0"/>
              </a:rPr>
              <a:t>হয় </a:t>
            </a:r>
            <a:r>
              <a:rPr lang="bn-BD" sz="2000" dirty="0" smtClean="0">
                <a:latin typeface="NikoshBAN" pitchFamily="2" charset="0"/>
                <a:cs typeface="NikoshBAN" pitchFamily="2" charset="0"/>
              </a:rPr>
              <a:t>না</a:t>
            </a:r>
          </a:p>
          <a:p>
            <a:r>
              <a:rPr lang="bn-BD" sz="2000" dirty="0">
                <a:latin typeface="NikoshBAN" pitchFamily="2" charset="0"/>
                <a:cs typeface="NikoshBAN" pitchFamily="2" charset="0"/>
              </a:rPr>
              <a:t> </a:t>
            </a:r>
            <a:r>
              <a:rPr lang="bn-BD" sz="2000" dirty="0" smtClean="0">
                <a:latin typeface="NikoshBAN" pitchFamily="2" charset="0"/>
                <a:cs typeface="NikoshBAN" pitchFamily="2" charset="0"/>
              </a:rPr>
              <a:t>   ii. ব্যবহারের অতিরিক্ত মূল্য দিতে হয় না</a:t>
            </a:r>
          </a:p>
          <a:p>
            <a:r>
              <a:rPr lang="bn-BD" sz="2000" dirty="0">
                <a:latin typeface="NikoshBAN" pitchFamily="2" charset="0"/>
                <a:cs typeface="NikoshBAN" pitchFamily="2" charset="0"/>
              </a:rPr>
              <a:t> </a:t>
            </a:r>
            <a:r>
              <a:rPr lang="bn-BD" sz="2000" dirty="0" smtClean="0">
                <a:latin typeface="NikoshBAN" pitchFamily="2" charset="0"/>
                <a:cs typeface="NikoshBAN" pitchFamily="2" charset="0"/>
              </a:rPr>
              <a:t>   iii. রক্ষণাবেক্ষণ এর খরচ নেই</a:t>
            </a:r>
            <a:endParaRPr lang="bn-BD" sz="2000" dirty="0">
              <a:latin typeface="NikoshBAN" pitchFamily="2" charset="0"/>
              <a:cs typeface="NikoshBAN" pitchFamily="2" charset="0"/>
            </a:endParaRPr>
          </a:p>
          <a:p>
            <a:r>
              <a:rPr lang="bn-BD" sz="2000" dirty="0" smtClean="0">
                <a:latin typeface="NikoshBAN" pitchFamily="2" charset="0"/>
                <a:cs typeface="NikoshBAN" pitchFamily="2" charset="0"/>
              </a:rPr>
              <a:t>    (</a:t>
            </a:r>
            <a:r>
              <a:rPr lang="bn-BD" sz="2000" dirty="0">
                <a:latin typeface="NikoshBAN" pitchFamily="2" charset="0"/>
                <a:cs typeface="NikoshBAN" pitchFamily="2" charset="0"/>
              </a:rPr>
              <a:t>ক) </a:t>
            </a:r>
            <a:r>
              <a:rPr lang="bn-BD" sz="2000" dirty="0" smtClean="0">
                <a:latin typeface="NikoshBAN" pitchFamily="2" charset="0"/>
                <a:cs typeface="NikoshBAN" pitchFamily="2" charset="0"/>
              </a:rPr>
              <a:t>i</a:t>
            </a:r>
            <a:r>
              <a:rPr lang="bn-BD" sz="2000" dirty="0">
                <a:latin typeface="NikoshBAN" pitchFamily="2" charset="0"/>
                <a:cs typeface="NikoshBAN" pitchFamily="2" charset="0"/>
              </a:rPr>
              <a:t>		</a:t>
            </a:r>
            <a:r>
              <a:rPr lang="bn-BD" sz="2000" dirty="0" smtClean="0">
                <a:latin typeface="NikoshBAN" pitchFamily="2" charset="0"/>
                <a:cs typeface="NikoshBAN" pitchFamily="2" charset="0"/>
              </a:rPr>
              <a:t>	(</a:t>
            </a:r>
            <a:r>
              <a:rPr lang="bn-BD" sz="2000" dirty="0">
                <a:latin typeface="NikoshBAN" pitchFamily="2" charset="0"/>
                <a:cs typeface="NikoshBAN" pitchFamily="2" charset="0"/>
              </a:rPr>
              <a:t>খ) </a:t>
            </a:r>
            <a:r>
              <a:rPr lang="bn-BD" sz="2000" dirty="0" smtClean="0">
                <a:latin typeface="NikoshBAN" pitchFamily="2" charset="0"/>
                <a:cs typeface="NikoshBAN" pitchFamily="2" charset="0"/>
              </a:rPr>
              <a:t>i ও ii</a:t>
            </a:r>
            <a:endParaRPr lang="bn-BD" sz="2000" dirty="0">
              <a:latin typeface="NikoshBAN" pitchFamily="2" charset="0"/>
              <a:cs typeface="NikoshBAN" pitchFamily="2" charset="0"/>
            </a:endParaRPr>
          </a:p>
          <a:p>
            <a:r>
              <a:rPr lang="bn-BD" sz="2000" dirty="0">
                <a:latin typeface="NikoshBAN" pitchFamily="2" charset="0"/>
                <a:cs typeface="NikoshBAN" pitchFamily="2" charset="0"/>
              </a:rPr>
              <a:t>    (গ) i ও </a:t>
            </a:r>
            <a:r>
              <a:rPr lang="bn-BD" sz="2000" dirty="0" smtClean="0">
                <a:latin typeface="NikoshBAN" pitchFamily="2" charset="0"/>
                <a:cs typeface="NikoshBAN" pitchFamily="2" charset="0"/>
              </a:rPr>
              <a:t>iii		(ঘ</a:t>
            </a:r>
            <a:r>
              <a:rPr lang="bn-BD" sz="2000" dirty="0">
                <a:latin typeface="NikoshBAN" pitchFamily="2" charset="0"/>
                <a:cs typeface="NikoshBAN" pitchFamily="2" charset="0"/>
              </a:rPr>
              <a:t>) </a:t>
            </a:r>
            <a:r>
              <a:rPr lang="bn-BD" sz="2000" dirty="0" smtClean="0">
                <a:latin typeface="NikoshBAN" pitchFamily="2" charset="0"/>
                <a:cs typeface="NikoshBAN" pitchFamily="2" charset="0"/>
              </a:rPr>
              <a:t>i,i iও </a:t>
            </a:r>
            <a:r>
              <a:rPr lang="bn-BD" sz="2000" dirty="0">
                <a:latin typeface="NikoshBAN" pitchFamily="2" charset="0"/>
                <a:cs typeface="NikoshBAN" pitchFamily="2" charset="0"/>
              </a:rPr>
              <a:t>iii </a:t>
            </a:r>
            <a:endParaRPr lang="bn-BD" sz="2000" dirty="0" smtClean="0">
              <a:latin typeface="NikoshBAN" pitchFamily="2" charset="0"/>
              <a:cs typeface="NikoshBAN" pitchFamily="2" charset="0"/>
            </a:endParaRPr>
          </a:p>
        </p:txBody>
      </p:sp>
      <p:sp>
        <p:nvSpPr>
          <p:cNvPr id="3" name="Oval 2"/>
          <p:cNvSpPr/>
          <p:nvPr/>
        </p:nvSpPr>
        <p:spPr>
          <a:xfrm>
            <a:off x="4825284" y="3489148"/>
            <a:ext cx="304800"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p:cNvSpPr/>
          <p:nvPr/>
        </p:nvSpPr>
        <p:spPr>
          <a:xfrm>
            <a:off x="3959180" y="5296437"/>
            <a:ext cx="304800"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785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ircle(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0-#ppt_w/2"/>
                                          </p:val>
                                        </p:tav>
                                        <p:tav tm="100000">
                                          <p:val>
                                            <p:strVal val="#ppt_x"/>
                                          </p:val>
                                        </p:tav>
                                      </p:tavLst>
                                    </p:anim>
                                    <p:anim calcmode="lin" valueType="num">
                                      <p:cBhvr additive="base">
                                        <p:cTn id="4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 calcmode="lin" valueType="num">
                                      <p:cBhvr additive="base">
                                        <p:cTn id="46"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Effect transition="in" filter="fade">
                                      <p:cBhvr>
                                        <p:cTn id="52" dur="1000"/>
                                        <p:tgtEl>
                                          <p:spTgt spid="4">
                                            <p:txEl>
                                              <p:pRg st="6" end="6"/>
                                            </p:txEl>
                                          </p:spTgt>
                                        </p:tgtEl>
                                      </p:cBhvr>
                                    </p:animEffect>
                                    <p:anim calcmode="lin" valueType="num">
                                      <p:cBhvr>
                                        <p:cTn id="5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fade">
                                      <p:cBhvr>
                                        <p:cTn id="67" dur="1000"/>
                                        <p:tgtEl>
                                          <p:spTgt spid="4">
                                            <p:txEl>
                                              <p:pRg st="9" end="9"/>
                                            </p:txEl>
                                          </p:spTgt>
                                        </p:tgtEl>
                                      </p:cBhvr>
                                    </p:animEffect>
                                    <p:anim calcmode="lin" valueType="num">
                                      <p:cBhvr>
                                        <p:cTn id="6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4">
                                            <p:txEl>
                                              <p:pRg st="10" end="10"/>
                                            </p:txEl>
                                          </p:spTgt>
                                        </p:tgtEl>
                                        <p:attrNameLst>
                                          <p:attrName>style.visibility</p:attrName>
                                        </p:attrNameLst>
                                      </p:cBhvr>
                                      <p:to>
                                        <p:strVal val="visible"/>
                                      </p:to>
                                    </p:set>
                                    <p:animEffect transition="in" filter="fade">
                                      <p:cBhvr>
                                        <p:cTn id="72" dur="1000"/>
                                        <p:tgtEl>
                                          <p:spTgt spid="4">
                                            <p:txEl>
                                              <p:pRg st="10" end="10"/>
                                            </p:txEl>
                                          </p:spTgt>
                                        </p:tgtEl>
                                      </p:cBhvr>
                                    </p:animEffect>
                                    <p:anim calcmode="lin" valueType="num">
                                      <p:cBhvr>
                                        <p:cTn id="7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fill="hold"/>
                                        <p:tgtEl>
                                          <p:spTgt spid="5"/>
                                        </p:tgtEl>
                                        <p:attrNameLst>
                                          <p:attrName>ppt_x</p:attrName>
                                        </p:attrNameLst>
                                      </p:cBhvr>
                                      <p:tavLst>
                                        <p:tav tm="0">
                                          <p:val>
                                            <p:strVal val="1+#ppt_w/2"/>
                                          </p:val>
                                        </p:tav>
                                        <p:tav tm="100000">
                                          <p:val>
                                            <p:strVal val="#ppt_x"/>
                                          </p:val>
                                        </p:tav>
                                      </p:tavLst>
                                    </p:anim>
                                    <p:anim calcmode="lin" valueType="num">
                                      <p:cBhvr additive="base">
                                        <p:cTn id="8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67000"/>
              </a:schemeClr>
            </a:gs>
            <a:gs pos="40000">
              <a:schemeClr val="accent4">
                <a:lumMod val="97000"/>
                <a:lumOff val="3000"/>
              </a:schemeClr>
            </a:gs>
            <a:gs pos="100000">
              <a:schemeClr val="accent4">
                <a:lumMod val="60000"/>
                <a:lumOff val="40000"/>
              </a:schemeClr>
            </a:gs>
          </a:gsLst>
          <a:lin ang="0" scaled="1"/>
          <a:tileRect/>
        </a:gradFill>
        <a:effectLst/>
      </p:bgPr>
    </p:bg>
    <p:spTree>
      <p:nvGrpSpPr>
        <p:cNvPr id="1" name=""/>
        <p:cNvGrpSpPr/>
        <p:nvPr/>
      </p:nvGrpSpPr>
      <p:grpSpPr>
        <a:xfrm>
          <a:off x="0" y="0"/>
          <a:ext cx="0" cy="0"/>
          <a:chOff x="0" y="0"/>
          <a:chExt cx="0" cy="0"/>
        </a:xfrm>
      </p:grpSpPr>
      <p:sp>
        <p:nvSpPr>
          <p:cNvPr id="7" name="Oval 6"/>
          <p:cNvSpPr/>
          <p:nvPr/>
        </p:nvSpPr>
        <p:spPr>
          <a:xfrm>
            <a:off x="2590800" y="381000"/>
            <a:ext cx="4038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07606" y="288439"/>
            <a:ext cx="1981200" cy="1015663"/>
          </a:xfrm>
          <a:prstGeom prst="rect">
            <a:avLst/>
          </a:prstGeom>
          <a:noFill/>
        </p:spPr>
        <p:txBody>
          <a:bodyPr wrap="square" rtlCol="0">
            <a:spAutoFit/>
          </a:bodyPr>
          <a:lstStyle/>
          <a:p>
            <a:r>
              <a:rPr lang="bn-BD" sz="6000" b="1" dirty="0" smtClean="0">
                <a:solidFill>
                  <a:schemeClr val="bg1"/>
                </a:solidFill>
                <a:latin typeface="NikoshBAN" pitchFamily="2" charset="0"/>
                <a:cs typeface="NikoshBAN" pitchFamily="2" charset="0"/>
              </a:rPr>
              <a:t>ধন্যবাদ</a:t>
            </a:r>
            <a:endParaRPr lang="en-US" sz="6000" b="1" dirty="0">
              <a:solidFill>
                <a:schemeClr val="bg1"/>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1905000"/>
            <a:ext cx="5486400" cy="3810000"/>
          </a:xfrm>
          <a:prstGeom prst="rect">
            <a:avLst/>
          </a:prstGeom>
        </p:spPr>
      </p:pic>
    </p:spTree>
    <p:extLst>
      <p:ext uri="{BB962C8B-B14F-4D97-AF65-F5344CB8AC3E}">
        <p14:creationId xmlns:p14="http://schemas.microsoft.com/office/powerpoint/2010/main" val="31170228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1000">
              <a:schemeClr val="accent3">
                <a:lumMod val="5000"/>
                <a:lumOff val="95000"/>
              </a:schemeClr>
            </a:gs>
            <a:gs pos="58000">
              <a:schemeClr val="accent3">
                <a:lumMod val="45000"/>
                <a:lumOff val="55000"/>
              </a:schemeClr>
            </a:gs>
            <a:gs pos="83000">
              <a:schemeClr val="accent3">
                <a:lumMod val="45000"/>
                <a:lumOff val="55000"/>
              </a:schemeClr>
            </a:gs>
            <a:gs pos="100000">
              <a:schemeClr val="accent3">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4" name="Oval 3"/>
          <p:cNvSpPr/>
          <p:nvPr/>
        </p:nvSpPr>
        <p:spPr>
          <a:xfrm>
            <a:off x="2514600" y="457201"/>
            <a:ext cx="3733800" cy="798730"/>
          </a:xfrm>
          <a:prstGeom prst="ellipse">
            <a:avLst/>
          </a:prstGeom>
          <a:solidFill>
            <a:schemeClr val="accent2">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19200" y="1905000"/>
            <a:ext cx="6705600" cy="3046988"/>
          </a:xfrm>
          <a:prstGeom prst="rect">
            <a:avLst/>
          </a:prstGeom>
          <a:ln w="57150">
            <a:solidFill>
              <a:schemeClr val="accent4"/>
            </a:solidFill>
          </a:ln>
        </p:spPr>
        <p:txBody>
          <a:bodyPr wrap="square">
            <a:spAutoFit/>
          </a:bodyPr>
          <a:lstStyle/>
          <a:p>
            <a:pPr algn="ctr"/>
            <a:r>
              <a:rPr lang="bn-BD" sz="3200" dirty="0" smtClean="0">
                <a:solidFill>
                  <a:srgbClr val="7030A0"/>
                </a:solidFill>
                <a:latin typeface="NikoshBAN" pitchFamily="2" charset="0"/>
                <a:cs typeface="NikoshBAN" pitchFamily="2" charset="0"/>
              </a:rPr>
              <a:t>শ্রেণিঃ</a:t>
            </a:r>
            <a:r>
              <a:rPr lang="en-US" sz="3200" dirty="0" smtClean="0">
                <a:solidFill>
                  <a:srgbClr val="7030A0"/>
                </a:solidFill>
                <a:latin typeface="NikoshBAN" pitchFamily="2" charset="0"/>
                <a:cs typeface="NikoshBAN" pitchFamily="2" charset="0"/>
              </a:rPr>
              <a:t> </a:t>
            </a:r>
            <a:r>
              <a:rPr lang="bn-BD" sz="3200" dirty="0" smtClean="0">
                <a:solidFill>
                  <a:srgbClr val="7030A0"/>
                </a:solidFill>
                <a:latin typeface="NikoshBAN" pitchFamily="2" charset="0"/>
                <a:cs typeface="NikoshBAN" pitchFamily="2" charset="0"/>
              </a:rPr>
              <a:t>একাদশ</a:t>
            </a:r>
          </a:p>
          <a:p>
            <a:pPr algn="ctr"/>
            <a:r>
              <a:rPr lang="bn-BD" sz="3200" dirty="0" smtClean="0">
                <a:solidFill>
                  <a:srgbClr val="7030A0"/>
                </a:solidFill>
                <a:latin typeface="NikoshBAN" pitchFamily="2" charset="0"/>
                <a:cs typeface="NikoshBAN" pitchFamily="2" charset="0"/>
              </a:rPr>
              <a:t>বিষয়ঃ </a:t>
            </a:r>
            <a:r>
              <a:rPr lang="bn-BD" sz="3200" dirty="0">
                <a:solidFill>
                  <a:srgbClr val="7030A0"/>
                </a:solidFill>
                <a:latin typeface="NikoshBAN" pitchFamily="2" charset="0"/>
                <a:cs typeface="NikoshBAN" pitchFamily="2" charset="0"/>
              </a:rPr>
              <a:t>তথ্য ও যোগাযোগ প্রযুক্তি</a:t>
            </a:r>
          </a:p>
          <a:p>
            <a:pPr algn="ctr"/>
            <a:r>
              <a:rPr lang="bn-BD" sz="3200" dirty="0">
                <a:solidFill>
                  <a:srgbClr val="7030A0"/>
                </a:solidFill>
                <a:latin typeface="NikoshBAN" pitchFamily="2" charset="0"/>
                <a:cs typeface="NikoshBAN" pitchFamily="2" charset="0"/>
              </a:rPr>
              <a:t>অধ্যায়ঃ </a:t>
            </a:r>
            <a:r>
              <a:rPr lang="bn-BD" sz="3200" dirty="0" smtClean="0">
                <a:solidFill>
                  <a:srgbClr val="7030A0"/>
                </a:solidFill>
                <a:latin typeface="NikoshBAN" pitchFamily="2" charset="0"/>
                <a:cs typeface="NikoshBAN" pitchFamily="2" charset="0"/>
              </a:rPr>
              <a:t>দ্বিতীয়</a:t>
            </a:r>
          </a:p>
          <a:p>
            <a:pPr algn="ctr"/>
            <a:r>
              <a:rPr lang="bn-BD" sz="3200" dirty="0" smtClean="0">
                <a:solidFill>
                  <a:srgbClr val="7030A0"/>
                </a:solidFill>
                <a:latin typeface="NikoshBAN" pitchFamily="2" charset="0"/>
                <a:cs typeface="NikoshBAN" pitchFamily="2" charset="0"/>
              </a:rPr>
              <a:t> </a:t>
            </a:r>
            <a:r>
              <a:rPr lang="bn-BD" sz="3200" b="1" dirty="0" smtClean="0">
                <a:solidFill>
                  <a:srgbClr val="7030A0"/>
                </a:solidFill>
                <a:latin typeface="NikoshBAN" pitchFamily="2" charset="0"/>
                <a:cs typeface="NikoshBAN" pitchFamily="2" charset="0"/>
              </a:rPr>
              <a:t>ডেটা কমিউনিকেশন ও কম্পিউটার নেটওয়ার্কিং</a:t>
            </a:r>
          </a:p>
          <a:p>
            <a:pPr algn="ctr"/>
            <a:r>
              <a:rPr lang="bn-BD" sz="3200" dirty="0" smtClean="0">
                <a:solidFill>
                  <a:srgbClr val="7030A0"/>
                </a:solidFill>
                <a:latin typeface="NikoshBAN" pitchFamily="2" charset="0"/>
                <a:cs typeface="NikoshBAN" pitchFamily="2" charset="0"/>
              </a:rPr>
              <a:t>সময়ঃ ৫০ </a:t>
            </a:r>
            <a:r>
              <a:rPr lang="bn-BD" sz="3200" dirty="0">
                <a:solidFill>
                  <a:srgbClr val="7030A0"/>
                </a:solidFill>
                <a:latin typeface="NikoshBAN" pitchFamily="2" charset="0"/>
                <a:cs typeface="NikoshBAN" pitchFamily="2" charset="0"/>
              </a:rPr>
              <a:t>মিনিট</a:t>
            </a:r>
          </a:p>
          <a:p>
            <a:pPr algn="ctr"/>
            <a:r>
              <a:rPr lang="bn-BD" sz="3200" dirty="0">
                <a:solidFill>
                  <a:srgbClr val="7030A0"/>
                </a:solidFill>
                <a:latin typeface="NikoshBAN" pitchFamily="2" charset="0"/>
                <a:cs typeface="NikoshBAN" pitchFamily="2" charset="0"/>
              </a:rPr>
              <a:t>তারিখঃ </a:t>
            </a:r>
            <a:r>
              <a:rPr lang="en-US" sz="3200" dirty="0" smtClean="0">
                <a:solidFill>
                  <a:srgbClr val="7030A0"/>
                </a:solidFill>
                <a:latin typeface="NikoshBAN" pitchFamily="2" charset="0"/>
                <a:cs typeface="NikoshBAN" pitchFamily="2" charset="0"/>
              </a:rPr>
              <a:t>02</a:t>
            </a:r>
            <a:r>
              <a:rPr lang="bn-BD" sz="3200" dirty="0" smtClean="0">
                <a:solidFill>
                  <a:srgbClr val="7030A0"/>
                </a:solidFill>
                <a:latin typeface="NikoshBAN" pitchFamily="2" charset="0"/>
                <a:cs typeface="NikoshBAN" pitchFamily="2" charset="0"/>
              </a:rPr>
              <a:t>/</a:t>
            </a:r>
            <a:r>
              <a:rPr lang="en-US" sz="3200" dirty="0" smtClean="0">
                <a:solidFill>
                  <a:srgbClr val="7030A0"/>
                </a:solidFill>
                <a:latin typeface="NikoshBAN" pitchFamily="2" charset="0"/>
                <a:cs typeface="NikoshBAN" pitchFamily="2" charset="0"/>
              </a:rPr>
              <a:t>07</a:t>
            </a:r>
            <a:r>
              <a:rPr lang="bn-BD" sz="3200" dirty="0" smtClean="0">
                <a:solidFill>
                  <a:srgbClr val="7030A0"/>
                </a:solidFill>
                <a:latin typeface="NikoshBAN" pitchFamily="2" charset="0"/>
                <a:cs typeface="NikoshBAN" pitchFamily="2" charset="0"/>
              </a:rPr>
              <a:t>/২০</a:t>
            </a:r>
            <a:r>
              <a:rPr lang="en-US" sz="3200" dirty="0" smtClean="0">
                <a:solidFill>
                  <a:srgbClr val="7030A0"/>
                </a:solidFill>
                <a:latin typeface="NikoshBAN" pitchFamily="2" charset="0"/>
                <a:cs typeface="NikoshBAN" pitchFamily="2" charset="0"/>
              </a:rPr>
              <a:t>21</a:t>
            </a:r>
            <a:r>
              <a:rPr lang="bn-BD" sz="3200" dirty="0" smtClean="0">
                <a:solidFill>
                  <a:srgbClr val="7030A0"/>
                </a:solidFill>
                <a:latin typeface="NikoshBAN" pitchFamily="2" charset="0"/>
                <a:cs typeface="NikoshBAN" pitchFamily="2" charset="0"/>
              </a:rPr>
              <a:t>ইং</a:t>
            </a:r>
            <a:endParaRPr lang="bn-BD" sz="3200" dirty="0">
              <a:solidFill>
                <a:srgbClr val="7030A0"/>
              </a:solidFill>
              <a:latin typeface="NikoshBAN" pitchFamily="2" charset="0"/>
              <a:cs typeface="NikoshBAN" pitchFamily="2" charset="0"/>
            </a:endParaRPr>
          </a:p>
        </p:txBody>
      </p:sp>
      <p:sp>
        <p:nvSpPr>
          <p:cNvPr id="3" name="TextBox 2"/>
          <p:cNvSpPr txBox="1"/>
          <p:nvPr/>
        </p:nvSpPr>
        <p:spPr>
          <a:xfrm>
            <a:off x="3352800" y="609598"/>
            <a:ext cx="2057400" cy="646331"/>
          </a:xfrm>
          <a:prstGeom prst="rect">
            <a:avLst/>
          </a:prstGeom>
          <a:noFill/>
        </p:spPr>
        <p:txBody>
          <a:bodyPr wrap="square" rtlCol="0">
            <a:spAutoFit/>
          </a:bodyPr>
          <a:lstStyle/>
          <a:p>
            <a:r>
              <a:rPr lang="en-US" sz="3600" dirty="0" err="1" smtClean="0">
                <a:solidFill>
                  <a:srgbClr val="002060"/>
                </a:solidFill>
                <a:latin typeface="NikoshBAN" panose="02000000000000000000" pitchFamily="2" charset="0"/>
                <a:cs typeface="NikoshBAN" panose="02000000000000000000" pitchFamily="2" charset="0"/>
              </a:rPr>
              <a:t>পাঠ</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পরিচিতি</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28103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819400" y="381000"/>
            <a:ext cx="3962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241286"/>
            <a:ext cx="8839200" cy="5426214"/>
          </a:xfrm>
          <a:prstGeom prst="rect">
            <a:avLst/>
          </a:prstGeom>
        </p:spPr>
      </p:pic>
      <p:sp>
        <p:nvSpPr>
          <p:cNvPr id="6" name="TextBox 5"/>
          <p:cNvSpPr txBox="1"/>
          <p:nvPr/>
        </p:nvSpPr>
        <p:spPr>
          <a:xfrm>
            <a:off x="3276600" y="457200"/>
            <a:ext cx="2952086" cy="707886"/>
          </a:xfrm>
          <a:prstGeom prst="rect">
            <a:avLst/>
          </a:prstGeom>
          <a:noFill/>
          <a:ln>
            <a:noFill/>
          </a:ln>
        </p:spPr>
        <p:txBody>
          <a:bodyPr wrap="square" rtlCol="0">
            <a:spAutoFit/>
          </a:bodyPr>
          <a:lstStyle/>
          <a:p>
            <a:r>
              <a:rPr lang="en-US" sz="4000" b="1" dirty="0" smtClean="0">
                <a:solidFill>
                  <a:schemeClr val="bg1"/>
                </a:solidFill>
              </a:rPr>
              <a:t>   </a:t>
            </a:r>
            <a:r>
              <a:rPr lang="en-US" sz="4000" b="1" dirty="0" err="1" smtClean="0">
                <a:solidFill>
                  <a:schemeClr val="bg1"/>
                </a:solidFill>
              </a:rPr>
              <a:t>ছবিটি</a:t>
            </a:r>
            <a:r>
              <a:rPr lang="en-US" sz="4000" b="1" dirty="0" smtClean="0">
                <a:solidFill>
                  <a:schemeClr val="bg1"/>
                </a:solidFill>
              </a:rPr>
              <a:t> </a:t>
            </a:r>
            <a:r>
              <a:rPr lang="en-US" sz="4000" b="1" dirty="0" err="1" smtClean="0">
                <a:solidFill>
                  <a:schemeClr val="bg1"/>
                </a:solidFill>
              </a:rPr>
              <a:t>লক্ষ</a:t>
            </a:r>
            <a:r>
              <a:rPr lang="en-US" sz="4000" b="1" dirty="0" smtClean="0">
                <a:solidFill>
                  <a:schemeClr val="bg1"/>
                </a:solidFill>
              </a:rPr>
              <a:t> </a:t>
            </a:r>
            <a:r>
              <a:rPr lang="en-US" sz="4000" b="1" dirty="0" err="1" smtClean="0">
                <a:solidFill>
                  <a:schemeClr val="bg1"/>
                </a:solidFill>
              </a:rPr>
              <a:t>কর</a:t>
            </a:r>
            <a:endParaRPr lang="en-US" sz="4000" b="1" dirty="0">
              <a:solidFill>
                <a:schemeClr val="bg1"/>
              </a:solidFill>
            </a:endParaRPr>
          </a:p>
        </p:txBody>
      </p:sp>
    </p:spTree>
    <p:extLst>
      <p:ext uri="{BB962C8B-B14F-4D97-AF65-F5344CB8AC3E}">
        <p14:creationId xmlns:p14="http://schemas.microsoft.com/office/powerpoint/2010/main" val="3789796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86000" r="-86000"/>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2590800"/>
            <a:ext cx="6934200" cy="1569660"/>
          </a:xfrm>
          <a:prstGeom prst="rect">
            <a:avLst/>
          </a:prstGeom>
          <a:noFill/>
        </p:spPr>
        <p:txBody>
          <a:bodyPr wrap="square" rtlCol="0">
            <a:spAutoFit/>
          </a:bodyPr>
          <a:lstStyle/>
          <a:p>
            <a:r>
              <a:rPr lang="bn-BD" sz="9600" b="1" dirty="0">
                <a:latin typeface="NikoshBAN" pitchFamily="2" charset="0"/>
                <a:cs typeface="NikoshBAN" pitchFamily="2" charset="0"/>
              </a:rPr>
              <a:t>ক্লাউড </a:t>
            </a:r>
            <a:r>
              <a:rPr lang="bn-BD" sz="9600" b="1" dirty="0" smtClean="0">
                <a:latin typeface="NikoshBAN" pitchFamily="2" charset="0"/>
                <a:cs typeface="NikoshBAN" pitchFamily="2" charset="0"/>
              </a:rPr>
              <a:t>কম্পিউটিং</a:t>
            </a:r>
            <a:endParaRPr lang="en-US" sz="9600" b="1" dirty="0">
              <a:latin typeface="NikoshBAN" pitchFamily="2" charset="0"/>
              <a:cs typeface="NikoshBAN" pitchFamily="2" charset="0"/>
            </a:endParaRPr>
          </a:p>
        </p:txBody>
      </p:sp>
      <p:sp>
        <p:nvSpPr>
          <p:cNvPr id="6" name="TextBox 5"/>
          <p:cNvSpPr txBox="1"/>
          <p:nvPr/>
        </p:nvSpPr>
        <p:spPr>
          <a:xfrm>
            <a:off x="3505200" y="1066800"/>
            <a:ext cx="3810000" cy="1015663"/>
          </a:xfrm>
          <a:prstGeom prst="rect">
            <a:avLst/>
          </a:prstGeom>
          <a:noFill/>
        </p:spPr>
        <p:txBody>
          <a:bodyPr wrap="square" rtlCol="0">
            <a:spAutoFit/>
          </a:bodyPr>
          <a:lstStyle/>
          <a:p>
            <a:r>
              <a:rPr lang="en-US" sz="6000" b="1" dirty="0" err="1" smtClean="0">
                <a:solidFill>
                  <a:schemeClr val="bg1"/>
                </a:solidFill>
              </a:rPr>
              <a:t>পাঠ</a:t>
            </a:r>
            <a:r>
              <a:rPr lang="en-US" sz="6000" b="1" dirty="0" smtClean="0">
                <a:solidFill>
                  <a:schemeClr val="bg1"/>
                </a:solidFill>
              </a:rPr>
              <a:t> </a:t>
            </a:r>
            <a:r>
              <a:rPr lang="en-US" sz="6000" b="1" dirty="0" err="1" smtClean="0">
                <a:solidFill>
                  <a:schemeClr val="bg1"/>
                </a:solidFill>
              </a:rPr>
              <a:t>শিরোনাম</a:t>
            </a:r>
            <a:endParaRPr lang="en-US" sz="6000" b="1" dirty="0">
              <a:solidFill>
                <a:schemeClr val="bg1"/>
              </a:solidFill>
            </a:endParaRPr>
          </a:p>
        </p:txBody>
      </p:sp>
    </p:spTree>
    <p:extLst>
      <p:ext uri="{BB962C8B-B14F-4D97-AF65-F5344CB8AC3E}">
        <p14:creationId xmlns:p14="http://schemas.microsoft.com/office/powerpoint/2010/main" val="32020451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2">
                <a:lumMod val="20000"/>
                <a:lumOff val="80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352800" y="533400"/>
            <a:ext cx="2057400" cy="646331"/>
          </a:xfrm>
          <a:prstGeom prst="rect">
            <a:avLst/>
          </a:prstGeom>
          <a:solidFill>
            <a:schemeClr val="accent4">
              <a:lumMod val="40000"/>
              <a:lumOff val="60000"/>
            </a:schemeClr>
          </a:solidFill>
          <a:ln w="57150">
            <a:solidFill>
              <a:srgbClr val="00206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bn-BD" sz="3600" dirty="0" smtClean="0">
                <a:solidFill>
                  <a:schemeClr val="tx1"/>
                </a:solidFill>
                <a:latin typeface="NikoshBAN" pitchFamily="2" charset="0"/>
                <a:cs typeface="NikoshBAN" pitchFamily="2" charset="0"/>
              </a:rPr>
              <a:t>শিখনফল</a:t>
            </a:r>
            <a:endParaRPr lang="en-US" sz="3600" dirty="0">
              <a:solidFill>
                <a:schemeClr val="tx1"/>
              </a:solidFill>
              <a:latin typeface="NikoshBAN" pitchFamily="2" charset="0"/>
              <a:cs typeface="NikoshBAN" pitchFamily="2" charset="0"/>
            </a:endParaRPr>
          </a:p>
        </p:txBody>
      </p:sp>
      <p:sp>
        <p:nvSpPr>
          <p:cNvPr id="3" name="TextBox 2"/>
          <p:cNvSpPr txBox="1"/>
          <p:nvPr/>
        </p:nvSpPr>
        <p:spPr>
          <a:xfrm>
            <a:off x="1752600" y="1763869"/>
            <a:ext cx="4267200" cy="646331"/>
          </a:xfrm>
          <a:prstGeom prst="rect">
            <a:avLst/>
          </a:prstGeom>
          <a:noFill/>
        </p:spPr>
        <p:txBody>
          <a:bodyPr wrap="square" rtlCol="0">
            <a:spAutoFit/>
          </a:bodyPr>
          <a:lstStyle/>
          <a:p>
            <a:r>
              <a:rPr lang="bn-BD" sz="3600" dirty="0">
                <a:latin typeface="NikoshBAN" pitchFamily="2" charset="0"/>
                <a:cs typeface="NikoshBAN" pitchFamily="2" charset="0"/>
              </a:rPr>
              <a:t>এই পাঠ শেষে </a:t>
            </a:r>
            <a:r>
              <a:rPr lang="bn-BD" sz="3600" dirty="0" smtClean="0">
                <a:latin typeface="NikoshBAN" pitchFamily="2" charset="0"/>
                <a:cs typeface="NikoshBAN" pitchFamily="2" charset="0"/>
              </a:rPr>
              <a:t>শিক্ষার্থীরা</a:t>
            </a:r>
            <a:r>
              <a:rPr lang="en-US" sz="3600" dirty="0" smtClean="0">
                <a:latin typeface="NikoshBAN" pitchFamily="2" charset="0"/>
                <a:cs typeface="NikoshBAN" pitchFamily="2" charset="0"/>
              </a:rPr>
              <a:t>…</a:t>
            </a:r>
            <a:endParaRPr lang="bn-BD" sz="3600" dirty="0">
              <a:latin typeface="NikoshBAN" pitchFamily="2" charset="0"/>
              <a:cs typeface="NikoshBAN" pitchFamily="2" charset="0"/>
            </a:endParaRPr>
          </a:p>
        </p:txBody>
      </p:sp>
      <p:sp>
        <p:nvSpPr>
          <p:cNvPr id="5" name="TextBox 4"/>
          <p:cNvSpPr txBox="1"/>
          <p:nvPr/>
        </p:nvSpPr>
        <p:spPr>
          <a:xfrm>
            <a:off x="1295400" y="3048000"/>
            <a:ext cx="7239000" cy="1815882"/>
          </a:xfrm>
          <a:prstGeom prst="rect">
            <a:avLst/>
          </a:prstGeom>
          <a:noFill/>
        </p:spPr>
        <p:txBody>
          <a:bodyPr wrap="square" rtlCol="0">
            <a:spAutoFit/>
          </a:bodyPr>
          <a:lstStyle/>
          <a:p>
            <a:r>
              <a:rPr lang="en-US" sz="2800" dirty="0" smtClean="0">
                <a:solidFill>
                  <a:srgbClr val="002060"/>
                </a:solidFill>
                <a:latin typeface="NikoshBAN" pitchFamily="2" charset="0"/>
                <a:cs typeface="NikoshBAN" pitchFamily="2" charset="0"/>
              </a:rPr>
              <a:t>১। </a:t>
            </a:r>
            <a:r>
              <a:rPr lang="bn-BD" sz="2800" dirty="0" smtClean="0">
                <a:solidFill>
                  <a:srgbClr val="002060"/>
                </a:solidFill>
                <a:latin typeface="NikoshBAN" pitchFamily="2" charset="0"/>
                <a:cs typeface="NikoshBAN" pitchFamily="2" charset="0"/>
              </a:rPr>
              <a:t>ক্লাউড </a:t>
            </a:r>
            <a:r>
              <a:rPr lang="bn-BD" sz="2800" dirty="0">
                <a:solidFill>
                  <a:srgbClr val="002060"/>
                </a:solidFill>
                <a:latin typeface="NikoshBAN" pitchFamily="2" charset="0"/>
                <a:cs typeface="NikoshBAN" pitchFamily="2" charset="0"/>
              </a:rPr>
              <a:t>কম্পিউটিং </a:t>
            </a:r>
            <a:r>
              <a:rPr lang="bn-BD" sz="2800" dirty="0" smtClean="0">
                <a:solidFill>
                  <a:srgbClr val="002060"/>
                </a:solidFill>
                <a:latin typeface="NikoshBAN" pitchFamily="2" charset="0"/>
                <a:cs typeface="NikoshBAN" pitchFamily="2" charset="0"/>
              </a:rPr>
              <a:t> কি তা বলতে পারবে</a:t>
            </a:r>
            <a:r>
              <a:rPr lang="en-US" sz="2800" dirty="0" smtClean="0">
                <a:solidFill>
                  <a:srgbClr val="002060"/>
                </a:solidFill>
                <a:latin typeface="NikoshBAN" pitchFamily="2" charset="0"/>
                <a:cs typeface="NikoshBAN" pitchFamily="2" charset="0"/>
              </a:rPr>
              <a:t>।</a:t>
            </a:r>
            <a:endParaRPr lang="bn-BD" sz="2800" dirty="0" smtClean="0">
              <a:solidFill>
                <a:srgbClr val="002060"/>
              </a:solidFill>
              <a:latin typeface="NikoshBAN" pitchFamily="2" charset="0"/>
              <a:cs typeface="NikoshBAN" pitchFamily="2" charset="0"/>
            </a:endParaRPr>
          </a:p>
          <a:p>
            <a:r>
              <a:rPr lang="en-US" sz="2800" dirty="0" smtClean="0">
                <a:solidFill>
                  <a:srgbClr val="002060"/>
                </a:solidFill>
                <a:latin typeface="NikoshBAN" pitchFamily="2" charset="0"/>
                <a:cs typeface="NikoshBAN" pitchFamily="2" charset="0"/>
              </a:rPr>
              <a:t>২। </a:t>
            </a:r>
            <a:r>
              <a:rPr lang="bn-BD" sz="2800" dirty="0" smtClean="0">
                <a:solidFill>
                  <a:srgbClr val="002060"/>
                </a:solidFill>
                <a:latin typeface="NikoshBAN" pitchFamily="2" charset="0"/>
                <a:cs typeface="NikoshBAN" pitchFamily="2" charset="0"/>
              </a:rPr>
              <a:t>ক্লাউড </a:t>
            </a:r>
            <a:r>
              <a:rPr lang="bn-BD" sz="2800" dirty="0">
                <a:solidFill>
                  <a:srgbClr val="002060"/>
                </a:solidFill>
                <a:latin typeface="NikoshBAN" pitchFamily="2" charset="0"/>
                <a:cs typeface="NikoshBAN" pitchFamily="2" charset="0"/>
              </a:rPr>
              <a:t>কম্পিউটিং </a:t>
            </a:r>
            <a:r>
              <a:rPr lang="bn-BD" sz="2800" dirty="0" smtClean="0">
                <a:solidFill>
                  <a:srgbClr val="002060"/>
                </a:solidFill>
                <a:latin typeface="NikoshBAN" pitchFamily="2" charset="0"/>
                <a:cs typeface="NikoshBAN" pitchFamily="2" charset="0"/>
              </a:rPr>
              <a:t>এর  বৈশিষ্ট্য সর্ম্পকে জানতে পারবে</a:t>
            </a:r>
            <a:r>
              <a:rPr lang="en-US" sz="2800" dirty="0" smtClean="0">
                <a:solidFill>
                  <a:srgbClr val="002060"/>
                </a:solidFill>
                <a:latin typeface="NikoshBAN" pitchFamily="2" charset="0"/>
                <a:cs typeface="NikoshBAN" pitchFamily="2" charset="0"/>
              </a:rPr>
              <a:t>।</a:t>
            </a:r>
            <a:endParaRPr lang="bn-BD" sz="2800" dirty="0" smtClean="0">
              <a:solidFill>
                <a:srgbClr val="002060"/>
              </a:solidFill>
              <a:latin typeface="NikoshBAN" pitchFamily="2" charset="0"/>
              <a:cs typeface="NikoshBAN" pitchFamily="2" charset="0"/>
            </a:endParaRPr>
          </a:p>
          <a:p>
            <a:r>
              <a:rPr lang="en-US" sz="2800" dirty="0" smtClean="0">
                <a:solidFill>
                  <a:srgbClr val="002060"/>
                </a:solidFill>
                <a:latin typeface="NikoshBAN" pitchFamily="2" charset="0"/>
                <a:cs typeface="NikoshBAN" pitchFamily="2" charset="0"/>
              </a:rPr>
              <a:t>৩। </a:t>
            </a:r>
            <a:r>
              <a:rPr lang="bn-BD" sz="2800" dirty="0" smtClean="0">
                <a:solidFill>
                  <a:srgbClr val="002060"/>
                </a:solidFill>
                <a:latin typeface="NikoshBAN" pitchFamily="2" charset="0"/>
                <a:cs typeface="NikoshBAN" pitchFamily="2" charset="0"/>
              </a:rPr>
              <a:t>ক্লাউড </a:t>
            </a:r>
            <a:r>
              <a:rPr lang="bn-BD" sz="2800" dirty="0">
                <a:solidFill>
                  <a:srgbClr val="002060"/>
                </a:solidFill>
                <a:latin typeface="NikoshBAN" pitchFamily="2" charset="0"/>
                <a:cs typeface="NikoshBAN" pitchFamily="2" charset="0"/>
              </a:rPr>
              <a:t>কম্পিউটিং </a:t>
            </a:r>
            <a:r>
              <a:rPr lang="bn-BD" sz="2800" dirty="0" smtClean="0">
                <a:solidFill>
                  <a:srgbClr val="002060"/>
                </a:solidFill>
                <a:latin typeface="NikoshBAN" pitchFamily="2" charset="0"/>
                <a:cs typeface="NikoshBAN" pitchFamily="2" charset="0"/>
              </a:rPr>
              <a:t>এর প্রকারভেদ ব্যাখ্যা করতে পারবে</a:t>
            </a:r>
            <a:r>
              <a:rPr lang="en-US" sz="2800" dirty="0" smtClean="0">
                <a:solidFill>
                  <a:srgbClr val="002060"/>
                </a:solidFill>
                <a:latin typeface="NikoshBAN" pitchFamily="2" charset="0"/>
                <a:cs typeface="NikoshBAN" pitchFamily="2" charset="0"/>
              </a:rPr>
              <a:t>।</a:t>
            </a:r>
            <a:endParaRPr lang="bn-BD" sz="2800" dirty="0" smtClean="0">
              <a:solidFill>
                <a:srgbClr val="002060"/>
              </a:solidFill>
              <a:latin typeface="NikoshBAN" pitchFamily="2" charset="0"/>
              <a:cs typeface="NikoshBAN" pitchFamily="2" charset="0"/>
            </a:endParaRPr>
          </a:p>
          <a:p>
            <a:r>
              <a:rPr lang="en-US" sz="2800" dirty="0" smtClean="0">
                <a:solidFill>
                  <a:srgbClr val="002060"/>
                </a:solidFill>
                <a:latin typeface="NikoshBAN" pitchFamily="2" charset="0"/>
                <a:cs typeface="NikoshBAN" pitchFamily="2" charset="0"/>
              </a:rPr>
              <a:t>৪। </a:t>
            </a:r>
            <a:r>
              <a:rPr lang="bn-BD" sz="2800" dirty="0" smtClean="0">
                <a:solidFill>
                  <a:srgbClr val="002060"/>
                </a:solidFill>
                <a:latin typeface="NikoshBAN" pitchFamily="2" charset="0"/>
                <a:cs typeface="NikoshBAN" pitchFamily="2" charset="0"/>
              </a:rPr>
              <a:t>ক্লাউড </a:t>
            </a:r>
            <a:r>
              <a:rPr lang="bn-BD" sz="2800" dirty="0">
                <a:solidFill>
                  <a:srgbClr val="002060"/>
                </a:solidFill>
                <a:latin typeface="NikoshBAN" pitchFamily="2" charset="0"/>
                <a:cs typeface="NikoshBAN" pitchFamily="2" charset="0"/>
              </a:rPr>
              <a:t>কম্পিউটিং এর </a:t>
            </a:r>
            <a:r>
              <a:rPr lang="bn-BD" sz="2800" dirty="0" smtClean="0">
                <a:solidFill>
                  <a:srgbClr val="002060"/>
                </a:solidFill>
                <a:latin typeface="NikoshBAN" pitchFamily="2" charset="0"/>
                <a:cs typeface="NikoshBAN" pitchFamily="2" charset="0"/>
              </a:rPr>
              <a:t>মডেল </a:t>
            </a:r>
            <a:r>
              <a:rPr lang="bn-BD" sz="2800" dirty="0">
                <a:solidFill>
                  <a:srgbClr val="002060"/>
                </a:solidFill>
                <a:latin typeface="NikoshBAN" pitchFamily="2" charset="0"/>
                <a:cs typeface="NikoshBAN" pitchFamily="2" charset="0"/>
              </a:rPr>
              <a:t>ব্যাখ্যা করতে পারবে।</a:t>
            </a:r>
            <a:endParaRPr lang="bn-BD" sz="2800" dirty="0" smtClean="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136691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additive="base">
                                        <p:cTn id="2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 calcmode="lin" valueType="num">
                                      <p:cBhvr additive="base">
                                        <p:cTn id="3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4">
                <a:lumMod val="40000"/>
                <a:lumOff val="60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Oval 5"/>
          <p:cNvSpPr/>
          <p:nvPr/>
        </p:nvSpPr>
        <p:spPr>
          <a:xfrm>
            <a:off x="2667000" y="381000"/>
            <a:ext cx="3124200" cy="6096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62200" y="381000"/>
            <a:ext cx="3886200" cy="584775"/>
          </a:xfrm>
          <a:prstGeom prst="rect">
            <a:avLst/>
          </a:prstGeom>
          <a:noFill/>
          <a:ln>
            <a:noFill/>
          </a:ln>
          <a:effectLst>
            <a:outerShdw blurRad="50800" dist="38100" dir="5400000" algn="t" rotWithShape="0">
              <a:prstClr val="black">
                <a:alpha val="40000"/>
              </a:prstClr>
            </a:outerShdw>
          </a:effectLst>
        </p:spPr>
        <p:txBody>
          <a:bodyPr wrap="square">
            <a:spAutoFit/>
          </a:bodyPr>
          <a:lstStyle/>
          <a:p>
            <a:pPr algn="ctr"/>
            <a:r>
              <a:rPr lang="bn-BD" sz="3200" dirty="0">
                <a:solidFill>
                  <a:srgbClr val="002060"/>
                </a:solidFill>
                <a:latin typeface="NikoshBAN" pitchFamily="2" charset="0"/>
                <a:cs typeface="NikoshBAN" pitchFamily="2" charset="0"/>
              </a:rPr>
              <a:t>ক্লাউড </a:t>
            </a:r>
            <a:r>
              <a:rPr lang="bn-BD" sz="3200" dirty="0" smtClean="0">
                <a:solidFill>
                  <a:srgbClr val="002060"/>
                </a:solidFill>
                <a:latin typeface="NikoshBAN" pitchFamily="2" charset="0"/>
                <a:cs typeface="NikoshBAN" pitchFamily="2" charset="0"/>
              </a:rPr>
              <a:t>কম্পিউটিং</a:t>
            </a:r>
            <a:endParaRPr lang="bn-BD" sz="3200" dirty="0">
              <a:solidFill>
                <a:srgbClr val="002060"/>
              </a:solidFill>
              <a:latin typeface="NikoshBAN" pitchFamily="2" charset="0"/>
              <a:cs typeface="NikoshBAN" pitchFamily="2" charset="0"/>
            </a:endParaRPr>
          </a:p>
        </p:txBody>
      </p:sp>
      <p:grpSp>
        <p:nvGrpSpPr>
          <p:cNvPr id="5" name="Group 4"/>
          <p:cNvGrpSpPr/>
          <p:nvPr/>
        </p:nvGrpSpPr>
        <p:grpSpPr>
          <a:xfrm>
            <a:off x="304800" y="1701763"/>
            <a:ext cx="8411545" cy="3108544"/>
            <a:chOff x="696110" y="1684539"/>
            <a:chExt cx="8020235" cy="2818621"/>
          </a:xfrm>
        </p:grpSpPr>
        <p:sp>
          <p:nvSpPr>
            <p:cNvPr id="4" name="Rectangle 3"/>
            <p:cNvSpPr/>
            <p:nvPr/>
          </p:nvSpPr>
          <p:spPr>
            <a:xfrm>
              <a:off x="696110" y="1684540"/>
              <a:ext cx="4329545" cy="2818620"/>
            </a:xfrm>
            <a:prstGeom prst="rect">
              <a:avLst/>
            </a:prstGeom>
            <a:ln w="38100">
              <a:solidFill>
                <a:schemeClr val="accent4">
                  <a:lumMod val="75000"/>
                </a:schemeClr>
              </a:solidFill>
            </a:ln>
          </p:spPr>
          <p:txBody>
            <a:bodyPr wrap="square">
              <a:spAutoFit/>
            </a:bodyPr>
            <a:lstStyle/>
            <a:p>
              <a:pPr algn="just"/>
              <a:r>
                <a:rPr lang="bn-BD" sz="2800" dirty="0" smtClean="0">
                  <a:solidFill>
                    <a:schemeClr val="accent5">
                      <a:lumMod val="50000"/>
                    </a:schemeClr>
                  </a:solidFill>
                  <a:latin typeface="NikoshBAN" pitchFamily="2" charset="0"/>
                  <a:cs typeface="NikoshBAN" pitchFamily="2" charset="0"/>
                </a:rPr>
                <a:t> ইন্টারনেট</a:t>
              </a:r>
              <a:r>
                <a:rPr lang="en-US" sz="2800" dirty="0" smtClean="0">
                  <a:solidFill>
                    <a:schemeClr val="accent5">
                      <a:lumMod val="50000"/>
                    </a:schemeClr>
                  </a:solidFill>
                  <a:latin typeface="NikoshBAN" pitchFamily="2" charset="0"/>
                  <a:cs typeface="NikoshBAN" pitchFamily="2" charset="0"/>
                </a:rPr>
                <a:t> </a:t>
              </a:r>
              <a:r>
                <a:rPr lang="bn-BD" sz="2800" dirty="0" smtClean="0">
                  <a:solidFill>
                    <a:schemeClr val="accent5">
                      <a:lumMod val="50000"/>
                    </a:schemeClr>
                  </a:solidFill>
                  <a:latin typeface="NikoshBAN" pitchFamily="2" charset="0"/>
                  <a:cs typeface="NikoshBAN" pitchFamily="2" charset="0"/>
                </a:rPr>
                <a:t>নির্ভর কম্পিউটিং হচ্ছে ক্লাউড</a:t>
              </a:r>
              <a:r>
                <a:rPr lang="en-US" sz="2800" dirty="0" smtClean="0">
                  <a:solidFill>
                    <a:schemeClr val="accent5">
                      <a:lumMod val="50000"/>
                    </a:schemeClr>
                  </a:solidFill>
                  <a:latin typeface="NikoshBAN" pitchFamily="2" charset="0"/>
                  <a:cs typeface="NikoshBAN" pitchFamily="2" charset="0"/>
                </a:rPr>
                <a:t> </a:t>
              </a:r>
              <a:r>
                <a:rPr lang="bn-BD" sz="2800" dirty="0" smtClean="0">
                  <a:solidFill>
                    <a:schemeClr val="accent5">
                      <a:lumMod val="50000"/>
                    </a:schemeClr>
                  </a:solidFill>
                  <a:latin typeface="NikoshBAN" pitchFamily="2" charset="0"/>
                  <a:cs typeface="NikoshBAN" pitchFamily="2" charset="0"/>
                </a:rPr>
                <a:t>কম্পিউটিং।ক্লাউড</a:t>
              </a:r>
              <a:r>
                <a:rPr lang="en-US" sz="2800" dirty="0" smtClean="0">
                  <a:solidFill>
                    <a:schemeClr val="accent5">
                      <a:lumMod val="50000"/>
                    </a:schemeClr>
                  </a:solidFill>
                  <a:latin typeface="NikoshBAN" pitchFamily="2" charset="0"/>
                  <a:cs typeface="NikoshBAN" pitchFamily="2" charset="0"/>
                </a:rPr>
                <a:t> </a:t>
              </a:r>
              <a:r>
                <a:rPr lang="bn-BD" sz="2800" dirty="0" smtClean="0">
                  <a:solidFill>
                    <a:schemeClr val="accent5">
                      <a:lumMod val="50000"/>
                    </a:schemeClr>
                  </a:solidFill>
                  <a:latin typeface="NikoshBAN" pitchFamily="2" charset="0"/>
                  <a:cs typeface="NikoshBAN" pitchFamily="2" charset="0"/>
                </a:rPr>
                <a:t>কম্পিউটিং এমন একটি কম্পিউটিং প্রযুক্তি যা ইন্টারনেট এবং কেন্দ্রীয় রিমোট সার্ভার ব্যবহারের মাধ্যমে ডেটা এবং এপ্লিকেশন</a:t>
              </a:r>
              <a:r>
                <a:rPr lang="en-US" sz="2800" dirty="0" smtClean="0">
                  <a:solidFill>
                    <a:schemeClr val="accent5">
                      <a:lumMod val="50000"/>
                    </a:schemeClr>
                  </a:solidFill>
                  <a:latin typeface="NikoshBAN" pitchFamily="2" charset="0"/>
                  <a:cs typeface="NikoshBAN" pitchFamily="2" charset="0"/>
                </a:rPr>
                <a:t> </a:t>
              </a:r>
              <a:r>
                <a:rPr lang="bn-BD" sz="2800" dirty="0" smtClean="0">
                  <a:solidFill>
                    <a:schemeClr val="accent5">
                      <a:lumMod val="50000"/>
                    </a:schemeClr>
                  </a:solidFill>
                  <a:latin typeface="NikoshBAN" pitchFamily="2" charset="0"/>
                  <a:cs typeface="NikoshBAN" pitchFamily="2" charset="0"/>
                </a:rPr>
                <a:t>সমূহ</a:t>
              </a:r>
              <a:r>
                <a:rPr lang="en-US" sz="2800" dirty="0" smtClean="0">
                  <a:solidFill>
                    <a:schemeClr val="accent5">
                      <a:lumMod val="50000"/>
                    </a:schemeClr>
                  </a:solidFill>
                  <a:latin typeface="NikoshBAN" pitchFamily="2" charset="0"/>
                  <a:cs typeface="NikoshBAN" pitchFamily="2" charset="0"/>
                </a:rPr>
                <a:t> </a:t>
              </a:r>
              <a:r>
                <a:rPr lang="bn-BD" sz="2800" dirty="0" smtClean="0">
                  <a:solidFill>
                    <a:schemeClr val="accent5">
                      <a:lumMod val="50000"/>
                    </a:schemeClr>
                  </a:solidFill>
                  <a:latin typeface="NikoshBAN" pitchFamily="2" charset="0"/>
                  <a:cs typeface="NikoshBAN" pitchFamily="2" charset="0"/>
                </a:rPr>
                <a:t>নিয়ন্ত্রণও রক্ষণাবেক্ষণ করতে সক্ষম।                                </a:t>
              </a:r>
              <a:endParaRPr lang="bn-BD" sz="2800" dirty="0">
                <a:solidFill>
                  <a:schemeClr val="accent5">
                    <a:lumMod val="50000"/>
                  </a:schemeClr>
                </a:solidFill>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684539"/>
              <a:ext cx="3382345" cy="2818620"/>
            </a:xfrm>
            <a:prstGeom prst="rect">
              <a:avLst/>
            </a:prstGeom>
            <a:ln w="38100">
              <a:solidFill>
                <a:schemeClr val="bg2">
                  <a:lumMod val="50000"/>
                </a:schemeClr>
              </a:solidFill>
            </a:ln>
          </p:spPr>
        </p:pic>
      </p:grpSp>
    </p:spTree>
    <p:extLst>
      <p:ext uri="{BB962C8B-B14F-4D97-AF65-F5344CB8AC3E}">
        <p14:creationId xmlns:p14="http://schemas.microsoft.com/office/powerpoint/2010/main" val="3886970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1">
                <a:lumMod val="5000"/>
                <a:lumOff val="9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Box 5"/>
          <p:cNvSpPr txBox="1"/>
          <p:nvPr/>
        </p:nvSpPr>
        <p:spPr>
          <a:xfrm>
            <a:off x="2211765" y="201944"/>
            <a:ext cx="4267200" cy="584775"/>
          </a:xfrm>
          <a:prstGeom prst="rect">
            <a:avLst/>
          </a:prstGeom>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as-IN" sz="3200" dirty="0" smtClean="0">
                <a:solidFill>
                  <a:schemeClr val="tx1"/>
                </a:solidFill>
                <a:latin typeface="NikoshBAN" pitchFamily="2" charset="0"/>
                <a:cs typeface="NikoshBAN" pitchFamily="2" charset="0"/>
              </a:rPr>
              <a:t>ক্লাউড </a:t>
            </a:r>
            <a:r>
              <a:rPr lang="as-IN" sz="3200" dirty="0">
                <a:solidFill>
                  <a:schemeClr val="tx1"/>
                </a:solidFill>
                <a:latin typeface="NikoshBAN" pitchFamily="2" charset="0"/>
                <a:cs typeface="NikoshBAN" pitchFamily="2" charset="0"/>
              </a:rPr>
              <a:t>কম্পিউটিং  এর বৈশিষ্ট্য</a:t>
            </a:r>
          </a:p>
        </p:txBody>
      </p:sp>
      <p:sp>
        <p:nvSpPr>
          <p:cNvPr id="13" name="Freeform 12"/>
          <p:cNvSpPr/>
          <p:nvPr/>
        </p:nvSpPr>
        <p:spPr>
          <a:xfrm>
            <a:off x="4078128" y="1107015"/>
            <a:ext cx="4331500" cy="825894"/>
          </a:xfrm>
          <a:custGeom>
            <a:avLst/>
            <a:gdLst>
              <a:gd name="connsiteX0" fmla="*/ 0 w 5281600"/>
              <a:gd name="connsiteY0" fmla="*/ 0 h 772417"/>
              <a:gd name="connsiteX1" fmla="*/ 5281600 w 5281600"/>
              <a:gd name="connsiteY1" fmla="*/ 0 h 772417"/>
              <a:gd name="connsiteX2" fmla="*/ 5281600 w 5281600"/>
              <a:gd name="connsiteY2" fmla="*/ 772417 h 772417"/>
              <a:gd name="connsiteX3" fmla="*/ 0 w 5281600"/>
              <a:gd name="connsiteY3" fmla="*/ 772417 h 772417"/>
              <a:gd name="connsiteX4" fmla="*/ 0 w 5281600"/>
              <a:gd name="connsiteY4" fmla="*/ 0 h 772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1600" h="772417">
                <a:moveTo>
                  <a:pt x="0" y="0"/>
                </a:moveTo>
                <a:lnTo>
                  <a:pt x="5281600" y="0"/>
                </a:lnTo>
                <a:lnTo>
                  <a:pt x="5281600" y="772417"/>
                </a:lnTo>
                <a:lnTo>
                  <a:pt x="0" y="772417"/>
                </a:lnTo>
                <a:lnTo>
                  <a:pt x="0" y="0"/>
                </a:lnTo>
                <a:close/>
              </a:path>
            </a:pathLst>
          </a:custGeom>
          <a:ln w="38100"/>
        </p:spPr>
        <p:style>
          <a:lnRef idx="1">
            <a:schemeClr val="accent2">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5880" tIns="55880" rIns="55880" bIns="55880" numCol="1" spcCol="1270" anchor="ctr" anchorCtr="0">
            <a:noAutofit/>
          </a:bodyPr>
          <a:lstStyle/>
          <a:p>
            <a:pPr lvl="0" algn="l" defTabSz="977900">
              <a:lnSpc>
                <a:spcPct val="90000"/>
              </a:lnSpc>
              <a:spcBef>
                <a:spcPct val="0"/>
              </a:spcBef>
              <a:spcAft>
                <a:spcPct val="35000"/>
              </a:spcAft>
            </a:pPr>
            <a:r>
              <a:rPr lang="en-US" sz="2200" kern="1200" dirty="0" err="1" smtClean="0">
                <a:latin typeface="NikoshBAN" pitchFamily="2" charset="0"/>
                <a:cs typeface="NikoshBAN" pitchFamily="2" charset="0"/>
              </a:rPr>
              <a:t>ক্রেতা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যতো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চাবে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সেবাদাতা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ততোই</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অধিক</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পরিমাণে</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সেবা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দিতে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পারবে</a:t>
            </a:r>
            <a:r>
              <a:rPr lang="en-US" sz="2200" kern="1200" dirty="0" smtClean="0">
                <a:latin typeface="NikoshBAN" pitchFamily="2" charset="0"/>
                <a:cs typeface="NikoshBAN" pitchFamily="2" charset="0"/>
              </a:rPr>
              <a:t>।</a:t>
            </a:r>
            <a:endParaRPr lang="en-US" sz="2200" kern="1200" dirty="0">
              <a:latin typeface="NikoshBAN" pitchFamily="2" charset="0"/>
              <a:cs typeface="NikoshBAN" pitchFamily="2" charset="0"/>
            </a:endParaRPr>
          </a:p>
        </p:txBody>
      </p:sp>
      <p:sp>
        <p:nvSpPr>
          <p:cNvPr id="22" name="Freeform 21"/>
          <p:cNvSpPr/>
          <p:nvPr/>
        </p:nvSpPr>
        <p:spPr>
          <a:xfrm>
            <a:off x="4038600" y="2642710"/>
            <a:ext cx="4343400" cy="1243490"/>
          </a:xfrm>
          <a:custGeom>
            <a:avLst/>
            <a:gdLst>
              <a:gd name="connsiteX0" fmla="*/ 0 w 5281600"/>
              <a:gd name="connsiteY0" fmla="*/ 0 h 772417"/>
              <a:gd name="connsiteX1" fmla="*/ 5281600 w 5281600"/>
              <a:gd name="connsiteY1" fmla="*/ 0 h 772417"/>
              <a:gd name="connsiteX2" fmla="*/ 5281600 w 5281600"/>
              <a:gd name="connsiteY2" fmla="*/ 772417 h 772417"/>
              <a:gd name="connsiteX3" fmla="*/ 0 w 5281600"/>
              <a:gd name="connsiteY3" fmla="*/ 772417 h 772417"/>
              <a:gd name="connsiteX4" fmla="*/ 0 w 5281600"/>
              <a:gd name="connsiteY4" fmla="*/ 0 h 772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1600" h="772417">
                <a:moveTo>
                  <a:pt x="0" y="0"/>
                </a:moveTo>
                <a:lnTo>
                  <a:pt x="5281600" y="0"/>
                </a:lnTo>
                <a:lnTo>
                  <a:pt x="5281600" y="772417"/>
                </a:lnTo>
                <a:lnTo>
                  <a:pt x="0" y="772417"/>
                </a:lnTo>
                <a:lnTo>
                  <a:pt x="0" y="0"/>
                </a:lnTo>
                <a:close/>
              </a:path>
            </a:pathLst>
          </a:custGeom>
          <a:ln w="38100">
            <a:solidFill>
              <a:srgbClr val="FFC000"/>
            </a:solidFill>
          </a:ln>
        </p:spPr>
        <p:style>
          <a:lnRef idx="1">
            <a:schemeClr val="accent2">
              <a:hueOff val="3864684"/>
              <a:satOff val="-41326"/>
              <a:lumOff val="10784"/>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5880" tIns="55880" rIns="55880" bIns="55880" numCol="1" spcCol="1270" anchor="ctr" anchorCtr="0">
            <a:noAutofit/>
          </a:bodyPr>
          <a:lstStyle/>
          <a:p>
            <a:pPr lvl="0" algn="l" defTabSz="977900">
              <a:lnSpc>
                <a:spcPct val="90000"/>
              </a:lnSpc>
              <a:spcBef>
                <a:spcPct val="0"/>
              </a:spcBef>
              <a:spcAft>
                <a:spcPct val="35000"/>
              </a:spcAft>
            </a:pPr>
            <a:r>
              <a:rPr lang="en-US" sz="2200" kern="1200" dirty="0" err="1" smtClean="0">
                <a:latin typeface="NikoshBAN" pitchFamily="2" charset="0"/>
                <a:cs typeface="NikoshBAN" pitchFamily="2" charset="0"/>
              </a:rPr>
              <a:t>ক্রেতা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যখন</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চাবে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তখনই</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সেবা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দিতে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পারবে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ক্রেতা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তার</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ইচ্ছায়</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যখন</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খুশি</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তার</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চাহিদা</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বাড়াতে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কমাতে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পারবে</a:t>
            </a:r>
            <a:r>
              <a:rPr lang="en-US" sz="2200" kern="1200" dirty="0" smtClean="0">
                <a:latin typeface="NikoshBAN" pitchFamily="2" charset="0"/>
                <a:cs typeface="NikoshBAN" pitchFamily="2" charset="0"/>
              </a:rPr>
              <a:t>।</a:t>
            </a:r>
            <a:endParaRPr lang="en-US" sz="2200" kern="1200" dirty="0"/>
          </a:p>
        </p:txBody>
      </p:sp>
      <p:sp>
        <p:nvSpPr>
          <p:cNvPr id="31" name="Freeform 30"/>
          <p:cNvSpPr/>
          <p:nvPr/>
        </p:nvSpPr>
        <p:spPr>
          <a:xfrm>
            <a:off x="4050500" y="4619443"/>
            <a:ext cx="4319600" cy="1219200"/>
          </a:xfrm>
          <a:custGeom>
            <a:avLst/>
            <a:gdLst>
              <a:gd name="connsiteX0" fmla="*/ 0 w 5281600"/>
              <a:gd name="connsiteY0" fmla="*/ 0 h 772417"/>
              <a:gd name="connsiteX1" fmla="*/ 5281600 w 5281600"/>
              <a:gd name="connsiteY1" fmla="*/ 0 h 772417"/>
              <a:gd name="connsiteX2" fmla="*/ 5281600 w 5281600"/>
              <a:gd name="connsiteY2" fmla="*/ 772417 h 772417"/>
              <a:gd name="connsiteX3" fmla="*/ 0 w 5281600"/>
              <a:gd name="connsiteY3" fmla="*/ 772417 h 772417"/>
              <a:gd name="connsiteX4" fmla="*/ 0 w 5281600"/>
              <a:gd name="connsiteY4" fmla="*/ 0 h 772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1600" h="772417">
                <a:moveTo>
                  <a:pt x="0" y="0"/>
                </a:moveTo>
                <a:lnTo>
                  <a:pt x="5281600" y="0"/>
                </a:lnTo>
                <a:lnTo>
                  <a:pt x="5281600" y="772417"/>
                </a:lnTo>
                <a:lnTo>
                  <a:pt x="0" y="772417"/>
                </a:lnTo>
                <a:lnTo>
                  <a:pt x="0" y="0"/>
                </a:lnTo>
                <a:close/>
              </a:path>
            </a:pathLst>
          </a:custGeom>
          <a:ln w="38100">
            <a:solidFill>
              <a:schemeClr val="accent2">
                <a:lumMod val="60000"/>
                <a:lumOff val="40000"/>
              </a:schemeClr>
            </a:solidFill>
          </a:ln>
        </p:spPr>
        <p:style>
          <a:lnRef idx="1">
            <a:schemeClr val="accent2">
              <a:hueOff val="7729367"/>
              <a:satOff val="-82653"/>
              <a:lumOff val="21569"/>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5880" tIns="55880" rIns="55880" bIns="55880" numCol="1" spcCol="1270" anchor="ctr" anchorCtr="0">
            <a:noAutofit/>
          </a:bodyPr>
          <a:lstStyle/>
          <a:p>
            <a:pPr lvl="0" algn="l" defTabSz="977900">
              <a:lnSpc>
                <a:spcPct val="90000"/>
              </a:lnSpc>
              <a:spcBef>
                <a:spcPct val="0"/>
              </a:spcBef>
              <a:spcAft>
                <a:spcPct val="35000"/>
              </a:spcAft>
            </a:pPr>
            <a:r>
              <a:rPr lang="en-US" sz="2200" kern="1200" dirty="0" err="1" smtClean="0">
                <a:latin typeface="NikoshBAN" pitchFamily="2" charset="0"/>
                <a:cs typeface="NikoshBAN" pitchFamily="2" charset="0"/>
              </a:rPr>
              <a:t>ক্রেতাকে</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আগে</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থেকে</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কোনো</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সার্ভিস</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রিজার্ভ</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করতে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হবে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না</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ক্রেতা</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যা</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ব্যবহার</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করবে</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তার</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জন্যই</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কেবল</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পয়সা</a:t>
            </a:r>
            <a:r>
              <a:rPr lang="en-US" sz="2200" kern="1200" dirty="0" smtClean="0">
                <a:latin typeface="NikoshBAN" pitchFamily="2" charset="0"/>
                <a:cs typeface="NikoshBAN" pitchFamily="2" charset="0"/>
              </a:rPr>
              <a:t> </a:t>
            </a:r>
            <a:r>
              <a:rPr lang="en-US" sz="2200" kern="1200" dirty="0" err="1" smtClean="0">
                <a:latin typeface="NikoshBAN" pitchFamily="2" charset="0"/>
                <a:cs typeface="NikoshBAN" pitchFamily="2" charset="0"/>
              </a:rPr>
              <a:t>দেবে</a:t>
            </a:r>
            <a:r>
              <a:rPr lang="en-US" sz="2200" kern="1200" dirty="0" smtClean="0">
                <a:latin typeface="NikoshBAN" pitchFamily="2" charset="0"/>
                <a:cs typeface="NikoshBAN" pitchFamily="2" charset="0"/>
              </a:rPr>
              <a:t>।</a:t>
            </a:r>
            <a:endParaRPr lang="en-US" sz="2200" kern="1200" dirty="0">
              <a:latin typeface="NikoshBAN" pitchFamily="2" charset="0"/>
              <a:cs typeface="NikoshBAN" pitchFamily="2" charset="0"/>
            </a:endParaRPr>
          </a:p>
        </p:txBody>
      </p:sp>
      <p:sp>
        <p:nvSpPr>
          <p:cNvPr id="2" name="TextBox 1"/>
          <p:cNvSpPr txBox="1"/>
          <p:nvPr/>
        </p:nvSpPr>
        <p:spPr>
          <a:xfrm>
            <a:off x="609600" y="1307706"/>
            <a:ext cx="2514600" cy="523220"/>
          </a:xfrm>
          <a:prstGeom prst="rect">
            <a:avLst/>
          </a:prstGeom>
          <a:noFill/>
        </p:spPr>
        <p:txBody>
          <a:bodyPr wrap="square" rtlCol="0">
            <a:spAutoFit/>
          </a:bodyPr>
          <a:lstStyle/>
          <a:p>
            <a:pPr lvl="0"/>
            <a:r>
              <a:rPr lang="bn-BD" sz="2800" dirty="0">
                <a:latin typeface="NikoshBAN" pitchFamily="2" charset="0"/>
                <a:cs typeface="NikoshBAN" pitchFamily="2" charset="0"/>
              </a:rPr>
              <a:t>রিসোর্স </a:t>
            </a:r>
            <a:r>
              <a:rPr lang="bn-BD" sz="2800" dirty="0" smtClean="0">
                <a:latin typeface="NikoshBAN" pitchFamily="2" charset="0"/>
                <a:cs typeface="NikoshBAN" pitchFamily="2" charset="0"/>
              </a:rPr>
              <a:t>স্কেলেবিলিটি</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609600" y="3051071"/>
            <a:ext cx="2209800" cy="523220"/>
          </a:xfrm>
          <a:prstGeom prst="rect">
            <a:avLst/>
          </a:prstGeom>
          <a:noFill/>
        </p:spPr>
        <p:txBody>
          <a:bodyPr wrap="square" rtlCol="0">
            <a:spAutoFit/>
          </a:bodyPr>
          <a:lstStyle/>
          <a:p>
            <a:pPr lvl="0"/>
            <a:r>
              <a:rPr lang="en-US" sz="2800" dirty="0" err="1">
                <a:latin typeface="NikoshBAN" pitchFamily="2" charset="0"/>
                <a:cs typeface="NikoshBAN" pitchFamily="2" charset="0"/>
              </a:rPr>
              <a:t>অন-ডিমান্ড</a:t>
            </a:r>
            <a:r>
              <a:rPr lang="en-US" sz="2800" dirty="0">
                <a:latin typeface="NikoshBAN" pitchFamily="2" charset="0"/>
                <a:cs typeface="NikoshBAN" pitchFamily="2" charset="0"/>
              </a:rPr>
              <a:t>  </a:t>
            </a:r>
            <a:r>
              <a:rPr lang="en-US" sz="2800" dirty="0" err="1" smtClean="0">
                <a:latin typeface="NikoshBAN" pitchFamily="2" charset="0"/>
                <a:cs typeface="NikoshBAN" pitchFamily="2" charset="0"/>
              </a:rPr>
              <a:t>সেবা</a:t>
            </a:r>
            <a:endParaRPr lang="en-US" sz="2800" dirty="0">
              <a:latin typeface="NikoshBAN" pitchFamily="2" charset="0"/>
              <a:cs typeface="NikoshBAN" pitchFamily="2" charset="0"/>
            </a:endParaRPr>
          </a:p>
        </p:txBody>
      </p:sp>
      <p:sp>
        <p:nvSpPr>
          <p:cNvPr id="5" name="TextBox 4"/>
          <p:cNvSpPr txBox="1"/>
          <p:nvPr/>
        </p:nvSpPr>
        <p:spPr>
          <a:xfrm>
            <a:off x="696351" y="4884536"/>
            <a:ext cx="2209800" cy="954107"/>
          </a:xfrm>
          <a:prstGeom prst="rect">
            <a:avLst/>
          </a:prstGeom>
          <a:noFill/>
        </p:spPr>
        <p:txBody>
          <a:bodyPr wrap="square" rtlCol="0">
            <a:spAutoFit/>
          </a:bodyPr>
          <a:lstStyle/>
          <a:p>
            <a:pPr lvl="0"/>
            <a:r>
              <a:rPr lang="en-US" sz="2800" dirty="0" err="1">
                <a:latin typeface="NikoshBAN" pitchFamily="2" charset="0"/>
                <a:cs typeface="NikoshBAN" pitchFamily="2" charset="0"/>
              </a:rPr>
              <a:t>পে-অ্যাজ-ইউ-গো</a:t>
            </a:r>
            <a:endParaRPr lang="en-US" sz="2800" dirty="0">
              <a:latin typeface="NikoshBAN" pitchFamily="2" charset="0"/>
              <a:cs typeface="NikoshBAN" pitchFamily="2" charset="0"/>
            </a:endParaRPr>
          </a:p>
          <a:p>
            <a:endParaRPr lang="en-US" sz="2800" dirty="0"/>
          </a:p>
        </p:txBody>
      </p:sp>
      <p:sp>
        <p:nvSpPr>
          <p:cNvPr id="8" name="Right Arrow 7"/>
          <p:cNvSpPr/>
          <p:nvPr/>
        </p:nvSpPr>
        <p:spPr>
          <a:xfrm>
            <a:off x="3122322" y="1192394"/>
            <a:ext cx="7239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3048000" y="2919330"/>
            <a:ext cx="7239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3048000" y="4851266"/>
            <a:ext cx="7239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86829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0-#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0-#ppt_w/2"/>
                                          </p:val>
                                        </p:tav>
                                        <p:tav tm="100000">
                                          <p:val>
                                            <p:strVal val="#ppt_x"/>
                                          </p:val>
                                        </p:tav>
                                      </p:tavLst>
                                    </p:anim>
                                    <p:anim calcmode="lin" valueType="num">
                                      <p:cBhvr additive="base">
                                        <p:cTn id="3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0-#ppt_w/2"/>
                                          </p:val>
                                        </p:tav>
                                        <p:tav tm="100000">
                                          <p:val>
                                            <p:strVal val="#ppt_x"/>
                                          </p:val>
                                        </p:tav>
                                      </p:tavLst>
                                    </p:anim>
                                    <p:anim calcmode="lin" valueType="num">
                                      <p:cBhvr additive="base">
                                        <p:cTn id="49" dur="500" fill="hold"/>
                                        <p:tgtEl>
                                          <p:spTgt spid="5"/>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0-#ppt_w/2"/>
                                          </p:val>
                                        </p:tav>
                                        <p:tav tm="100000">
                                          <p:val>
                                            <p:strVal val="#ppt_x"/>
                                          </p:val>
                                        </p:tav>
                                      </p:tavLst>
                                    </p:anim>
                                    <p:anim calcmode="lin" valueType="num">
                                      <p:cBhvr additive="base">
                                        <p:cTn id="5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anim calcmode="lin" valueType="num">
                                      <p:cBhvr>
                                        <p:cTn id="59" dur="1000" fill="hold"/>
                                        <p:tgtEl>
                                          <p:spTgt spid="31"/>
                                        </p:tgtEl>
                                        <p:attrNameLst>
                                          <p:attrName>ppt_x</p:attrName>
                                        </p:attrNameLst>
                                      </p:cBhvr>
                                      <p:tavLst>
                                        <p:tav tm="0">
                                          <p:val>
                                            <p:strVal val="#ppt_x"/>
                                          </p:val>
                                        </p:tav>
                                        <p:tav tm="100000">
                                          <p:val>
                                            <p:strVal val="#ppt_x"/>
                                          </p:val>
                                        </p:tav>
                                      </p:tavLst>
                                    </p:anim>
                                    <p:anim calcmode="lin" valueType="num">
                                      <p:cBhvr>
                                        <p:cTn id="6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22" grpId="0" animBg="1"/>
      <p:bldP spid="31" grpId="0" animBg="1"/>
      <p:bldP spid="2" grpId="0"/>
      <p:bldP spid="4" grpId="0"/>
      <p:bldP spid="5" grpId="0"/>
      <p:bldP spid="8"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Oval 3"/>
          <p:cNvSpPr/>
          <p:nvPr/>
        </p:nvSpPr>
        <p:spPr>
          <a:xfrm>
            <a:off x="3086100" y="756910"/>
            <a:ext cx="2743200" cy="7620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p:cNvSpPr txBox="1"/>
          <p:nvPr/>
        </p:nvSpPr>
        <p:spPr>
          <a:xfrm>
            <a:off x="3505200" y="838200"/>
            <a:ext cx="1905000" cy="523220"/>
          </a:xfrm>
          <a:prstGeom prst="rect">
            <a:avLst/>
          </a:prstGeom>
          <a:no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2800" b="1" dirty="0" smtClean="0">
                <a:solidFill>
                  <a:srgbClr val="7030A0"/>
                </a:solidFill>
                <a:latin typeface="NikoshBAN" pitchFamily="2" charset="0"/>
                <a:cs typeface="NikoshBAN" pitchFamily="2" charset="0"/>
              </a:rPr>
              <a:t>একক কাজ</a:t>
            </a:r>
            <a:endParaRPr lang="en-US" sz="2800" b="1" dirty="0">
              <a:solidFill>
                <a:srgbClr val="7030A0"/>
              </a:solidFill>
              <a:latin typeface="NikoshBAN" pitchFamily="2" charset="0"/>
              <a:cs typeface="NikoshBAN" pitchFamily="2" charset="0"/>
            </a:endParaRPr>
          </a:p>
        </p:txBody>
      </p:sp>
      <p:sp>
        <p:nvSpPr>
          <p:cNvPr id="3" name="TextBox 2"/>
          <p:cNvSpPr txBox="1"/>
          <p:nvPr/>
        </p:nvSpPr>
        <p:spPr>
          <a:xfrm>
            <a:off x="1295400" y="2895600"/>
            <a:ext cx="6629400" cy="769441"/>
          </a:xfrm>
          <a:prstGeom prst="rect">
            <a:avLst/>
          </a:prstGeom>
          <a:noFill/>
        </p:spPr>
        <p:txBody>
          <a:bodyPr wrap="square" rtlCol="0">
            <a:spAutoFit/>
          </a:bodyPr>
          <a:lstStyle/>
          <a:p>
            <a:pPr algn="ctr"/>
            <a:r>
              <a:rPr lang="as-IN" sz="4400" dirty="0" smtClean="0">
                <a:latin typeface="NikoshBAN" pitchFamily="2" charset="0"/>
                <a:cs typeface="NikoshBAN" pitchFamily="2" charset="0"/>
              </a:rPr>
              <a:t>ক্লাউড কম্পিউটিং</a:t>
            </a:r>
            <a:r>
              <a:rPr lang="bn-BD" sz="4400" dirty="0" smtClean="0">
                <a:latin typeface="NikoshBAN" pitchFamily="2" charset="0"/>
                <a:cs typeface="NikoshBAN" pitchFamily="2" charset="0"/>
              </a:rPr>
              <a:t>  কাকে বলে ?</a:t>
            </a:r>
            <a:endParaRPr lang="as-IN" sz="4400" dirty="0">
              <a:latin typeface="NikoshBAN" pitchFamily="2" charset="0"/>
              <a:cs typeface="NikoshBAN" pitchFamily="2" charset="0"/>
            </a:endParaRPr>
          </a:p>
        </p:txBody>
      </p:sp>
    </p:spTree>
    <p:extLst>
      <p:ext uri="{BB962C8B-B14F-4D97-AF65-F5344CB8AC3E}">
        <p14:creationId xmlns:p14="http://schemas.microsoft.com/office/powerpoint/2010/main" val="20744287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2558</TotalTime>
  <Words>783</Words>
  <Application>Microsoft Office PowerPoint</Application>
  <PresentationFormat>On-screen Show (4:3)</PresentationFormat>
  <Paragraphs>97</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Nikosh</vt:lpstr>
      <vt:lpstr>NikoshBAN</vt:lpstr>
      <vt:lpstr>Times New Roman</vt:lpstr>
      <vt:lpstr>Vrinda</vt:lpstr>
      <vt:lpstr>Office Theme</vt:lpstr>
      <vt:lpstr>PowerPoint Presentation</vt:lpstr>
      <vt:lpstr>শিক্ষক 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Mahabubul Alam</dc:creator>
  <cp:lastModifiedBy>UIT</cp:lastModifiedBy>
  <cp:revision>409</cp:revision>
  <dcterms:created xsi:type="dcterms:W3CDTF">2006-08-16T00:00:00Z</dcterms:created>
  <dcterms:modified xsi:type="dcterms:W3CDTF">2021-07-02T10:07:06Z</dcterms:modified>
</cp:coreProperties>
</file>