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crdownload"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81" r:id="rId4"/>
    <p:sldId id="260" r:id="rId5"/>
    <p:sldId id="261" r:id="rId6"/>
    <p:sldId id="262" r:id="rId7"/>
    <p:sldId id="263" r:id="rId8"/>
    <p:sldId id="269" r:id="rId9"/>
    <p:sldId id="274" r:id="rId10"/>
    <p:sldId id="275" r:id="rId11"/>
    <p:sldId id="276" r:id="rId12"/>
    <p:sldId id="277" r:id="rId13"/>
    <p:sldId id="278" r:id="rId14"/>
    <p:sldId id="268" r:id="rId15"/>
    <p:sldId id="279" r:id="rId16"/>
    <p:sldId id="280" r:id="rId17"/>
    <p:sldId id="267" r:id="rId18"/>
    <p:sldId id="264" r:id="rId19"/>
    <p:sldId id="265" r:id="rId20"/>
    <p:sldId id="266" r:id="rId21"/>
    <p:sldId id="272" r:id="rId22"/>
    <p:sldId id="273" r:id="rId23"/>
    <p:sldId id="27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C336"/>
    <a:srgbClr val="1D7921"/>
    <a:srgbClr val="CC0066"/>
    <a:srgbClr val="B026A0"/>
    <a:srgbClr val="6F4195"/>
    <a:srgbClr val="9B5791"/>
    <a:srgbClr val="EF5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crdownload"/><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776" y="1049092"/>
            <a:ext cx="7070502" cy="4869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userDrawn="1"/>
        </p:nvSpPr>
        <p:spPr>
          <a:xfrm>
            <a:off x="2575776" y="0"/>
            <a:ext cx="7354899" cy="923330"/>
          </a:xfrm>
          <a:prstGeom prst="rect">
            <a:avLst/>
          </a:prstGeom>
        </p:spPr>
        <p:txBody>
          <a:bodyPr wrap="none">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আজকের</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ক্লাসে</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সবাইকে</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স্বাগতম</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p>
        </p:txBody>
      </p:sp>
    </p:spTree>
    <p:extLst>
      <p:ext uri="{BB962C8B-B14F-4D97-AF65-F5344CB8AC3E}">
        <p14:creationId xmlns:p14="http://schemas.microsoft.com/office/powerpoint/2010/main" val="299954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122351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243421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A6F1E15F-5DE5-49A6-8072-4CCF652C8778}"/>
              </a:ext>
            </a:extLst>
          </p:cNvPr>
          <p:cNvSpPr txBox="1"/>
          <p:nvPr userDrawn="1"/>
        </p:nvSpPr>
        <p:spPr>
          <a:xfrm>
            <a:off x="4618149" y="101147"/>
            <a:ext cx="2534384"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775" y="870588"/>
            <a:ext cx="2585485" cy="2306228"/>
          </a:xfrm>
          <a:prstGeom prst="rect">
            <a:avLst/>
          </a:prstGeom>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3116" y="1348346"/>
            <a:ext cx="1622802" cy="135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0441" y="1224071"/>
            <a:ext cx="709799" cy="4487132"/>
          </a:xfrm>
          <a:prstGeom prst="rect">
            <a:avLst/>
          </a:prstGeom>
        </p:spPr>
      </p:pic>
    </p:spTree>
    <p:extLst>
      <p:ext uri="{BB962C8B-B14F-4D97-AF65-F5344CB8AC3E}">
        <p14:creationId xmlns:p14="http://schemas.microsoft.com/office/powerpoint/2010/main" val="259050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356182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89188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132982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281472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398204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396195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4D1684D-9E6A-4D58-AF60-60393C88A2F9}" type="datetimeFigureOut">
              <a:rPr lang="en-US" smtClean="0"/>
              <a:t>7/2/2021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5E9FED-FD51-46D6-A2ED-0BC6E428FF9A}" type="slidenum">
              <a:rPr lang="en-US" smtClean="0"/>
              <a:t>‹#›</a:t>
            </a:fld>
            <a:endParaRPr lang="en-US"/>
          </a:p>
        </p:txBody>
      </p:sp>
    </p:spTree>
    <p:extLst>
      <p:ext uri="{BB962C8B-B14F-4D97-AF65-F5344CB8AC3E}">
        <p14:creationId xmlns:p14="http://schemas.microsoft.com/office/powerpoint/2010/main" val="271719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07958"/>
          </a:xfrm>
          <a:prstGeom prst="rect">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3841" t="18363" r="2329" b="14245"/>
          <a:stretch/>
        </p:blipFill>
        <p:spPr>
          <a:xfrm>
            <a:off x="107324" y="6273484"/>
            <a:ext cx="11977352" cy="534474"/>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03303" y="0"/>
            <a:ext cx="1288697" cy="898029"/>
          </a:xfrm>
          <a:prstGeom prst="rect">
            <a:avLst/>
          </a:prstGeom>
        </p:spPr>
      </p:pic>
    </p:spTree>
    <p:extLst>
      <p:ext uri="{BB962C8B-B14F-4D97-AF65-F5344CB8AC3E}">
        <p14:creationId xmlns:p14="http://schemas.microsoft.com/office/powerpoint/2010/main" val="2800562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crdownload"/><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3.jp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749" y="994098"/>
            <a:ext cx="7070502" cy="4869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8442" y1="60950" x2="42857" y2="67810"/>
                        <a14:foregroundMark x1="67532" y1="55409" x2="53247" y2="60422"/>
                        <a14:foregroundMark x1="51948" y1="83113" x2="50649" y2="87863"/>
                        <a14:foregroundMark x1="41558" y1="17414" x2="51948" y2="22691"/>
                        <a14:foregroundMark x1="58442" y1="94195" x2="57143" y2="97625"/>
                        <a14:foregroundMark x1="63636" y1="98417" x2="63636" y2="99472"/>
                      </a14:backgroundRemoval>
                    </a14:imgEffect>
                  </a14:imgLayer>
                </a14:imgProps>
              </a:ext>
              <a:ext uri="{28A0092B-C50C-407E-A947-70E740481C1C}">
                <a14:useLocalDpi xmlns:a14="http://schemas.microsoft.com/office/drawing/2010/main" val="0"/>
              </a:ext>
            </a:extLst>
          </a:blip>
          <a:stretch>
            <a:fillRect/>
          </a:stretch>
        </p:blipFill>
        <p:spPr>
          <a:xfrm>
            <a:off x="0" y="1197995"/>
            <a:ext cx="979700" cy="509931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8442" y1="60950" x2="42857" y2="67810"/>
                        <a14:foregroundMark x1="67532" y1="55409" x2="53247" y2="60422"/>
                        <a14:foregroundMark x1="51948" y1="83113" x2="50649" y2="87863"/>
                        <a14:foregroundMark x1="41558" y1="17414" x2="51948" y2="22691"/>
                        <a14:foregroundMark x1="58442" y1="94195" x2="57143" y2="97625"/>
                        <a14:foregroundMark x1="63636" y1="98417" x2="63636" y2="99472"/>
                      </a14:backgroundRemoval>
                    </a14:imgEffect>
                  </a14:imgLayer>
                </a14:imgProps>
              </a:ext>
              <a:ext uri="{28A0092B-C50C-407E-A947-70E740481C1C}">
                <a14:useLocalDpi xmlns:a14="http://schemas.microsoft.com/office/drawing/2010/main" val="0"/>
              </a:ext>
            </a:extLst>
          </a:blip>
          <a:stretch>
            <a:fillRect/>
          </a:stretch>
        </p:blipFill>
        <p:spPr>
          <a:xfrm>
            <a:off x="11360727" y="1433522"/>
            <a:ext cx="979700" cy="5099318"/>
          </a:xfrm>
          <a:prstGeom prst="rect">
            <a:avLst/>
          </a:prstGeom>
        </p:spPr>
      </p:pic>
      <p:pic>
        <p:nvPicPr>
          <p:cNvPr id="6" name="Picture 5">
            <a:extLst>
              <a:ext uri="{FF2B5EF4-FFF2-40B4-BE49-F238E27FC236}">
                <a16:creationId xmlns:a16="http://schemas.microsoft.com/office/drawing/2014/main" id="{C3D15AB4-4C0C-4676-8114-FD858F4CC998}"/>
              </a:ext>
            </a:extLst>
          </p:cNvPr>
          <p:cNvPicPr>
            <a:picLocks noChangeAspect="1"/>
          </p:cNvPicPr>
          <p:nvPr/>
        </p:nvPicPr>
        <p:blipFill>
          <a:blip r:embed="rId5"/>
          <a:stretch>
            <a:fillRect/>
          </a:stretch>
        </p:blipFill>
        <p:spPr>
          <a:xfrm>
            <a:off x="2535627" y="98474"/>
            <a:ext cx="7120745" cy="774259"/>
          </a:xfrm>
          <a:prstGeom prst="rect">
            <a:avLst/>
          </a:prstGeom>
        </p:spPr>
      </p:pic>
    </p:spTree>
    <p:extLst>
      <p:ext uri="{BB962C8B-B14F-4D97-AF65-F5344CB8AC3E}">
        <p14:creationId xmlns:p14="http://schemas.microsoft.com/office/powerpoint/2010/main" val="210271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34" y="1445202"/>
            <a:ext cx="5396058" cy="323763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66255" y="525820"/>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ছবিটি লক্ষ্য করি</a:t>
            </a:r>
          </a:p>
        </p:txBody>
      </p:sp>
      <p:sp>
        <p:nvSpPr>
          <p:cNvPr id="4" name="TextBox 9"/>
          <p:cNvSpPr txBox="1"/>
          <p:nvPr/>
        </p:nvSpPr>
        <p:spPr>
          <a:xfrm>
            <a:off x="6512217" y="1632858"/>
            <a:ext cx="5291855"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বন্যার অতিরিক্ত পানির স্রোত ও ঢেউ নদীর পাড়ে আঘাত হানে, ফলে বন্যার সময় নদীভাঙন শুরু হলে তা মারা</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রূপ ধারণ করে। </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898234" y="4806778"/>
            <a:ext cx="5944256" cy="646331"/>
          </a:xfrm>
          <a:prstGeom prst="rect">
            <a:avLst/>
          </a:prstGeom>
        </p:spPr>
        <p:txBody>
          <a:bodyPr wrap="none">
            <a:spAutoFit/>
          </a:bodyPr>
          <a:lstStyle/>
          <a:p>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বন্যা</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ভাঙনের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অন্যতম</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কারণ</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p>
        </p:txBody>
      </p:sp>
      <p:sp>
        <p:nvSpPr>
          <p:cNvPr id="6" name="Rectangle 5"/>
          <p:cNvSpPr/>
          <p:nvPr/>
        </p:nvSpPr>
        <p:spPr>
          <a:xfrm>
            <a:off x="2818901" y="4806778"/>
            <a:ext cx="1040670" cy="646331"/>
          </a:xfrm>
          <a:prstGeom prst="rect">
            <a:avLst/>
          </a:prstGeom>
        </p:spPr>
        <p:txBody>
          <a:bodyPr wrap="none">
            <a:spAutoFit/>
          </a:bodyPr>
          <a:lstStyle/>
          <a:p>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বন্যা</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35797757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000"/>
                                        <p:tgtEl>
                                          <p:spTgt spid="4"/>
                                        </p:tgtEl>
                                      </p:cBhvr>
                                    </p:animEffect>
                                    <p:anim calcmode="lin" valueType="num">
                                      <p:cBhvr>
                                        <p:cTn id="47" dur="2000" fill="hold"/>
                                        <p:tgtEl>
                                          <p:spTgt spid="4"/>
                                        </p:tgtEl>
                                        <p:attrNameLst>
                                          <p:attrName>style.rotation</p:attrName>
                                        </p:attrNameLst>
                                      </p:cBhvr>
                                      <p:tavLst>
                                        <p:tav tm="0">
                                          <p:val>
                                            <p:fltVal val="720"/>
                                          </p:val>
                                        </p:tav>
                                        <p:tav tm="100000">
                                          <p:val>
                                            <p:fltVal val="0"/>
                                          </p:val>
                                        </p:tav>
                                      </p:tavLst>
                                    </p:anim>
                                    <p:anim calcmode="lin" valueType="num">
                                      <p:cBhvr>
                                        <p:cTn id="48" dur="2000" fill="hold"/>
                                        <p:tgtEl>
                                          <p:spTgt spid="4"/>
                                        </p:tgtEl>
                                        <p:attrNameLst>
                                          <p:attrName>ppt_h</p:attrName>
                                        </p:attrNameLst>
                                      </p:cBhvr>
                                      <p:tavLst>
                                        <p:tav tm="0">
                                          <p:val>
                                            <p:fltVal val="0"/>
                                          </p:val>
                                        </p:tav>
                                        <p:tav tm="100000">
                                          <p:val>
                                            <p:strVal val="#ppt_h"/>
                                          </p:val>
                                        </p:tav>
                                      </p:tavLst>
                                    </p:anim>
                                    <p:anim calcmode="lin" valueType="num">
                                      <p:cBhvr>
                                        <p:cTn id="4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4936" y="1528227"/>
            <a:ext cx="5715000" cy="3429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ectangle 6"/>
          <p:cNvSpPr/>
          <p:nvPr/>
        </p:nvSpPr>
        <p:spPr>
          <a:xfrm>
            <a:off x="5613974" y="519284"/>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ছবিটি লক্ষ্য করি</a:t>
            </a:r>
          </a:p>
        </p:txBody>
      </p:sp>
      <p:sp>
        <p:nvSpPr>
          <p:cNvPr id="8" name="Rounded Rectangle 7"/>
          <p:cNvSpPr/>
          <p:nvPr/>
        </p:nvSpPr>
        <p:spPr>
          <a:xfrm>
            <a:off x="7018989" y="5258285"/>
            <a:ext cx="4166895" cy="747175"/>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 থেকে বালি উত্তোলন</a:t>
            </a:r>
            <a:endParaRPr lang="en-GB"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249382" y="1446887"/>
            <a:ext cx="6664036" cy="4461591"/>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 মানবসৃষ্ট কারণ গুলোর মধ্যে অন্যতম প্রধান কারণ হলো নদী থেকে অবৈধভাবে বালি উত্তোলন। এর ফলে যখন প্রতিবেশী দেশের পাহাড় থেকে ঢল নামতে শুরু করে তখন আমাদের এখানে নদীর পাড়ের ঘর বাড়ি নদীভাঙনে বিলীন হয়ে যায়।</a:t>
            </a:r>
            <a:endParaRPr lang="en-GB" sz="36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946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248" y="1435614"/>
            <a:ext cx="6345963" cy="3925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41429" y="533138"/>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ছবিটি লক্ষ্য করি</a:t>
            </a:r>
          </a:p>
        </p:txBody>
      </p:sp>
      <p:sp>
        <p:nvSpPr>
          <p:cNvPr id="4" name="TextBox 6"/>
          <p:cNvSpPr txBox="1"/>
          <p:nvPr/>
        </p:nvSpPr>
        <p:spPr>
          <a:xfrm>
            <a:off x="6889174" y="2539854"/>
            <a:ext cx="5155200"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 ভাঙনের আরেকটি কারণ হলো নদী তীর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গাছপালা কেটে ফেলা।</a:t>
            </a:r>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504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6347" y="1565694"/>
            <a:ext cx="5420997" cy="3809870"/>
          </a:xfrm>
          <a:prstGeom prst="roundRect">
            <a:avLst/>
          </a:prstGeom>
          <a:blipFill dpi="0" rotWithShape="1">
            <a:blip r:embed="rId2">
              <a:extLst>
                <a:ext uri="{28A0092B-C50C-407E-A947-70E740481C1C}">
                  <a14:useLocalDpi xmlns:a14="http://schemas.microsoft.com/office/drawing/2010/main"/>
                </a:ext>
              </a:extLst>
            </a:blip>
            <a:srcRect/>
            <a:stretch>
              <a:fillRect/>
            </a:stretch>
          </a:blip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 name="TextBox 9"/>
          <p:cNvSpPr txBox="1"/>
          <p:nvPr/>
        </p:nvSpPr>
        <p:spPr>
          <a:xfrm>
            <a:off x="6314505" y="1565694"/>
            <a:ext cx="5877495"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 ভাঙনের আরেকটি অন্যতম কারণ হলো নদীর স্বাভাবিক গতি প্রবাহ ব্যাহত হওয়া। প্রাকৃতিক ও মানবসৃষ্ট কারণে অনেক সময় নদীর স্বাভাবিক প্রবাহ ব্যাহত হয়। ফলে নদীর গতিপথে প্রতিবন্ধকতা সৃষ্টি হলে ভাঙন হয়ে থাকে। </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0" y="519284"/>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ছবিটি লক্ষ্য করি</a:t>
            </a:r>
          </a:p>
        </p:txBody>
      </p:sp>
    </p:spTree>
    <p:extLst>
      <p:ext uri="{BB962C8B-B14F-4D97-AF65-F5344CB8AC3E}">
        <p14:creationId xmlns:p14="http://schemas.microsoft.com/office/powerpoint/2010/main" val="49010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165474" y="201029"/>
            <a:ext cx="3528544"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1D792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800" b="1" dirty="0">
              <a:solidFill>
                <a:srgbClr val="1D7921"/>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97821">
                        <a14:foregroundMark x1="60784" y1="22921" x2="74946" y2="24341"/>
                        <a14:foregroundMark x1="81046" y1="29006" x2="73856" y2="23428"/>
                        <a14:foregroundMark x1="52288" y1="38844" x2="51634" y2="39959"/>
                        <a14:foregroundMark x1="54248" y1="41176" x2="53595" y2="42394"/>
                        <a14:foregroundMark x1="59913" y1="43306" x2="59913" y2="44118"/>
                        <a14:foregroundMark x1="71678" y1="43712" x2="71678" y2="44320"/>
                        <a14:backgroundMark x1="81917" y1="30426" x2="88889" y2="32759"/>
                        <a14:backgroundMark x1="14597" y1="35598" x2="18519" y2="36511"/>
                        <a14:backgroundMark x1="79956" y1="95943" x2="91939" y2="93611"/>
                        <a14:backgroundMark x1="76906" y1="97363" x2="88889" y2="93611"/>
                        <a14:backgroundMark x1="66885" y1="85700" x2="70806" y2="83773"/>
                        <a14:backgroundMark x1="61874" y1="94625" x2="67974" y2="94118"/>
                        <a14:backgroundMark x1="58824" y1="90872" x2="62745" y2="90872"/>
                        <a14:backgroundMark x1="77996" y1="29108" x2="84749" y2="31237"/>
                        <a14:backgroundMark x1="77124" y1="28702" x2="89760" y2="30020"/>
                        <a14:backgroundMark x1="18301" y1="33976" x2="22440" y2="35294"/>
                        <a14:backgroundMark x1="5229" y1="33570" x2="3704" y2="35700"/>
                        <a14:backgroundMark x1="28105" y1="33164" x2="28105" y2="36105"/>
                        <a14:backgroundMark x1="23965" y1="32556" x2="25926" y2="33570"/>
                        <a14:backgroundMark x1="79956" y1="27282" x2="79956" y2="28093"/>
                        <a14:backgroundMark x1="84096" y1="27890" x2="82789" y2="28905"/>
                        <a14:backgroundMark x1="42484" y1="36105" x2="41176" y2="38235"/>
                        <a14:backgroundMark x1="36383" y1="35497" x2="36383" y2="37120"/>
                        <a14:backgroundMark x1="99782" y1="92799" x2="71024" y2="95335"/>
                        <a14:backgroundMark x1="50109" y1="96957" x2="70370" y2="89757"/>
                        <a14:backgroundMark x1="44662" y1="93103" x2="53595" y2="89148"/>
                        <a14:backgroundMark x1="37037" y1="98986" x2="47495" y2="96247"/>
                        <a14:backgroundMark x1="31590" y1="98986" x2="36383" y2="97972"/>
                        <a14:backgroundMark x1="26580" y1="74544" x2="41176" y2="76673"/>
                        <a14:backgroundMark x1="21133" y1="69270" x2="32898" y2="70994"/>
                        <a14:backgroundMark x1="26580" y1="79817" x2="45969" y2="79817"/>
                        <a14:backgroundMark x1="23094" y1="83671" x2="37691" y2="83164"/>
                        <a14:backgroundMark x1="22440" y1="86410" x2="40523" y2="82556"/>
                        <a14:backgroundMark x1="8061" y1="77890" x2="9368" y2="78803"/>
                        <a14:backgroundMark x1="2397" y1="58722" x2="2397" y2="62677"/>
                        <a14:backgroundMark x1="3050" y1="73225" x2="8061" y2="79209"/>
                        <a14:backgroundMark x1="3050" y1="64402" x2="436" y2="67951"/>
                      </a14:backgroundRemoval>
                    </a14:imgEffect>
                  </a14:imgLayer>
                </a14:imgProps>
              </a:ext>
              <a:ext uri="{28A0092B-C50C-407E-A947-70E740481C1C}">
                <a14:useLocalDpi xmlns:a14="http://schemas.microsoft.com/office/drawing/2010/main"/>
              </a:ext>
            </a:extLst>
          </a:blip>
          <a:srcRect/>
          <a:stretch/>
        </p:blipFill>
        <p:spPr>
          <a:xfrm>
            <a:off x="34102" y="-110836"/>
            <a:ext cx="1863970" cy="6507245"/>
          </a:xfrm>
          <a:prstGeom prst="rect">
            <a:avLst/>
          </a:prstGeom>
        </p:spPr>
      </p:pic>
      <p:sp>
        <p:nvSpPr>
          <p:cNvPr id="6" name="TextBox 14"/>
          <p:cNvSpPr txBox="1"/>
          <p:nvPr/>
        </p:nvSpPr>
        <p:spPr>
          <a:xfrm>
            <a:off x="2869004" y="2856545"/>
            <a:ext cx="681421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v"/>
            </a:pP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 কয়েকটি কার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উল্লেখ কর। </a:t>
            </a:r>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1277265" y="4056874"/>
            <a:ext cx="9776015"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বন্যার অতিরিক্ত পানির স্রোত ও ঢেউ, নদী থেকে বালি </a:t>
            </a:r>
            <a:endParaRPr lang="en-US"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উত্তোলন, নদী তীরবর্তী গাছপালা কেটে ফেলা ইত্যাদি। </a:t>
            </a:r>
            <a:endParaRPr lang="en-GB" sz="36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CC448EBD-85C6-44DA-96BF-651B6B9746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8525" y="1012049"/>
            <a:ext cx="1382441" cy="1645763"/>
          </a:xfrm>
          <a:prstGeom prst="rect">
            <a:avLst/>
          </a:prstGeom>
        </p:spPr>
      </p:pic>
    </p:spTree>
    <p:extLst>
      <p:ext uri="{BB962C8B-B14F-4D97-AF65-F5344CB8AC3E}">
        <p14:creationId xmlns:p14="http://schemas.microsoft.com/office/powerpoint/2010/main" val="256283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1140" y="1218854"/>
            <a:ext cx="5482082" cy="3311925"/>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w="28575">
            <a:solidFill>
              <a:schemeClr val="tx1"/>
            </a:solidFill>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3600" b="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6523331" y="2330070"/>
            <a:ext cx="5387313"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নদীভাঙনের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বেকারত্ব</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বৃদ্ধি</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পায়</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874665" y="4810034"/>
            <a:ext cx="5648666"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 ও ব্যক্তিজীবনে নদীভাঙনের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ফলাফল অত্যন্ত সূদুরপ্রসারী।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429199" y="287132"/>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ছবিটি লক্ষ্য করি</a:t>
            </a:r>
          </a:p>
        </p:txBody>
      </p:sp>
    </p:spTree>
    <p:extLst>
      <p:ext uri="{BB962C8B-B14F-4D97-AF65-F5344CB8AC3E}">
        <p14:creationId xmlns:p14="http://schemas.microsoft.com/office/powerpoint/2010/main" val="238867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362" y="1595253"/>
            <a:ext cx="4724001" cy="2952501"/>
          </a:xfrm>
          <a:prstGeom prst="roundRect">
            <a:avLst>
              <a:gd name="adj" fmla="val 16667"/>
            </a:avLst>
          </a:prstGeom>
          <a:ln>
            <a:solidFill>
              <a:srgbClr val="1D792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2" y="1595254"/>
            <a:ext cx="4273246" cy="2952501"/>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981200" y="4754616"/>
            <a:ext cx="7744691"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ভাঙ্গনের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ঘরবাড়ি,জমি</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ওবিভিন্ন</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সরকারি-বেসরকারি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স্থাপনা</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ধ্বংস</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যায়</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2507381" y="429993"/>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লক্ষ্য করি</a:t>
            </a:r>
          </a:p>
        </p:txBody>
      </p:sp>
    </p:spTree>
    <p:extLst>
      <p:ext uri="{BB962C8B-B14F-4D97-AF65-F5344CB8AC3E}">
        <p14:creationId xmlns:p14="http://schemas.microsoft.com/office/powerpoint/2010/main" val="1703847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29" y="1041801"/>
            <a:ext cx="2651435" cy="1876859"/>
          </a:xfrm>
          <a:prstGeom prst="rect">
            <a:avLst/>
          </a:prstGeom>
        </p:spPr>
      </p:pic>
      <p:sp>
        <p:nvSpPr>
          <p:cNvPr id="3" name="Rectangle 2"/>
          <p:cNvSpPr/>
          <p:nvPr/>
        </p:nvSpPr>
        <p:spPr>
          <a:xfrm>
            <a:off x="1898072" y="3909354"/>
            <a:ext cx="9421091" cy="707886"/>
          </a:xfrm>
          <a:prstGeom prst="rect">
            <a:avLst/>
          </a:prstGeom>
        </p:spPr>
        <p:txBody>
          <a:bodyPr wrap="square">
            <a:spAutoFit/>
          </a:bodyPr>
          <a:lstStyle/>
          <a:p>
            <a:pPr marL="571500" indent="-571500">
              <a:buFont typeface="Wingdings" panose="05000000000000000000" pitchFamily="2" charset="2"/>
              <a:buChar char="v"/>
            </a:pP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 ফলাফল গুলো দলে আলোচনা করে লেখ</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4656829" y="118471"/>
            <a:ext cx="2853666" cy="923330"/>
          </a:xfrm>
          <a:prstGeom prst="rect">
            <a:avLst/>
          </a:prstGeom>
        </p:spPr>
        <p:txBody>
          <a:bodyPr wrap="none">
            <a:spAutoFit/>
          </a:bodyPr>
          <a:lstStyle/>
          <a:p>
            <a:pPr algn="ct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97821">
                        <a14:foregroundMark x1="60784" y1="22921" x2="74946" y2="24341"/>
                        <a14:foregroundMark x1="81046" y1="29006" x2="73856" y2="23428"/>
                        <a14:foregroundMark x1="52288" y1="38844" x2="51634" y2="39959"/>
                        <a14:foregroundMark x1="54248" y1="41176" x2="53595" y2="42394"/>
                        <a14:foregroundMark x1="59913" y1="43306" x2="59913" y2="44118"/>
                        <a14:foregroundMark x1="71678" y1="43712" x2="71678" y2="44320"/>
                        <a14:backgroundMark x1="81917" y1="30426" x2="88889" y2="32759"/>
                        <a14:backgroundMark x1="14597" y1="35598" x2="18519" y2="36511"/>
                        <a14:backgroundMark x1="79956" y1="95943" x2="91939" y2="93611"/>
                        <a14:backgroundMark x1="76906" y1="97363" x2="88889" y2="93611"/>
                        <a14:backgroundMark x1="66885" y1="85700" x2="70806" y2="83773"/>
                        <a14:backgroundMark x1="61874" y1="94625" x2="67974" y2="94118"/>
                        <a14:backgroundMark x1="58824" y1="90872" x2="62745" y2="90872"/>
                        <a14:backgroundMark x1="77996" y1="29108" x2="84749" y2="31237"/>
                        <a14:backgroundMark x1="77124" y1="28702" x2="89760" y2="30020"/>
                        <a14:backgroundMark x1="18301" y1="33976" x2="22440" y2="35294"/>
                        <a14:backgroundMark x1="5229" y1="33570" x2="3704" y2="35700"/>
                        <a14:backgroundMark x1="28105" y1="33164" x2="28105" y2="36105"/>
                        <a14:backgroundMark x1="23965" y1="32556" x2="25926" y2="33570"/>
                        <a14:backgroundMark x1="79956" y1="27282" x2="79956" y2="28093"/>
                        <a14:backgroundMark x1="84096" y1="27890" x2="82789" y2="28905"/>
                        <a14:backgroundMark x1="42484" y1="36105" x2="41176" y2="38235"/>
                        <a14:backgroundMark x1="36383" y1="35497" x2="36383" y2="37120"/>
                        <a14:backgroundMark x1="99782" y1="92799" x2="71024" y2="95335"/>
                        <a14:backgroundMark x1="50109" y1="96957" x2="70370" y2="89757"/>
                        <a14:backgroundMark x1="44662" y1="93103" x2="53595" y2="89148"/>
                        <a14:backgroundMark x1="37037" y1="98986" x2="47495" y2="96247"/>
                        <a14:backgroundMark x1="31590" y1="98986" x2="36383" y2="97972"/>
                        <a14:backgroundMark x1="26580" y1="74544" x2="41176" y2="76673"/>
                        <a14:backgroundMark x1="21133" y1="69270" x2="32898" y2="70994"/>
                        <a14:backgroundMark x1="26580" y1="79817" x2="45969" y2="79817"/>
                        <a14:backgroundMark x1="23094" y1="83671" x2="37691" y2="83164"/>
                        <a14:backgroundMark x1="22440" y1="86410" x2="40523" y2="82556"/>
                        <a14:backgroundMark x1="8061" y1="77890" x2="9368" y2="78803"/>
                        <a14:backgroundMark x1="2397" y1="58722" x2="2397" y2="62677"/>
                        <a14:backgroundMark x1="3050" y1="73225" x2="8061" y2="79209"/>
                        <a14:backgroundMark x1="3050" y1="64402" x2="436" y2="67951"/>
                      </a14:backgroundRemoval>
                    </a14:imgEffect>
                  </a14:imgLayer>
                </a14:imgProps>
              </a:ext>
              <a:ext uri="{28A0092B-C50C-407E-A947-70E740481C1C}">
                <a14:useLocalDpi xmlns:a14="http://schemas.microsoft.com/office/drawing/2010/main"/>
              </a:ext>
            </a:extLst>
          </a:blip>
          <a:srcRect/>
          <a:stretch/>
        </p:blipFill>
        <p:spPr>
          <a:xfrm>
            <a:off x="34102" y="-110836"/>
            <a:ext cx="1863970" cy="6507245"/>
          </a:xfrm>
          <a:prstGeom prst="rect">
            <a:avLst/>
          </a:prstGeom>
        </p:spPr>
      </p:pic>
    </p:spTree>
    <p:extLst>
      <p:ext uri="{BB962C8B-B14F-4D97-AF65-F5344CB8AC3E}">
        <p14:creationId xmlns:p14="http://schemas.microsoft.com/office/powerpoint/2010/main" val="208330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3659" y="574735"/>
            <a:ext cx="10704682" cy="5708529"/>
            <a:chOff x="740228" y="435429"/>
            <a:chExt cx="10704682" cy="5708529"/>
          </a:xfrm>
        </p:grpSpPr>
        <p:grpSp>
          <p:nvGrpSpPr>
            <p:cNvPr id="5" name="Group 4"/>
            <p:cNvGrpSpPr/>
            <p:nvPr/>
          </p:nvGrpSpPr>
          <p:grpSpPr>
            <a:xfrm>
              <a:off x="6148381" y="435429"/>
              <a:ext cx="5296529" cy="5708529"/>
              <a:chOff x="6165541" y="-15405"/>
              <a:chExt cx="5883610" cy="6858000"/>
            </a:xfrm>
          </p:grpSpPr>
          <p:sp>
            <p:nvSpPr>
              <p:cNvPr id="40" name="Rectangle 39"/>
              <p:cNvSpPr/>
              <p:nvPr/>
            </p:nvSpPr>
            <p:spPr>
              <a:xfrm>
                <a:off x="6165541" y="-15405"/>
                <a:ext cx="5883610" cy="6858000"/>
              </a:xfrm>
              <a:prstGeom prst="rect">
                <a:avLst/>
              </a:prstGeom>
              <a:pattFill prst="pct10">
                <a:fgClr>
                  <a:srgbClr val="DD47E9"/>
                </a:fgClr>
                <a:bgClr>
                  <a:srgbClr val="00CCFF"/>
                </a:bgClr>
              </a:patt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41" name="Group 40"/>
              <p:cNvGrpSpPr/>
              <p:nvPr/>
            </p:nvGrpSpPr>
            <p:grpSpPr>
              <a:xfrm>
                <a:off x="6301278" y="211122"/>
                <a:ext cx="373565" cy="6435756"/>
                <a:chOff x="6146533" y="194767"/>
                <a:chExt cx="373565" cy="6435756"/>
              </a:xfrm>
            </p:grpSpPr>
            <p:sp>
              <p:nvSpPr>
                <p:cNvPr id="42" name="Oval 41"/>
                <p:cNvSpPr/>
                <p:nvPr/>
              </p:nvSpPr>
              <p:spPr>
                <a:xfrm rot="16200000">
                  <a:off x="6160582" y="5007906"/>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p:cNvSpPr/>
                <p:nvPr/>
              </p:nvSpPr>
              <p:spPr>
                <a:xfrm rot="16200000">
                  <a:off x="6170580" y="543376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4" name="Oval 43"/>
                <p:cNvSpPr/>
                <p:nvPr/>
              </p:nvSpPr>
              <p:spPr>
                <a:xfrm rot="16200000">
                  <a:off x="6170580" y="585116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Oval 44"/>
                <p:cNvSpPr/>
                <p:nvPr/>
              </p:nvSpPr>
              <p:spPr>
                <a:xfrm rot="16200000">
                  <a:off x="6170581" y="6285076"/>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Oval 45"/>
                <p:cNvSpPr/>
                <p:nvPr/>
              </p:nvSpPr>
              <p:spPr>
                <a:xfrm rot="16200000">
                  <a:off x="6135941" y="2404102"/>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7" name="Oval 46"/>
                <p:cNvSpPr/>
                <p:nvPr/>
              </p:nvSpPr>
              <p:spPr>
                <a:xfrm rot="16200000">
                  <a:off x="6170582" y="2842149"/>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8" name="Oval 47"/>
                <p:cNvSpPr/>
                <p:nvPr/>
              </p:nvSpPr>
              <p:spPr>
                <a:xfrm rot="16200000">
                  <a:off x="6174652" y="3284978"/>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9" name="Oval 48"/>
                <p:cNvSpPr/>
                <p:nvPr/>
              </p:nvSpPr>
              <p:spPr>
                <a:xfrm rot="16200000">
                  <a:off x="6170582" y="3720708"/>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0" name="Oval 49"/>
                <p:cNvSpPr/>
                <p:nvPr/>
              </p:nvSpPr>
              <p:spPr>
                <a:xfrm rot="16200000">
                  <a:off x="6170582" y="4168495"/>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1" name="Oval 50"/>
                <p:cNvSpPr/>
                <p:nvPr/>
              </p:nvSpPr>
              <p:spPr>
                <a:xfrm rot="16200000">
                  <a:off x="6174652" y="459435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2" name="Oval 51"/>
                <p:cNvSpPr/>
                <p:nvPr/>
              </p:nvSpPr>
              <p:spPr>
                <a:xfrm rot="16200000">
                  <a:off x="6170582" y="20536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3" name="Oval 52"/>
                <p:cNvSpPr/>
                <p:nvPr/>
              </p:nvSpPr>
              <p:spPr>
                <a:xfrm rot="16200000">
                  <a:off x="6135940" y="62276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4" name="Oval 53"/>
                <p:cNvSpPr/>
                <p:nvPr/>
              </p:nvSpPr>
              <p:spPr>
                <a:xfrm rot="16200000">
                  <a:off x="6135941" y="1071765"/>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5" name="Oval 54"/>
                <p:cNvSpPr/>
                <p:nvPr/>
              </p:nvSpPr>
              <p:spPr>
                <a:xfrm rot="16200000">
                  <a:off x="6170582" y="151764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6" name="Oval 55"/>
                <p:cNvSpPr/>
                <p:nvPr/>
              </p:nvSpPr>
              <p:spPr>
                <a:xfrm rot="16200000">
                  <a:off x="6170582" y="1953371"/>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grpSp>
          <p:nvGrpSpPr>
            <p:cNvPr id="6" name="Group 5"/>
            <p:cNvGrpSpPr/>
            <p:nvPr/>
          </p:nvGrpSpPr>
          <p:grpSpPr>
            <a:xfrm flipH="1">
              <a:off x="740228" y="435429"/>
              <a:ext cx="5399946" cy="5708529"/>
              <a:chOff x="6181172" y="-15405"/>
              <a:chExt cx="6126051" cy="6858000"/>
            </a:xfrm>
          </p:grpSpPr>
          <p:sp>
            <p:nvSpPr>
              <p:cNvPr id="23" name="Rectangle 22"/>
              <p:cNvSpPr/>
              <p:nvPr/>
            </p:nvSpPr>
            <p:spPr>
              <a:xfrm>
                <a:off x="6181172" y="-15405"/>
                <a:ext cx="6126051" cy="6858000"/>
              </a:xfrm>
              <a:prstGeom prst="rect">
                <a:avLst/>
              </a:prstGeom>
              <a:solidFill>
                <a:schemeClr val="accent4">
                  <a:lumMod val="40000"/>
                  <a:lumOff val="60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24" name="Group 23"/>
              <p:cNvGrpSpPr/>
              <p:nvPr/>
            </p:nvGrpSpPr>
            <p:grpSpPr>
              <a:xfrm>
                <a:off x="6301278" y="211122"/>
                <a:ext cx="373565" cy="6435756"/>
                <a:chOff x="6146533" y="194767"/>
                <a:chExt cx="373565" cy="6435756"/>
              </a:xfrm>
            </p:grpSpPr>
            <p:sp>
              <p:nvSpPr>
                <p:cNvPr id="25" name="Oval 24"/>
                <p:cNvSpPr/>
                <p:nvPr/>
              </p:nvSpPr>
              <p:spPr>
                <a:xfrm rot="16200000">
                  <a:off x="6160582" y="5007906"/>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p:cNvSpPr/>
                <p:nvPr/>
              </p:nvSpPr>
              <p:spPr>
                <a:xfrm rot="16200000">
                  <a:off x="6170580" y="543376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Oval 26"/>
                <p:cNvSpPr/>
                <p:nvPr/>
              </p:nvSpPr>
              <p:spPr>
                <a:xfrm rot="16200000">
                  <a:off x="6170580" y="585116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p:cNvSpPr/>
                <p:nvPr/>
              </p:nvSpPr>
              <p:spPr>
                <a:xfrm rot="16200000">
                  <a:off x="6170581" y="6285076"/>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p:cNvSpPr/>
                <p:nvPr/>
              </p:nvSpPr>
              <p:spPr>
                <a:xfrm rot="16200000">
                  <a:off x="6135941" y="2404102"/>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p:cNvSpPr/>
                <p:nvPr/>
              </p:nvSpPr>
              <p:spPr>
                <a:xfrm rot="16200000">
                  <a:off x="6170582" y="2842149"/>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Oval 30"/>
                <p:cNvSpPr/>
                <p:nvPr/>
              </p:nvSpPr>
              <p:spPr>
                <a:xfrm rot="16200000">
                  <a:off x="6174652" y="3284978"/>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Oval 31"/>
                <p:cNvSpPr/>
                <p:nvPr/>
              </p:nvSpPr>
              <p:spPr>
                <a:xfrm rot="16200000">
                  <a:off x="6170582" y="3720708"/>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Oval 32"/>
                <p:cNvSpPr/>
                <p:nvPr/>
              </p:nvSpPr>
              <p:spPr>
                <a:xfrm rot="16200000">
                  <a:off x="6170582" y="4168495"/>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Oval 33"/>
                <p:cNvSpPr/>
                <p:nvPr/>
              </p:nvSpPr>
              <p:spPr>
                <a:xfrm rot="16200000">
                  <a:off x="6174652" y="4594354"/>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Oval 34"/>
                <p:cNvSpPr/>
                <p:nvPr/>
              </p:nvSpPr>
              <p:spPr>
                <a:xfrm rot="16200000">
                  <a:off x="6170582" y="20536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Oval 35"/>
                <p:cNvSpPr/>
                <p:nvPr/>
              </p:nvSpPr>
              <p:spPr>
                <a:xfrm rot="16200000">
                  <a:off x="6135940" y="62276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Oval 36"/>
                <p:cNvSpPr/>
                <p:nvPr/>
              </p:nvSpPr>
              <p:spPr>
                <a:xfrm rot="16200000">
                  <a:off x="6135941" y="1071765"/>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Oval 37"/>
                <p:cNvSpPr/>
                <p:nvPr/>
              </p:nvSpPr>
              <p:spPr>
                <a:xfrm rot="16200000">
                  <a:off x="6170582" y="1517640"/>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Oval 38"/>
                <p:cNvSpPr/>
                <p:nvPr/>
              </p:nvSpPr>
              <p:spPr>
                <a:xfrm rot="16200000">
                  <a:off x="6170582" y="1953371"/>
                  <a:ext cx="356040" cy="334853"/>
                </a:xfrm>
                <a:prstGeom prst="ellipse">
                  <a:avLst/>
                </a:prstGeom>
                <a:gradFill>
                  <a:gsLst>
                    <a:gs pos="89381">
                      <a:schemeClr val="accent3">
                        <a:lumMod val="45000"/>
                        <a:lumOff val="55000"/>
                      </a:schemeClr>
                    </a:gs>
                    <a:gs pos="0">
                      <a:schemeClr val="bg2">
                        <a:lumMod val="75000"/>
                      </a:schemeClr>
                    </a:gs>
                    <a:gs pos="4425">
                      <a:schemeClr val="tx1"/>
                    </a:gs>
                    <a:gs pos="23000">
                      <a:schemeClr val="tx1"/>
                    </a:gs>
                    <a:gs pos="74000">
                      <a:schemeClr val="accent3">
                        <a:lumMod val="45000"/>
                        <a:lumOff val="55000"/>
                      </a:schemeClr>
                    </a:gs>
                    <a:gs pos="57000">
                      <a:schemeClr val="tx1">
                        <a:lumMod val="50000"/>
                        <a:lumOff val="50000"/>
                      </a:schemeClr>
                    </a:gs>
                    <a:gs pos="83000">
                      <a:schemeClr val="accent3">
                        <a:lumMod val="45000"/>
                        <a:lumOff val="55000"/>
                      </a:schemeClr>
                    </a:gs>
                    <a:gs pos="51332">
                      <a:srgbClr val="717171"/>
                    </a:gs>
                    <a:gs pos="3000">
                      <a:schemeClr val="tx1"/>
                    </a:gs>
                  </a:gsLst>
                  <a:lin ang="5400000" scaled="1"/>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sp>
          <p:nvSpPr>
            <p:cNvPr id="7" name="Rounded Rectangle 6"/>
            <p:cNvSpPr/>
            <p:nvPr/>
          </p:nvSpPr>
          <p:spPr>
            <a:xfrm>
              <a:off x="5880096" y="727445"/>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ounded Rectangle 7"/>
            <p:cNvSpPr/>
            <p:nvPr/>
          </p:nvSpPr>
          <p:spPr>
            <a:xfrm>
              <a:off x="5880095" y="1045832"/>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ounded Rectangle 8"/>
            <p:cNvSpPr/>
            <p:nvPr/>
          </p:nvSpPr>
          <p:spPr>
            <a:xfrm>
              <a:off x="5908254" y="1452161"/>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ounded Rectangle 9"/>
            <p:cNvSpPr/>
            <p:nvPr/>
          </p:nvSpPr>
          <p:spPr>
            <a:xfrm>
              <a:off x="5886721" y="1801036"/>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ounded Rectangle 10"/>
            <p:cNvSpPr/>
            <p:nvPr/>
          </p:nvSpPr>
          <p:spPr>
            <a:xfrm>
              <a:off x="5873256" y="2141099"/>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ounded Rectangle 11"/>
            <p:cNvSpPr/>
            <p:nvPr/>
          </p:nvSpPr>
          <p:spPr>
            <a:xfrm>
              <a:off x="5855318" y="2534377"/>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Rounded Rectangle 12"/>
            <p:cNvSpPr/>
            <p:nvPr/>
          </p:nvSpPr>
          <p:spPr>
            <a:xfrm>
              <a:off x="5880094" y="2930013"/>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ounded Rectangle 13"/>
            <p:cNvSpPr/>
            <p:nvPr/>
          </p:nvSpPr>
          <p:spPr>
            <a:xfrm>
              <a:off x="5903440" y="3292982"/>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Rounded Rectangle 14"/>
            <p:cNvSpPr/>
            <p:nvPr/>
          </p:nvSpPr>
          <p:spPr>
            <a:xfrm>
              <a:off x="5898505" y="3654355"/>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ounded Rectangle 15"/>
            <p:cNvSpPr/>
            <p:nvPr/>
          </p:nvSpPr>
          <p:spPr>
            <a:xfrm>
              <a:off x="5852598" y="4048643"/>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Rounded Rectangle 16"/>
            <p:cNvSpPr/>
            <p:nvPr/>
          </p:nvSpPr>
          <p:spPr>
            <a:xfrm>
              <a:off x="5848528" y="4398057"/>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Rounded Rectangle 17"/>
            <p:cNvSpPr/>
            <p:nvPr/>
          </p:nvSpPr>
          <p:spPr>
            <a:xfrm>
              <a:off x="5907008" y="4715471"/>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Rounded Rectangle 18"/>
            <p:cNvSpPr/>
            <p:nvPr/>
          </p:nvSpPr>
          <p:spPr>
            <a:xfrm>
              <a:off x="5855317" y="5086521"/>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ounded Rectangle 19"/>
            <p:cNvSpPr/>
            <p:nvPr/>
          </p:nvSpPr>
          <p:spPr>
            <a:xfrm>
              <a:off x="5865000" y="5423633"/>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1" name="Rounded Rectangle 20"/>
            <p:cNvSpPr/>
            <p:nvPr/>
          </p:nvSpPr>
          <p:spPr>
            <a:xfrm>
              <a:off x="5873256" y="5769515"/>
              <a:ext cx="569710" cy="97674"/>
            </a:xfrm>
            <a:prstGeom prst="roundRect">
              <a:avLst>
                <a:gd name="adj" fmla="val 50000"/>
              </a:avLst>
            </a:prstGeom>
            <a:gradFill>
              <a:gsLst>
                <a:gs pos="0">
                  <a:schemeClr val="accent3">
                    <a:lumMod val="45000"/>
                    <a:lumOff val="55000"/>
                  </a:schemeClr>
                </a:gs>
                <a:gs pos="0">
                  <a:schemeClr val="bg2">
                    <a:lumMod val="75000"/>
                  </a:schemeClr>
                </a:gs>
                <a:gs pos="4425">
                  <a:schemeClr val="tx1"/>
                </a:gs>
                <a:gs pos="32757">
                  <a:srgbClr val="444444"/>
                </a:gs>
                <a:gs pos="99000">
                  <a:schemeClr val="tx1"/>
                </a:gs>
                <a:gs pos="100000">
                  <a:schemeClr val="accent3">
                    <a:lumMod val="45000"/>
                    <a:lumOff val="55000"/>
                  </a:schemeClr>
                </a:gs>
                <a:gs pos="57000">
                  <a:schemeClr val="tx1">
                    <a:lumMod val="50000"/>
                    <a:lumOff val="50000"/>
                  </a:schemeClr>
                </a:gs>
                <a:gs pos="0">
                  <a:schemeClr val="tx1"/>
                </a:gs>
                <a:gs pos="51332">
                  <a:srgbClr val="717171"/>
                </a:gs>
                <a:gs pos="3000">
                  <a:schemeClr val="tx1"/>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2" name="Picture 2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3962" y="947180"/>
              <a:ext cx="3829765" cy="4685027"/>
            </a:xfrm>
            <a:prstGeom prst="rect">
              <a:avLst/>
            </a:prstGeom>
            <a:scene3d>
              <a:camera prst="orthographicFront"/>
              <a:lightRig rig="threePt" dir="t"/>
            </a:scene3d>
            <a:sp3d>
              <a:bevelT w="152400" h="50800" prst="softRound"/>
            </a:sp3d>
          </p:spPr>
        </p:pic>
      </p:grpSp>
      <p:sp>
        <p:nvSpPr>
          <p:cNvPr id="57" name="Rectangle 56"/>
          <p:cNvSpPr/>
          <p:nvPr/>
        </p:nvSpPr>
        <p:spPr>
          <a:xfrm>
            <a:off x="6202035" y="1796128"/>
            <a:ext cx="5058818" cy="1713598"/>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পাঠের বিষয়বস্তু ও সারসংক্ষেপ</a:t>
            </a:r>
          </a:p>
        </p:txBody>
      </p:sp>
      <p:pic>
        <p:nvPicPr>
          <p:cNvPr id="58" name="Picture 5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8094" y="3161261"/>
            <a:ext cx="1340400" cy="3107638"/>
          </a:xfrm>
          <a:prstGeom prst="rect">
            <a:avLst/>
          </a:prstGeom>
        </p:spPr>
      </p:pic>
    </p:spTree>
    <p:extLst>
      <p:ext uri="{BB962C8B-B14F-4D97-AF65-F5344CB8AC3E}">
        <p14:creationId xmlns:p14="http://schemas.microsoft.com/office/powerpoint/2010/main" val="4267426897"/>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4591" y="1032613"/>
            <a:ext cx="4116853" cy="5236119"/>
          </a:xfrm>
          <a:prstGeom prst="rect">
            <a:avLst/>
          </a:prstGeom>
          <a:scene3d>
            <a:camera prst="orthographicFront"/>
            <a:lightRig rig="threePt" dir="t"/>
          </a:scene3d>
          <a:sp3d>
            <a:bevelT prst="angle"/>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164" y="1032613"/>
            <a:ext cx="4124582" cy="5236119"/>
          </a:xfrm>
          <a:prstGeom prst="rect">
            <a:avLst/>
          </a:prstGeom>
          <a:scene3d>
            <a:camera prst="orthographicFront"/>
            <a:lightRig rig="threePt" dir="t"/>
          </a:scene3d>
          <a:sp3d>
            <a:bevelT prst="angle"/>
          </a:sp3d>
        </p:spPr>
      </p:pic>
      <p:sp>
        <p:nvSpPr>
          <p:cNvPr id="4" name="Rectangle 3"/>
          <p:cNvSpPr/>
          <p:nvPr/>
        </p:nvSpPr>
        <p:spPr>
          <a:xfrm>
            <a:off x="2598462" y="207166"/>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12700">
                  <a:solidFill>
                    <a:schemeClr val="tx2">
                      <a:lumMod val="75000"/>
                    </a:schemeClr>
                  </a:solidFill>
                  <a:prstDash val="solid"/>
                </a:ln>
                <a:solidFill>
                  <a:srgbClr val="2FC336"/>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বই সংযোগ পৃষ্ঠা নং ৫০</a:t>
            </a:r>
          </a:p>
        </p:txBody>
      </p:sp>
    </p:spTree>
    <p:extLst>
      <p:ext uri="{BB962C8B-B14F-4D97-AF65-F5344CB8AC3E}">
        <p14:creationId xmlns:p14="http://schemas.microsoft.com/office/powerpoint/2010/main" val="2815876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F1E15F-5DE5-49A6-8072-4CCF652C8778}"/>
              </a:ext>
            </a:extLst>
          </p:cNvPr>
          <p:cNvSpPr txBox="1"/>
          <p:nvPr/>
        </p:nvSpPr>
        <p:spPr>
          <a:xfrm>
            <a:off x="4782879" y="259693"/>
            <a:ext cx="2293171" cy="567177"/>
          </a:xfrm>
          <a:prstGeom prst="rect">
            <a:avLst/>
          </a:prstGeom>
          <a:noFill/>
        </p:spPr>
        <p:txBody>
          <a:bodyPr wrap="square" rtlCol="0">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09238" y="1240852"/>
            <a:ext cx="709799" cy="4487132"/>
          </a:xfrm>
          <a:prstGeom prst="rect">
            <a:avLst/>
          </a:prstGeom>
        </p:spPr>
      </p:pic>
      <p:pic>
        <p:nvPicPr>
          <p:cNvPr id="8" name="Picture 7"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3394" y="972204"/>
            <a:ext cx="2077306" cy="2738838"/>
          </a:xfrm>
          <a:prstGeom prst="rect">
            <a:avLst/>
          </a:prstGeom>
          <a:scene3d>
            <a:camera prst="orthographicFront"/>
            <a:lightRig rig="threePt" dir="t"/>
          </a:scene3d>
          <a:sp3d>
            <a:bevelT w="152400" h="50800" prst="softRound"/>
          </a:sp3d>
        </p:spPr>
      </p:pic>
      <p:sp>
        <p:nvSpPr>
          <p:cNvPr id="3" name="Rectangle 2"/>
          <p:cNvSpPr/>
          <p:nvPr/>
        </p:nvSpPr>
        <p:spPr>
          <a:xfrm>
            <a:off x="6641073" y="3964402"/>
            <a:ext cx="5133585" cy="2123658"/>
          </a:xfrm>
          <a:prstGeom prst="rect">
            <a:avLst/>
          </a:prstGeom>
        </p:spPr>
        <p:txBody>
          <a:bodyPr wrap="square">
            <a:spAutoFit/>
          </a:bodyPr>
          <a:lstStyle/>
          <a:p>
            <a:pPr algn="ct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Rounded Corners 53">
            <a:extLst>
              <a:ext uri="{FF2B5EF4-FFF2-40B4-BE49-F238E27FC236}">
                <a16:creationId xmlns:a16="http://schemas.microsoft.com/office/drawing/2014/main" id="{83833D75-7EB5-4939-805D-374C3EE62E5A}"/>
              </a:ext>
            </a:extLst>
          </p:cNvPr>
          <p:cNvSpPr/>
          <p:nvPr/>
        </p:nvSpPr>
        <p:spPr>
          <a:xfrm>
            <a:off x="1693474" y="582652"/>
            <a:ext cx="2287109" cy="2612265"/>
          </a:xfrm>
          <a:prstGeom prst="rect">
            <a:avLst/>
          </a:prstGeom>
          <a:blipFill>
            <a:blip r:embed="rId4"/>
            <a:stretch>
              <a:fillRect/>
            </a:stretch>
          </a:blipFill>
          <a:ln>
            <a:no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43FD6A3A-8FF0-4E2F-AA4E-7A68DCFA960F}"/>
              </a:ext>
            </a:extLst>
          </p:cNvPr>
          <p:cNvSpPr/>
          <p:nvPr/>
        </p:nvSpPr>
        <p:spPr>
          <a:xfrm>
            <a:off x="476732" y="3194917"/>
            <a:ext cx="5362045" cy="2856552"/>
          </a:xfrm>
          <a:prstGeom prst="rect">
            <a:avLst/>
          </a:prstGeom>
          <a:noFill/>
        </p:spPr>
        <p:txBody>
          <a:bodyPr wrap="none" lIns="85725" tIns="42863" rIns="85725" bIns="42863">
            <a:spAutoFit/>
          </a:bodyPr>
          <a:lstStyle/>
          <a:p>
            <a:pPr algn="ct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err="1"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মোছাঃ</a:t>
            </a:r>
            <a:r>
              <a:rPr lang="en-US"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শারমিন</a:t>
            </a:r>
            <a:r>
              <a:rPr lang="en-US"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সুলতানা</a:t>
            </a:r>
            <a:endParaRPr lang="bn-BD"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BD"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a:t>
            </a:r>
            <a:r>
              <a:rPr lang="en-US" sz="3600" dirty="0" err="1">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bn-BD"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p>
          <a:p>
            <a:pPr algn="ctr"/>
            <a:r>
              <a:rPr lang="en-US" sz="3600" dirty="0" err="1">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পোড়াহাটি</a:t>
            </a:r>
            <a:r>
              <a:rPr lang="bn-BD"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সরকারি প্রাথমিক বিদ্যালয়</a:t>
            </a:r>
          </a:p>
          <a:p>
            <a:pPr algn="ctr"/>
            <a:r>
              <a:rPr lang="bn-BD"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হরিণাকুণ্ডু</a:t>
            </a:r>
            <a:r>
              <a:rPr lang="bn-BD"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ঝিনাইদহ</a:t>
            </a:r>
            <a:r>
              <a:rPr lang="en-US" sz="3600" dirty="0" smtClean="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28575"/>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9022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099" y="1858065"/>
            <a:ext cx="4895049" cy="2753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97821">
                        <a14:foregroundMark x1="60784" y1="22921" x2="74946" y2="24341"/>
                        <a14:foregroundMark x1="81046" y1="29006" x2="73856" y2="23428"/>
                        <a14:foregroundMark x1="52288" y1="38844" x2="51634" y2="39959"/>
                        <a14:foregroundMark x1="54248" y1="41176" x2="53595" y2="42394"/>
                        <a14:foregroundMark x1="59913" y1="43306" x2="59913" y2="44118"/>
                        <a14:foregroundMark x1="71678" y1="43712" x2="71678" y2="44320"/>
                        <a14:backgroundMark x1="81917" y1="30426" x2="88889" y2="32759"/>
                        <a14:backgroundMark x1="14597" y1="35598" x2="18519" y2="36511"/>
                        <a14:backgroundMark x1="79956" y1="95943" x2="91939" y2="93611"/>
                        <a14:backgroundMark x1="76906" y1="97363" x2="88889" y2="93611"/>
                        <a14:backgroundMark x1="66885" y1="85700" x2="70806" y2="83773"/>
                        <a14:backgroundMark x1="61874" y1="94625" x2="67974" y2="94118"/>
                        <a14:backgroundMark x1="58824" y1="90872" x2="62745" y2="90872"/>
                        <a14:backgroundMark x1="77996" y1="29108" x2="84749" y2="31237"/>
                        <a14:backgroundMark x1="77124" y1="28702" x2="89760" y2="30020"/>
                        <a14:backgroundMark x1="18301" y1="33976" x2="22440" y2="35294"/>
                        <a14:backgroundMark x1="5229" y1="33570" x2="3704" y2="35700"/>
                        <a14:backgroundMark x1="28105" y1="33164" x2="28105" y2="36105"/>
                        <a14:backgroundMark x1="23965" y1="32556" x2="25926" y2="33570"/>
                        <a14:backgroundMark x1="79956" y1="27282" x2="79956" y2="28093"/>
                        <a14:backgroundMark x1="84096" y1="27890" x2="82789" y2="28905"/>
                        <a14:backgroundMark x1="42484" y1="36105" x2="41176" y2="38235"/>
                        <a14:backgroundMark x1="36383" y1="35497" x2="36383" y2="37120"/>
                        <a14:backgroundMark x1="99782" y1="92799" x2="71024" y2="95335"/>
                        <a14:backgroundMark x1="50109" y1="96957" x2="70370" y2="89757"/>
                        <a14:backgroundMark x1="44662" y1="93103" x2="53595" y2="89148"/>
                        <a14:backgroundMark x1="37037" y1="98986" x2="47495" y2="96247"/>
                        <a14:backgroundMark x1="31590" y1="98986" x2="36383" y2="97972"/>
                        <a14:backgroundMark x1="26580" y1="74544" x2="41176" y2="76673"/>
                        <a14:backgroundMark x1="21133" y1="69270" x2="32898" y2="70994"/>
                        <a14:backgroundMark x1="26580" y1="79817" x2="45969" y2="79817"/>
                        <a14:backgroundMark x1="23094" y1="83671" x2="37691" y2="83164"/>
                        <a14:backgroundMark x1="22440" y1="86410" x2="40523" y2="82556"/>
                        <a14:backgroundMark x1="8061" y1="77890" x2="9368" y2="78803"/>
                        <a14:backgroundMark x1="2397" y1="58722" x2="2397" y2="62677"/>
                        <a14:backgroundMark x1="3050" y1="73225" x2="8061" y2="79209"/>
                        <a14:backgroundMark x1="3050" y1="64402" x2="436" y2="67951"/>
                      </a14:backgroundRemoval>
                    </a14:imgEffect>
                  </a14:imgLayer>
                </a14:imgProps>
              </a:ext>
              <a:ext uri="{28A0092B-C50C-407E-A947-70E740481C1C}">
                <a14:useLocalDpi xmlns:a14="http://schemas.microsoft.com/office/drawing/2010/main"/>
              </a:ext>
            </a:extLst>
          </a:blip>
          <a:srcRect/>
          <a:stretch/>
        </p:blipFill>
        <p:spPr>
          <a:xfrm>
            <a:off x="0" y="-83127"/>
            <a:ext cx="1863970" cy="650724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644" y="1371122"/>
            <a:ext cx="3239705" cy="3727348"/>
          </a:xfrm>
          <a:prstGeom prst="rect">
            <a:avLst/>
          </a:prstGeom>
        </p:spPr>
      </p:pic>
      <p:sp>
        <p:nvSpPr>
          <p:cNvPr id="5" name="TextBox 4"/>
          <p:cNvSpPr txBox="1"/>
          <p:nvPr/>
        </p:nvSpPr>
        <p:spPr>
          <a:xfrm>
            <a:off x="8581918" y="2573076"/>
            <a:ext cx="3610082" cy="1323439"/>
          </a:xfrm>
          <a:prstGeom prst="rect">
            <a:avLst/>
          </a:prstGeom>
          <a:noFill/>
        </p:spPr>
        <p:txBody>
          <a:bodyPr wrap="square" rtlCol="0">
            <a:spAutoFit/>
          </a:bodyPr>
          <a:lstStyle/>
          <a:p>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শিক্ষার্থীদের</a:t>
            </a:r>
            <a:r>
              <a:rPr lang="en-US" sz="4000" b="1" dirty="0">
                <a:solidFill>
                  <a:srgbClr val="002060"/>
                </a:solidFill>
                <a:latin typeface="NikoshBAN" panose="02000000000000000000" pitchFamily="2" charset="0"/>
                <a:cs typeface="NikoshBAN" panose="02000000000000000000" pitchFamily="2" charset="0"/>
              </a:rPr>
              <a:t> </a:t>
            </a:r>
          </a:p>
          <a:p>
            <a:r>
              <a:rPr lang="en-US" sz="4000"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নিরব</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পাঠ</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92609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290164" y="353429"/>
            <a:ext cx="3528544" cy="830997"/>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3" name="TextBox 5"/>
          <p:cNvSpPr txBox="1"/>
          <p:nvPr/>
        </p:nvSpPr>
        <p:spPr>
          <a:xfrm>
            <a:off x="1687047" y="1431473"/>
            <a:ext cx="515155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শূন্যস্থান পূরণ কর</a:t>
            </a:r>
            <a:endParaRPr lang="en-GB" sz="4000" b="1" dirty="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Quad Arrow 3"/>
          <p:cNvSpPr/>
          <p:nvPr/>
        </p:nvSpPr>
        <p:spPr>
          <a:xfrm>
            <a:off x="1354170" y="1557009"/>
            <a:ext cx="360219" cy="360219"/>
          </a:xfrm>
          <a:prstGeom prst="quad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8"/>
          <p:cNvSpPr txBox="1"/>
          <p:nvPr/>
        </p:nvSpPr>
        <p:spPr>
          <a:xfrm>
            <a:off x="1354170" y="2564020"/>
            <a:ext cx="9348452"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মানবসৃস্ট এবং ------------ কারণে অনেক সময় নদীর স্বাভাবিক প্রবাহ ক্ষতিগ্রস্ত হয়।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10"/>
          <p:cNvSpPr txBox="1"/>
          <p:nvPr/>
        </p:nvSpPr>
        <p:spPr>
          <a:xfrm>
            <a:off x="1354170" y="3551275"/>
            <a:ext cx="934845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অন্যতম</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কারণ</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7"/>
          <p:cNvSpPr txBox="1"/>
          <p:nvPr/>
        </p:nvSpPr>
        <p:spPr>
          <a:xfrm>
            <a:off x="1354170" y="4436057"/>
            <a:ext cx="82424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বন্যার সময় ------------------ শুরু হলে তা মারাত্বক রূপ নেয়।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11"/>
          <p:cNvSpPr txBox="1"/>
          <p:nvPr/>
        </p:nvSpPr>
        <p:spPr>
          <a:xfrm>
            <a:off x="1354170" y="5129859"/>
            <a:ext cx="915255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নদীভাঙনের ফলে আমাদের সামাজিক ও --------------- জীবন মারাত্বক ভাবে ক্ষতি গ্রস্ত হয়।</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17"/>
          <p:cNvSpPr txBox="1"/>
          <p:nvPr/>
        </p:nvSpPr>
        <p:spPr>
          <a:xfrm>
            <a:off x="7065818" y="5015512"/>
            <a:ext cx="21336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অর্থনৈতিক</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19"/>
          <p:cNvSpPr txBox="1"/>
          <p:nvPr/>
        </p:nvSpPr>
        <p:spPr>
          <a:xfrm>
            <a:off x="3841611" y="2391068"/>
            <a:ext cx="193183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b="1" dirty="0">
                <a:ln w="0"/>
                <a:solidFill>
                  <a:srgbClr val="2FC33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a:t>
            </a:r>
            <a:endParaRPr lang="en-GB" sz="3200" b="1" dirty="0">
              <a:ln w="0"/>
              <a:solidFill>
                <a:srgbClr val="2FC33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8"/>
          <p:cNvSpPr txBox="1"/>
          <p:nvPr/>
        </p:nvSpPr>
        <p:spPr>
          <a:xfrm>
            <a:off x="3841611" y="4273386"/>
            <a:ext cx="198853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 </a:t>
            </a:r>
            <a:endParaRPr lang="en-GB" sz="32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2"/>
          <p:cNvSpPr txBox="1"/>
          <p:nvPr/>
        </p:nvSpPr>
        <p:spPr>
          <a:xfrm>
            <a:off x="2171996" y="3444708"/>
            <a:ext cx="166961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ln w="0"/>
                <a:solidFill>
                  <a:srgbClr val="B026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বন্যা</a:t>
            </a:r>
            <a:endParaRPr lang="en-GB" sz="3200" b="1" dirty="0">
              <a:ln w="0"/>
              <a:solidFill>
                <a:srgbClr val="B026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9933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82345" y="298010"/>
            <a:ext cx="3528544" cy="830997"/>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solidFill>
                <a:srgbClr val="002060"/>
              </a:solidFill>
              <a:effectLst>
                <a:outerShdw blurRad="38100" dist="38100" dir="2700000" algn="tl">
                  <a:srgbClr val="000000">
                    <a:alpha val="43137"/>
                  </a:srgbClr>
                </a:outerShdw>
              </a:effectLst>
            </a:endParaRPr>
          </a:p>
        </p:txBody>
      </p:sp>
      <p:sp>
        <p:nvSpPr>
          <p:cNvPr id="3" name="Rectangle 2"/>
          <p:cNvSpPr/>
          <p:nvPr/>
        </p:nvSpPr>
        <p:spPr>
          <a:xfrm>
            <a:off x="1126247" y="1306838"/>
            <a:ext cx="5912196" cy="707886"/>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আমরা উওরগুলো মিলিয়ে দেখি</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1240061" y="2160841"/>
            <a:ext cx="5684569"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নদীভাঙনের কারণ সমূহ উল্লেখ কর। </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240061" y="2937255"/>
            <a:ext cx="8782047"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b="1" dirty="0">
                <a:ln w="0"/>
                <a:solidFill>
                  <a:srgbClr val="1D792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2800" b="1" dirty="0">
                <a:ln w="0"/>
                <a:solidFill>
                  <a:srgbClr val="1D792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800" b="1" dirty="0">
                <a:ln w="0"/>
                <a:solidFill>
                  <a:srgbClr val="1D792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বন্যার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অতিরিক্ত</a:t>
            </a: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পানির স্রোত ও ঢেউ, নদী থেকে বালি উত্তোলন, নদী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তীরবর্তী গাছপালা কেটে ফেলা, নদীর স্বাভাবিক প্রবাহ ব্যাহত হওয়া ইত্যাদি। </a:t>
            </a:r>
            <a:endParaRPr lang="en-GB"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825980" y="4083001"/>
            <a:ext cx="1004127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মানব জীবনের উপর নদীভাঙনের ক্ষতিকর প্রভাব গুলো কি কি ?</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1240060" y="4729332"/>
            <a:ext cx="10757975"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ln w="0"/>
                <a:solidFill>
                  <a:srgbClr val="1D792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3200" b="1" dirty="0">
                <a:ln w="0"/>
                <a:solidFill>
                  <a:srgbClr val="1D792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মূল্যবান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কৃষিজমি,বাড়িঘর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সড়ক</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প্রতিষ্ঠান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হাটবাজার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ইত্যাদি</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যায়</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অনেক মানুষ গৃহহীন ও আশ্রয়হীন হয়ে পড়ে,</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সামাজিক ও অর্থনৈতিক জীবন মারাত্বকভাবে ক্ষতিগ্রস্ত হয়।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304587" y="1306838"/>
            <a:ext cx="4432625" cy="707886"/>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প্রশ্নগুলোর</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উওর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দাও</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12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8"/>
                                        </p:tgtEl>
                                      </p:cBhvr>
                                    </p:animEffect>
                                    <p:anim calcmode="lin" valueType="num">
                                      <p:cBhvr>
                                        <p:cTn id="29" dur="1000"/>
                                        <p:tgtEl>
                                          <p:spTgt spid="8"/>
                                        </p:tgtEl>
                                        <p:attrNameLst>
                                          <p:attrName>ppt_x</p:attrName>
                                        </p:attrNameLst>
                                      </p:cBhvr>
                                      <p:tavLst>
                                        <p:tav tm="0">
                                          <p:val>
                                            <p:strVal val="ppt_x"/>
                                          </p:val>
                                        </p:tav>
                                        <p:tav tm="100000">
                                          <p:val>
                                            <p:strVal val="ppt_x"/>
                                          </p:val>
                                        </p:tav>
                                      </p:tavLst>
                                    </p:anim>
                                    <p:anim calcmode="lin" valueType="num">
                                      <p:cBhvr>
                                        <p:cTn id="30" dur="1000"/>
                                        <p:tgtEl>
                                          <p:spTgt spid="8"/>
                                        </p:tgtEl>
                                        <p:attrNameLst>
                                          <p:attrName>ppt_y</p:attrName>
                                        </p:attrNameLst>
                                      </p:cBhvr>
                                      <p:tavLst>
                                        <p:tav tm="0">
                                          <p:val>
                                            <p:strVal val="ppt_y"/>
                                          </p:val>
                                        </p:tav>
                                        <p:tav tm="100000">
                                          <p:val>
                                            <p:strVal val="ppt_y+.1"/>
                                          </p:val>
                                        </p:tav>
                                      </p:tavLst>
                                    </p:anim>
                                    <p:set>
                                      <p:cBhvr>
                                        <p:cTn id="31" dur="1" fill="hold">
                                          <p:stCondLst>
                                            <p:cond delay="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9581" y="1414939"/>
            <a:ext cx="2833321" cy="188364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D4E8B2E-4F62-406A-BCB8-2561B52A8595}"/>
              </a:ext>
            </a:extLst>
          </p:cNvPr>
          <p:cNvSpPr/>
          <p:nvPr/>
        </p:nvSpPr>
        <p:spPr>
          <a:xfrm>
            <a:off x="3685309" y="336252"/>
            <a:ext cx="4941866" cy="923330"/>
          </a:xfrm>
          <a:prstGeom prst="rect">
            <a:avLst/>
          </a:prstGeom>
        </p:spPr>
        <p:txBody>
          <a:bodyPr vert="horz"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বাড়ির</a:t>
            </a:r>
            <a:r>
              <a:rPr lang="en-US" sz="5400" b="1" dirty="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কাজ </a:t>
            </a:r>
            <a:endParaRPr lang="en-US" sz="5400" b="1"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83" y="5005095"/>
            <a:ext cx="1398862" cy="14822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2302" y="5005095"/>
            <a:ext cx="1398862" cy="1482280"/>
          </a:xfrm>
          <a:prstGeom prst="rect">
            <a:avLst/>
          </a:prstGeom>
        </p:spPr>
      </p:pic>
      <p:sp>
        <p:nvSpPr>
          <p:cNvPr id="6" name="Rectangle 5"/>
          <p:cNvSpPr/>
          <p:nvPr/>
        </p:nvSpPr>
        <p:spPr>
          <a:xfrm>
            <a:off x="2530086" y="3804766"/>
            <a:ext cx="8055873"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v"/>
            </a:pP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 প্রতিরোধে কি ক</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রণীয়</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 সম্পর্কে তোমার মতামত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531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7"/>
          <p:cNvSpPr txBox="1"/>
          <p:nvPr/>
        </p:nvSpPr>
        <p:spPr>
          <a:xfrm>
            <a:off x="2253059" y="10764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200" b="1" dirty="0" err="1">
                <a:ln w="11430"/>
                <a:effectLst>
                  <a:outerShdw blurRad="50800" dist="39000" dir="5460000" algn="tl">
                    <a:srgbClr val="000000">
                      <a:alpha val="38000"/>
                    </a:srgbClr>
                  </a:outerShdw>
                </a:effectLst>
                <a:latin typeface="NikoshBAN" pitchFamily="2" charset="0"/>
                <a:cs typeface="NikoshBAN" pitchFamily="2" charset="0"/>
              </a:rPr>
              <a:t>আজকের</a:t>
            </a:r>
            <a:r>
              <a:rPr lang="en-US" sz="5200" b="1" dirty="0">
                <a:ln w="11430"/>
                <a:effectLst>
                  <a:outerShdw blurRad="50800" dist="39000" dir="5460000" algn="tl">
                    <a:srgbClr val="000000">
                      <a:alpha val="38000"/>
                    </a:srgbClr>
                  </a:outerShdw>
                </a:effectLst>
                <a:latin typeface="NikoshBAN" pitchFamily="2" charset="0"/>
                <a:cs typeface="NikoshBAN" pitchFamily="2" charset="0"/>
              </a:rPr>
              <a:t> </a:t>
            </a:r>
            <a:r>
              <a:rPr lang="en-US" sz="5200" b="1" dirty="0" err="1">
                <a:ln w="11430"/>
                <a:effectLst>
                  <a:outerShdw blurRad="50800" dist="39000" dir="5460000" algn="tl">
                    <a:srgbClr val="000000">
                      <a:alpha val="38000"/>
                    </a:srgbClr>
                  </a:outerShdw>
                </a:effectLst>
                <a:latin typeface="NikoshBAN" pitchFamily="2" charset="0"/>
                <a:cs typeface="NikoshBAN" pitchFamily="2" charset="0"/>
              </a:rPr>
              <a:t>ক্লাশে</a:t>
            </a:r>
            <a:r>
              <a:rPr lang="en-US" sz="5200" b="1" dirty="0">
                <a:ln w="11430"/>
                <a:effectLst>
                  <a:outerShdw blurRad="50800" dist="39000" dir="5460000" algn="tl">
                    <a:srgbClr val="000000">
                      <a:alpha val="38000"/>
                    </a:srgbClr>
                  </a:outerShdw>
                </a:effectLst>
                <a:latin typeface="NikoshBAN" pitchFamily="2" charset="0"/>
                <a:cs typeface="NikoshBAN" pitchFamily="2" charset="0"/>
              </a:rPr>
              <a:t> সবাইকে ধন্যবাদ</a:t>
            </a:r>
          </a:p>
        </p:txBody>
      </p:sp>
      <p:pic>
        <p:nvPicPr>
          <p:cNvPr id="3" name="Picture 2">
            <a:extLst>
              <a:ext uri="{FF2B5EF4-FFF2-40B4-BE49-F238E27FC236}">
                <a16:creationId xmlns:a16="http://schemas.microsoft.com/office/drawing/2014/main" id="{880D3FE1-128C-467E-95E4-DBC63268B6E0}"/>
              </a:ext>
            </a:extLst>
          </p:cNvPr>
          <p:cNvPicPr>
            <a:picLocks noChangeAspect="1"/>
          </p:cNvPicPr>
          <p:nvPr/>
        </p:nvPicPr>
        <p:blipFill>
          <a:blip r:embed="rId3"/>
          <a:stretch>
            <a:fillRect/>
          </a:stretch>
        </p:blipFill>
        <p:spPr>
          <a:xfrm>
            <a:off x="2846439" y="1516511"/>
            <a:ext cx="6096615" cy="4045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2EBF5CE3-A2FA-4AC4-88EE-FF950E33F4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283" y="5005095"/>
            <a:ext cx="1398862" cy="1482280"/>
          </a:xfrm>
          <a:prstGeom prst="rect">
            <a:avLst/>
          </a:prstGeom>
        </p:spPr>
      </p:pic>
      <p:pic>
        <p:nvPicPr>
          <p:cNvPr id="6" name="Picture 5">
            <a:extLst>
              <a:ext uri="{FF2B5EF4-FFF2-40B4-BE49-F238E27FC236}">
                <a16:creationId xmlns:a16="http://schemas.microsoft.com/office/drawing/2014/main" id="{A08C2459-7B8E-4DE9-9FE6-146F3C10BC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3309" y="5005095"/>
            <a:ext cx="1398862" cy="1482280"/>
          </a:xfrm>
          <a:prstGeom prst="rect">
            <a:avLst/>
          </a:prstGeom>
        </p:spPr>
      </p:pic>
    </p:spTree>
    <p:extLst>
      <p:ext uri="{BB962C8B-B14F-4D97-AF65-F5344CB8AC3E}">
        <p14:creationId xmlns:p14="http://schemas.microsoft.com/office/powerpoint/2010/main" val="23967930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2184"/>
          <a:stretch/>
        </p:blipFill>
        <p:spPr>
          <a:xfrm>
            <a:off x="207820" y="240125"/>
            <a:ext cx="6705598" cy="5989156"/>
          </a:xfrm>
          <a:prstGeom prst="rect">
            <a:avLst/>
          </a:prstGeom>
        </p:spPr>
      </p:pic>
      <p:sp>
        <p:nvSpPr>
          <p:cNvPr id="4" name="Rectangle 3"/>
          <p:cNvSpPr/>
          <p:nvPr/>
        </p:nvSpPr>
        <p:spPr>
          <a:xfrm>
            <a:off x="7121235" y="1911264"/>
            <a:ext cx="4607577" cy="1323439"/>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আমরা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fontAlgn="auto">
              <a:spcBef>
                <a:spcPts val="0"/>
              </a:spcBef>
              <a:spcAft>
                <a:spcPts val="0"/>
              </a:spcAft>
            </a:pP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দেখি</a:t>
            </a:r>
          </a:p>
        </p:txBody>
      </p:sp>
      <p:sp>
        <p:nvSpPr>
          <p:cNvPr id="5" name="Rectangle 4"/>
          <p:cNvSpPr/>
          <p:nvPr/>
        </p:nvSpPr>
        <p:spPr>
          <a:xfrm>
            <a:off x="7121233" y="1423245"/>
            <a:ext cx="4607577" cy="1323439"/>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fontAlgn="auto">
              <a:spcBef>
                <a:spcPts val="0"/>
              </a:spcBef>
              <a:spcAft>
                <a:spcPts val="0"/>
              </a:spcAft>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দেখেছি</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7663481" y="3073375"/>
            <a:ext cx="3205115" cy="923330"/>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5400" b="1" dirty="0" err="1">
                <a:ln w="22225">
                  <a:solidFill>
                    <a:schemeClr val="tx1"/>
                  </a:solidFill>
                  <a:prstDash val="solid"/>
                </a:ln>
                <a:solidFill>
                  <a:srgbClr val="2FC336"/>
                </a:solidFill>
                <a:latin typeface="NikoshBAN" panose="02000000000000000000" pitchFamily="2" charset="0"/>
                <a:cs typeface="NikoshBAN" panose="02000000000000000000" pitchFamily="2" charset="0"/>
              </a:rPr>
              <a:t>নদীভাঙন</a:t>
            </a:r>
            <a:endParaRPr lang="en-US" sz="5400" b="1" dirty="0">
              <a:ln w="22225">
                <a:solidFill>
                  <a:schemeClr val="tx1"/>
                </a:solidFill>
                <a:prstDash val="solid"/>
              </a:ln>
              <a:solidFill>
                <a:srgbClr val="2FC336"/>
              </a:solidFill>
              <a:latin typeface="NikoshBAN" panose="02000000000000000000" pitchFamily="2" charset="0"/>
              <a:cs typeface="NikoshBAN" panose="02000000000000000000" pitchFamily="2" charset="0"/>
            </a:endParaRPr>
          </a:p>
        </p:txBody>
      </p:sp>
      <p:pic>
        <p:nvPicPr>
          <p:cNvPr id="7" name="এমন ভয়ংকর নদী ভাঙ্গন  যা আগে কখনো দেখেন নি _ River Erosion _ Nodi Vanggon(24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3188" y="836832"/>
            <a:ext cx="6405418" cy="3159873"/>
          </a:xfrm>
          <a:prstGeom prst="rect">
            <a:avLst/>
          </a:prstGeom>
        </p:spPr>
      </p:pic>
      <p:sp>
        <p:nvSpPr>
          <p:cNvPr id="9" name="TextBox 8">
            <a:extLst>
              <a:ext uri="{FF2B5EF4-FFF2-40B4-BE49-F238E27FC236}">
                <a16:creationId xmlns:a16="http://schemas.microsoft.com/office/drawing/2014/main" id="{017894C5-DB3D-4DC3-A75B-C10C14C601AA}"/>
              </a:ext>
            </a:extLst>
          </p:cNvPr>
          <p:cNvSpPr txBox="1"/>
          <p:nvPr/>
        </p:nvSpPr>
        <p:spPr>
          <a:xfrm>
            <a:off x="7663481" y="4210740"/>
            <a:ext cx="3938717" cy="2172084"/>
          </a:xfrm>
          <a:prstGeom prst="rect">
            <a:avLst/>
          </a:prstGeom>
          <a:noFill/>
        </p:spPr>
        <p:txBody>
          <a:bodyPr wrap="square" rtlCol="0">
            <a:prstTxWarp prst="textPlain">
              <a:avLst/>
            </a:prstTxWarp>
            <a:spAutoFit/>
          </a:bodyPr>
          <a:lstStyle/>
          <a:p>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অনুমান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পেরেছো</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36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7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7" fill="hold" display="0">
                  <p:stCondLst>
                    <p:cond delay="indefinite"/>
                  </p:stCondLst>
                </p:cTn>
                <p:tgtEl>
                  <p:spTgt spid="7"/>
                </p:tgtEl>
              </p:cMediaNode>
            </p:video>
          </p:childTnLst>
        </p:cTn>
      </p:par>
    </p:tnLst>
    <p:bldLst>
      <p:bldP spid="4" grpId="0"/>
      <p:bldP spid="4" grpId="1"/>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5596" y="170439"/>
            <a:ext cx="6375554" cy="6375554"/>
          </a:xfrm>
          <a:prstGeom prst="rect">
            <a:avLst/>
          </a:prstGeom>
        </p:spPr>
      </p:pic>
      <p:sp>
        <p:nvSpPr>
          <p:cNvPr id="4" name="Rectangle 3"/>
          <p:cNvSpPr/>
          <p:nvPr/>
        </p:nvSpPr>
        <p:spPr>
          <a:xfrm>
            <a:off x="4837675" y="1571477"/>
            <a:ext cx="3868367" cy="923330"/>
          </a:xfrm>
          <a:prstGeom prst="rect">
            <a:avLst/>
          </a:prstGeom>
        </p:spPr>
        <p:txBody>
          <a:bodyPr wrap="none">
            <a:spAutoFit/>
          </a:bodyPr>
          <a:lstStyle/>
          <a:p>
            <a:pPr algn="ctr" fontAlgn="auto">
              <a:spcBef>
                <a:spcPts val="0"/>
              </a:spcBef>
              <a:spcAft>
                <a:spcPts val="0"/>
              </a:spcAft>
            </a:pPr>
            <a:r>
              <a:rPr lang="en-US" sz="54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আজ</a:t>
            </a:r>
            <a:r>
              <a:rPr lang="en-US" sz="54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54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আমরা</a:t>
            </a:r>
            <a:r>
              <a:rPr lang="en-US" sz="54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54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পড়ব</a:t>
            </a:r>
            <a:endParaRPr lang="en-US" sz="54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1428" y="2328394"/>
            <a:ext cx="1982824" cy="1116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5270816" y="3445094"/>
            <a:ext cx="3205115" cy="923330"/>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54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নদীভাঙন</a:t>
            </a:r>
            <a:endParaRPr lang="en-US" sz="54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138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E02A4-19AA-491A-8B8E-198490D326B3}"/>
              </a:ext>
            </a:extLst>
          </p:cNvPr>
          <p:cNvSpPr/>
          <p:nvPr/>
        </p:nvSpPr>
        <p:spPr>
          <a:xfrm>
            <a:off x="4863205" y="191822"/>
            <a:ext cx="2327044"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12700">
                  <a:solidFill>
                    <a:schemeClr val="tx2">
                      <a:lumMod val="75000"/>
                    </a:schemeClr>
                  </a:solidFill>
                  <a:prstDash val="solid"/>
                </a:ln>
                <a:solidFill>
                  <a:srgbClr val="B026A0"/>
                </a:solidFill>
                <a:effectLst>
                  <a:outerShdw dist="38100" dir="2640000" algn="bl" rotWithShape="0">
                    <a:schemeClr val="tx2">
                      <a:lumMod val="75000"/>
                    </a:schemeClr>
                  </a:outerShdw>
                </a:effectLst>
                <a:latin typeface="NikoshBAN" pitchFamily="2" charset="0"/>
                <a:cs typeface="NikoshBAN" pitchFamily="2" charset="0"/>
              </a:rPr>
              <a:t>শিখনফল</a:t>
            </a:r>
            <a:r>
              <a:rPr lang="bn-BD" sz="6000" b="1" dirty="0">
                <a:ln w="12700">
                  <a:solidFill>
                    <a:schemeClr val="tx2">
                      <a:lumMod val="75000"/>
                    </a:schemeClr>
                  </a:solidFill>
                  <a:prstDash val="solid"/>
                </a:ln>
                <a:solidFill>
                  <a:srgbClr val="B026A0"/>
                </a:solidFill>
                <a:effectLst>
                  <a:outerShdw dist="38100" dir="2640000" algn="bl" rotWithShape="0">
                    <a:schemeClr val="tx2">
                      <a:lumMod val="75000"/>
                    </a:schemeClr>
                  </a:outerShdw>
                </a:effectLst>
                <a:latin typeface="NikoshBAN" pitchFamily="2" charset="0"/>
                <a:cs typeface="NikoshBAN" pitchFamily="2" charset="0"/>
              </a:rPr>
              <a:t>  </a:t>
            </a:r>
            <a:endParaRPr lang="en-US" sz="6000" b="1" dirty="0">
              <a:ln w="12700">
                <a:solidFill>
                  <a:schemeClr val="tx2">
                    <a:lumMod val="75000"/>
                  </a:schemeClr>
                </a:solidFill>
                <a:prstDash val="solid"/>
              </a:ln>
              <a:solidFill>
                <a:srgbClr val="B026A0"/>
              </a:solidFill>
              <a:effectLst>
                <a:outerShdw dist="38100" dir="2640000" algn="bl" rotWithShape="0">
                  <a:schemeClr val="tx2">
                    <a:lumMod val="75000"/>
                  </a:schemeClr>
                </a:outerShdw>
              </a:effectLst>
              <a:latin typeface="Calibri" pitchFamily="34" charset="0"/>
            </a:endParaRPr>
          </a:p>
        </p:txBody>
      </p:sp>
      <p:sp>
        <p:nvSpPr>
          <p:cNvPr id="48" name="Oval 47"/>
          <p:cNvSpPr/>
          <p:nvPr/>
        </p:nvSpPr>
        <p:spPr>
          <a:xfrm>
            <a:off x="1717951" y="4412312"/>
            <a:ext cx="706580" cy="683413"/>
          </a:xfrm>
          <a:prstGeom prst="ellipse">
            <a:avLst/>
          </a:prstGeom>
          <a:solidFill>
            <a:schemeClr val="bg1"/>
          </a:solidFill>
          <a:ln w="76200">
            <a:solidFill>
              <a:srgbClr val="B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NikoshBAN" panose="02000000000000000000" pitchFamily="2" charset="0"/>
                <a:cs typeface="NikoshBAN" panose="02000000000000000000" pitchFamily="2" charset="0"/>
              </a:rPr>
              <a:t>৩</a:t>
            </a:r>
          </a:p>
        </p:txBody>
      </p:sp>
      <p:sp>
        <p:nvSpPr>
          <p:cNvPr id="49" name="Rectangle 48"/>
          <p:cNvSpPr/>
          <p:nvPr/>
        </p:nvSpPr>
        <p:spPr>
          <a:xfrm>
            <a:off x="2410688" y="2818382"/>
            <a:ext cx="544499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 তা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0" name="Rectangle 49"/>
          <p:cNvSpPr/>
          <p:nvPr/>
        </p:nvSpPr>
        <p:spPr>
          <a:xfrm>
            <a:off x="2140708" y="1642295"/>
            <a:ext cx="6961728"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শিখবে</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3" name="Oval 52"/>
          <p:cNvSpPr/>
          <p:nvPr/>
        </p:nvSpPr>
        <p:spPr>
          <a:xfrm>
            <a:off x="1704108" y="2670467"/>
            <a:ext cx="706580" cy="682333"/>
          </a:xfrm>
          <a:prstGeom prst="ellipse">
            <a:avLst/>
          </a:prstGeom>
          <a:solidFill>
            <a:schemeClr val="bg1"/>
          </a:solidFill>
          <a:ln w="76200">
            <a:solidFill>
              <a:srgbClr val="9B5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lumMod val="65000"/>
                    <a:lumOff val="35000"/>
                  </a:schemeClr>
                </a:solidFill>
                <a:latin typeface="NikoshBAN" panose="02000000000000000000" pitchFamily="2" charset="0"/>
                <a:cs typeface="NikoshBAN" panose="02000000000000000000" pitchFamily="2" charset="0"/>
              </a:rPr>
              <a:t>১</a:t>
            </a:r>
          </a:p>
        </p:txBody>
      </p:sp>
      <p:sp>
        <p:nvSpPr>
          <p:cNvPr id="54" name="Oval 53"/>
          <p:cNvSpPr/>
          <p:nvPr/>
        </p:nvSpPr>
        <p:spPr>
          <a:xfrm>
            <a:off x="1676396" y="3497228"/>
            <a:ext cx="734292" cy="770656"/>
          </a:xfrm>
          <a:prstGeom prst="ellipse">
            <a:avLst/>
          </a:prstGeom>
          <a:solidFill>
            <a:schemeClr val="bg1"/>
          </a:solidFill>
          <a:ln w="76200">
            <a:solidFill>
              <a:srgbClr val="1D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NikoshBAN" panose="02000000000000000000" pitchFamily="2" charset="0"/>
                <a:cs typeface="NikoshBAN" panose="02000000000000000000" pitchFamily="2" charset="0"/>
              </a:rPr>
              <a:t>২</a:t>
            </a:r>
          </a:p>
        </p:txBody>
      </p:sp>
      <p:sp>
        <p:nvSpPr>
          <p:cNvPr id="55" name="Rectangle 54"/>
          <p:cNvSpPr/>
          <p:nvPr/>
        </p:nvSpPr>
        <p:spPr>
          <a:xfrm>
            <a:off x="2348338" y="3559390"/>
            <a:ext cx="7090515"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কারণগুলো</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উল্লেখ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6" name="Rectangle 55"/>
          <p:cNvSpPr/>
          <p:nvPr/>
        </p:nvSpPr>
        <p:spPr>
          <a:xfrm>
            <a:off x="2466366" y="4412311"/>
            <a:ext cx="6000361" cy="646331"/>
          </a:xfrm>
          <a:prstGeom prst="rect">
            <a:avLst/>
          </a:prstGeom>
        </p:spPr>
        <p:txBody>
          <a:bodyPr wrap="none">
            <a:spAutoFit/>
          </a:bodyPr>
          <a:lstStyle/>
          <a:p>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নদীভাঙনের ফলাফলগুলো</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লিখতে</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17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2000"/>
                                        <p:tgtEl>
                                          <p:spTgt spid="5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heel(1)">
                                      <p:cBhvr>
                                        <p:cTn id="16" dur="2000"/>
                                        <p:tgtEl>
                                          <p:spTgt spid="4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2000"/>
                                        <p:tgtEl>
                                          <p:spTgt spid="5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heel(1)">
                                      <p:cBhvr>
                                        <p:cTn id="22" dur="2000"/>
                                        <p:tgtEl>
                                          <p:spTgt spid="5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heel(1)">
                                      <p:cBhvr>
                                        <p:cTn id="25" dur="2000"/>
                                        <p:tgtEl>
                                          <p:spTgt spid="5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heel(1)">
                                      <p:cBhvr>
                                        <p:cTn id="28" dur="2000"/>
                                        <p:tgtEl>
                                          <p:spTgt spid="4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heel(1)">
                                      <p:cBhvr>
                                        <p:cTn id="31"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animBg="1"/>
      <p:bldP spid="49" grpId="0"/>
      <p:bldP spid="50" grpId="0"/>
      <p:bldP spid="53" grpId="0" animBg="1"/>
      <p:bldP spid="54" grpId="0" animBg="1"/>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1426" y="373421"/>
            <a:ext cx="7530820" cy="830997"/>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ছবিতে আমরা কী দেখতে পাচ্ছি?</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6917" y="1559049"/>
            <a:ext cx="5659837" cy="3185680"/>
          </a:xfrm>
          <a:prstGeom prst="roundRect">
            <a:avLst>
              <a:gd name="adj" fmla="val 11111"/>
            </a:avLst>
          </a:prstGeom>
          <a:ln w="190500" cap="rnd">
            <a:solidFill>
              <a:schemeClr val="accent5">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p:cNvSpPr/>
          <p:nvPr/>
        </p:nvSpPr>
        <p:spPr>
          <a:xfrm>
            <a:off x="2441426" y="4744729"/>
            <a:ext cx="7530820" cy="1200329"/>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 ও মানবসৃষ্ট কারণে নদীর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ভেঙে</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স্থলভাগ</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বিলীন</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যাওয়াকে নদী ভাঙন বলে।</a:t>
            </a:r>
          </a:p>
        </p:txBody>
      </p:sp>
      <p:sp>
        <p:nvSpPr>
          <p:cNvPr id="5" name="Rectangle 4"/>
          <p:cNvSpPr/>
          <p:nvPr/>
        </p:nvSpPr>
        <p:spPr>
          <a:xfrm>
            <a:off x="4325644" y="4929396"/>
            <a:ext cx="3205115" cy="830997"/>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3002249" y="4906640"/>
            <a:ext cx="6034505" cy="830997"/>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নদীভাঙন</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কাকে</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বলে</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1386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0"/>
                                        <p:tgtEl>
                                          <p:spTgt spid="5"/>
                                        </p:tgtEl>
                                        <p:attrNameLst>
                                          <p:attrName>ppt_y</p:attrName>
                                        </p:attrNameLst>
                                      </p:cBhvr>
                                      <p:tavLst>
                                        <p:tav tm="0">
                                          <p:val>
                                            <p:strVal val="ppt_y"/>
                                          </p:val>
                                        </p:tav>
                                        <p:tav tm="100000">
                                          <p:val>
                                            <p:strVal val="ppt_y+.1"/>
                                          </p:val>
                                        </p:tav>
                                      </p:tavLst>
                                    </p:anim>
                                    <p:set>
                                      <p:cBhvr>
                                        <p:cTn id="26" dur="1" fill="hold">
                                          <p:stCondLst>
                                            <p:cond delay="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xit" presetSubtype="0" fill="hold" grpId="1" nodeType="clickEffect">
                                  <p:stCondLst>
                                    <p:cond delay="0"/>
                                  </p:stCondLst>
                                  <p:childTnLst>
                                    <p:anim calcmode="lin" valueType="num">
                                      <p:cBhvr>
                                        <p:cTn id="35" dur="1000"/>
                                        <p:tgtEl>
                                          <p:spTgt spid="6"/>
                                        </p:tgtEl>
                                        <p:attrNameLst>
                                          <p:attrName>ppt_w</p:attrName>
                                        </p:attrNameLst>
                                      </p:cBhvr>
                                      <p:tavLst>
                                        <p:tav tm="0">
                                          <p:val>
                                            <p:strVal val="ppt_w"/>
                                          </p:val>
                                        </p:tav>
                                        <p:tav tm="100000">
                                          <p:val>
                                            <p:strVal val="ppt_w*0.70"/>
                                          </p:val>
                                        </p:tav>
                                      </p:tavLst>
                                    </p:anim>
                                    <p:anim calcmode="lin" valueType="num">
                                      <p:cBhvr>
                                        <p:cTn id="36" dur="1000"/>
                                        <p:tgtEl>
                                          <p:spTgt spid="6"/>
                                        </p:tgtEl>
                                        <p:attrNameLst>
                                          <p:attrName>ppt_h</p:attrName>
                                        </p:attrNameLst>
                                      </p:cBhvr>
                                      <p:tavLst>
                                        <p:tav tm="0">
                                          <p:val>
                                            <p:strVal val="ppt_h"/>
                                          </p:val>
                                        </p:tav>
                                        <p:tav tm="100000">
                                          <p:val>
                                            <p:strVal val="ppt_h"/>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36098" y="1420019"/>
            <a:ext cx="6541476" cy="3622636"/>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w="19050">
            <a:solidFill>
              <a:schemeClr val="tx1"/>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 name="TextBox 10"/>
          <p:cNvSpPr txBox="1"/>
          <p:nvPr/>
        </p:nvSpPr>
        <p:spPr>
          <a:xfrm>
            <a:off x="3359170" y="5353340"/>
            <a:ext cx="62772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অসংখ্য নদী রয়েছে</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3766332" y="189847"/>
            <a:ext cx="4520789" cy="830997"/>
          </a:xfrm>
          <a:prstGeom prst="rect">
            <a:avLst/>
          </a:prstGeom>
        </p:spPr>
        <p:txBody>
          <a:bodyPr wrap="none">
            <a:spAutoFit/>
          </a:bodyPr>
          <a:lstStyle/>
          <a:p>
            <a:pPr algn="ctr" fontAlgn="auto">
              <a:spcBef>
                <a:spcPts val="0"/>
              </a:spcBef>
              <a:spcAft>
                <a:spcPts val="0"/>
              </a:spcAft>
            </a:pPr>
            <a:r>
              <a:rPr lang="en-US" sz="48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নিচের</a:t>
            </a:r>
            <a:r>
              <a:rPr lang="en-US" sz="48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ছবিটি</a:t>
            </a:r>
            <a:r>
              <a:rPr lang="en-US" sz="48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লক্ষ্য</a:t>
            </a:r>
            <a:r>
              <a:rPr lang="en-US" sz="48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a:t>
            </a:r>
            <a:endParaRPr lang="en-US" sz="48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TextBox 4"/>
          <p:cNvSpPr txBox="1"/>
          <p:nvPr/>
        </p:nvSpPr>
        <p:spPr>
          <a:xfrm>
            <a:off x="818853" y="5353340"/>
            <a:ext cx="1077596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তাই এদেশের অনেক জায়গাতেই নদীভাঙনের প্রবণতা বেশী</a:t>
            </a:r>
            <a:r>
              <a:rPr lang="en-US" sz="40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40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19138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1" nodeType="clickEffect">
                                  <p:stCondLst>
                                    <p:cond delay="0"/>
                                  </p:stCondLst>
                                  <p:childTnLst>
                                    <p:anim calcmode="lin" valueType="num">
                                      <p:cBhvr additive="base">
                                        <p:cTn id="21" dur="500"/>
                                        <p:tgtEl>
                                          <p:spTgt spid="3"/>
                                        </p:tgtEl>
                                        <p:attrNameLst>
                                          <p:attrName>ppt_y</p:attrName>
                                        </p:attrNameLst>
                                      </p:cBhvr>
                                      <p:tavLst>
                                        <p:tav tm="0">
                                          <p:val>
                                            <p:strVal val="#ppt_y"/>
                                          </p:val>
                                        </p:tav>
                                        <p:tav tm="100000">
                                          <p:val>
                                            <p:strVal val="#ppt_y+#ppt_h*1.125000"/>
                                          </p:val>
                                        </p:tav>
                                      </p:tavLst>
                                    </p:anim>
                                    <p:animEffect transition="out" filter="wipe(down)">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3767" y="226273"/>
            <a:ext cx="2526653" cy="798680"/>
          </a:xfrm>
          <a:prstGeom prst="rect">
            <a:avLst/>
          </a:prstGeom>
        </p:spPr>
        <p:txBody>
          <a:bodyPr wrap="none">
            <a:spAutoFit/>
          </a:bodyPr>
          <a:lstStyle/>
          <a:p>
            <a:pPr algn="ctr">
              <a:lnSpc>
                <a:spcPct val="80000"/>
              </a:lnSpc>
            </a:pPr>
            <a:r>
              <a:rPr lang="en-US" sz="5400" b="1" dirty="0" err="1">
                <a:solidFill>
                  <a:srgbClr val="6F419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5400" b="1" dirty="0">
                <a:solidFill>
                  <a:srgbClr val="6F419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rgbClr val="6F419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b="1" dirty="0">
              <a:solidFill>
                <a:srgbClr val="6F4195"/>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97821">
                        <a14:foregroundMark x1="60784" y1="22921" x2="74946" y2="24341"/>
                        <a14:foregroundMark x1="81046" y1="29006" x2="73856" y2="23428"/>
                        <a14:foregroundMark x1="52288" y1="38844" x2="51634" y2="39959"/>
                        <a14:foregroundMark x1="54248" y1="41176" x2="53595" y2="42394"/>
                        <a14:foregroundMark x1="59913" y1="43306" x2="59913" y2="44118"/>
                        <a14:foregroundMark x1="71678" y1="43712" x2="71678" y2="44320"/>
                        <a14:backgroundMark x1="81917" y1="30426" x2="88889" y2="32759"/>
                        <a14:backgroundMark x1="14597" y1="35598" x2="18519" y2="36511"/>
                        <a14:backgroundMark x1="79956" y1="95943" x2="91939" y2="93611"/>
                        <a14:backgroundMark x1="76906" y1="97363" x2="88889" y2="93611"/>
                        <a14:backgroundMark x1="66885" y1="85700" x2="70806" y2="83773"/>
                        <a14:backgroundMark x1="61874" y1="94625" x2="67974" y2="94118"/>
                        <a14:backgroundMark x1="58824" y1="90872" x2="62745" y2="90872"/>
                        <a14:backgroundMark x1="77996" y1="29108" x2="84749" y2="31237"/>
                        <a14:backgroundMark x1="77124" y1="28702" x2="89760" y2="30020"/>
                        <a14:backgroundMark x1="18301" y1="33976" x2="22440" y2="35294"/>
                        <a14:backgroundMark x1="5229" y1="33570" x2="3704" y2="35700"/>
                        <a14:backgroundMark x1="28105" y1="33164" x2="28105" y2="36105"/>
                        <a14:backgroundMark x1="23965" y1="32556" x2="25926" y2="33570"/>
                        <a14:backgroundMark x1="79956" y1="27282" x2="79956" y2="28093"/>
                        <a14:backgroundMark x1="84096" y1="27890" x2="82789" y2="28905"/>
                        <a14:backgroundMark x1="42484" y1="36105" x2="41176" y2="38235"/>
                        <a14:backgroundMark x1="36383" y1="35497" x2="36383" y2="37120"/>
                        <a14:backgroundMark x1="99782" y1="92799" x2="71024" y2="95335"/>
                        <a14:backgroundMark x1="50109" y1="96957" x2="70370" y2="89757"/>
                        <a14:backgroundMark x1="44662" y1="93103" x2="53595" y2="89148"/>
                        <a14:backgroundMark x1="37037" y1="98986" x2="47495" y2="96247"/>
                        <a14:backgroundMark x1="31590" y1="98986" x2="36383" y2="97972"/>
                        <a14:backgroundMark x1="26580" y1="74544" x2="41176" y2="76673"/>
                        <a14:backgroundMark x1="21133" y1="69270" x2="32898" y2="70994"/>
                        <a14:backgroundMark x1="26580" y1="79817" x2="45969" y2="79817"/>
                        <a14:backgroundMark x1="23094" y1="83671" x2="37691" y2="83164"/>
                        <a14:backgroundMark x1="22440" y1="86410" x2="40523" y2="82556"/>
                        <a14:backgroundMark x1="8061" y1="77890" x2="9368" y2="78803"/>
                        <a14:backgroundMark x1="2397" y1="58722" x2="2397" y2="62677"/>
                        <a14:backgroundMark x1="3050" y1="73225" x2="8061" y2="79209"/>
                        <a14:backgroundMark x1="3050" y1="64402" x2="436" y2="67951"/>
                      </a14:backgroundRemoval>
                    </a14:imgEffect>
                  </a14:imgLayer>
                </a14:imgProps>
              </a:ext>
              <a:ext uri="{28A0092B-C50C-407E-A947-70E740481C1C}">
                <a14:useLocalDpi xmlns:a14="http://schemas.microsoft.com/office/drawing/2010/main"/>
              </a:ext>
            </a:extLst>
          </a:blip>
          <a:srcRect/>
          <a:stretch/>
        </p:blipFill>
        <p:spPr>
          <a:xfrm>
            <a:off x="0" y="-38437"/>
            <a:ext cx="1863970" cy="6507245"/>
          </a:xfrm>
          <a:prstGeom prst="rect">
            <a:avLst/>
          </a:prstGeom>
        </p:spPr>
      </p:pic>
      <p:sp>
        <p:nvSpPr>
          <p:cNvPr id="5" name="TextBox 42"/>
          <p:cNvSpPr txBox="1"/>
          <p:nvPr/>
        </p:nvSpPr>
        <p:spPr>
          <a:xfrm>
            <a:off x="3576405" y="3215186"/>
            <a:ext cx="503918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v"/>
            </a:pP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নদীভাঙন কাকে বলে?</a:t>
            </a:r>
            <a:endParaRPr lang="en-GB"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2330590" y="4219653"/>
            <a:ext cx="7530820" cy="1200329"/>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মানবসৃষ্ট কারণে নদীর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ভেঙে</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স্থলভাগ</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বিলীন</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যাওয়াকে নদী ভাঙন বলে।</a:t>
            </a:r>
          </a:p>
        </p:txBody>
      </p:sp>
      <p:pic>
        <p:nvPicPr>
          <p:cNvPr id="7" name="Picture 6">
            <a:extLst>
              <a:ext uri="{FF2B5EF4-FFF2-40B4-BE49-F238E27FC236}">
                <a16:creationId xmlns:a16="http://schemas.microsoft.com/office/drawing/2014/main" id="{5B0BCD3F-B345-40AB-B3AF-A90BADDAB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1460" y="929264"/>
            <a:ext cx="1971266" cy="1949241"/>
          </a:xfrm>
          <a:prstGeom prst="rect">
            <a:avLst/>
          </a:prstGeom>
        </p:spPr>
      </p:pic>
    </p:spTree>
    <p:extLst>
      <p:ext uri="{BB962C8B-B14F-4D97-AF65-F5344CB8AC3E}">
        <p14:creationId xmlns:p14="http://schemas.microsoft.com/office/powerpoint/2010/main" val="7153177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1966"/>
            <a:ext cx="6345963" cy="707886"/>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4000" b="1" dirty="0">
                <a:ln w="13462">
                  <a:solidFill>
                    <a:schemeClr val="accent6">
                      <a:lumMod val="60000"/>
                      <a:lumOff val="40000"/>
                    </a:schemeClr>
                  </a:solidFill>
                  <a:prstDash val="solid"/>
                </a:ln>
                <a:solidFill>
                  <a:srgbClr val="1D7921"/>
                </a:solidFill>
                <a:effectLst>
                  <a:outerShdw dist="38100" dir="2700000" algn="bl" rotWithShape="0">
                    <a:schemeClr val="accent5"/>
                  </a:outerShdw>
                </a:effectLst>
                <a:latin typeface="NikoshBAN" panose="02000000000000000000" pitchFamily="2" charset="0"/>
                <a:cs typeface="NikoshBAN" panose="02000000000000000000" pitchFamily="2" charset="0"/>
              </a:rPr>
              <a:t>নিচের ছবিটি লক্ষ্য করি</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74" y="1537855"/>
            <a:ext cx="4842981" cy="36161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p:cNvSpPr/>
          <p:nvPr/>
        </p:nvSpPr>
        <p:spPr>
          <a:xfrm>
            <a:off x="5999018" y="1945539"/>
            <a:ext cx="6096000" cy="2800767"/>
          </a:xfrm>
          <a:prstGeom prst="rect">
            <a:avLst/>
          </a:prstGeom>
        </p:spPr>
        <p:txBody>
          <a:bodyPr>
            <a:spAutoFit/>
          </a:bodyPr>
          <a:lstStyle/>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নদীর পাড় ভেঙে যাওয়ার ফলে আমাদের মূল্যবান কৃষি জমি, বাড়ি ঘর, সড়ক, শিক্ষা প্রতিষ্ঠান, ও হাট বাজার বিলীন হয়ে যায়</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8195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ctr">
          <a:defRPr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defRPr>
        </a:defPPr>
      </a:lstStyle>
    </a:spDef>
    <a:txDef>
      <a:spPr>
        <a:noFill/>
      </a:spPr>
      <a:bodyPr wrap="square" rtlCol="0">
        <a:spAutoFit/>
      </a:bodyPr>
      <a:lstStyle>
        <a:defPPr algn="ctr">
          <a:defRPr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572</Words>
  <Application>Microsoft Office PowerPoint</Application>
  <PresentationFormat>Widescreen</PresentationFormat>
  <Paragraphs>87</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Aktar</dc:creator>
  <cp:lastModifiedBy>Porahati School</cp:lastModifiedBy>
  <cp:revision>103</cp:revision>
  <dcterms:created xsi:type="dcterms:W3CDTF">2021-02-22T16:30:19Z</dcterms:created>
  <dcterms:modified xsi:type="dcterms:W3CDTF">2021-07-02T12:00:09Z</dcterms:modified>
</cp:coreProperties>
</file>