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3" r:id="rId10"/>
    <p:sldId id="274" r:id="rId11"/>
    <p:sldId id="273" r:id="rId12"/>
    <p:sldId id="264" r:id="rId13"/>
    <p:sldId id="276" r:id="rId14"/>
    <p:sldId id="265" r:id="rId15"/>
    <p:sldId id="266" r:id="rId16"/>
    <p:sldId id="267" r:id="rId17"/>
    <p:sldId id="269" r:id="rId18"/>
    <p:sldId id="270" r:id="rId19"/>
    <p:sldId id="271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F331B-72B1-4789-9C8E-6E17C7126DAA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A50BA-1332-497D-ABDC-A44586841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A50BA-1332-497D-ABDC-A44586841BA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438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সকলকে স্বাগতম </a:t>
            </a:r>
            <a:endParaRPr lang="en-US" sz="115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9144000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56270"/>
            <a:ext cx="9144000" cy="1754326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দুতরফা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দাখিলা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মূলনীতি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বৈশিষ্ট্যঃ</a:t>
            </a:r>
            <a:r>
              <a:rPr lang="bn-IN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-০১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3A7B14-ED0E-4D6E-84BA-6811D21BF5D7}"/>
              </a:ext>
            </a:extLst>
          </p:cNvPr>
          <p:cNvSpPr txBox="1"/>
          <p:nvPr/>
        </p:nvSpPr>
        <p:spPr>
          <a:xfrm>
            <a:off x="0" y="1698056"/>
            <a:ext cx="9144000" cy="4832092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হিসাবিজ্ঞানের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নির্ভরযোগ্য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বিজ্ঞানসম্মত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পূর্ণাংগ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স্বয়ংসম্পূর্ন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পদ্ধতিই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দুতরফা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দাখিলা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দুতরফা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দাখিলা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মূল্যে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পরিমাপযোগ্য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লেনদেনকে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দ্বৈতসত্ত্বায়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খাতকে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সুবিধার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ডেবিট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অপর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খাতকে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প্রদত্ত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সুবিধার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ক্রেডিট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56271"/>
            <a:ext cx="9144000" cy="144655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দু’তরফা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দাখিলা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মূলনীতি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বৈশিষ্ট্যঃ</a:t>
            </a:r>
            <a:r>
              <a:rPr lang="bn-IN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-০২ 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36E536-AB5C-4D34-A26B-511006903EC7}"/>
              </a:ext>
            </a:extLst>
          </p:cNvPr>
          <p:cNvSpPr txBox="1"/>
          <p:nvPr/>
        </p:nvSpPr>
        <p:spPr>
          <a:xfrm>
            <a:off x="0" y="1390279"/>
            <a:ext cx="9144000" cy="5078313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বিজ্ঞানের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নির্ভরযোগ্য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বিজ্ঞানসম্মত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পূর্ণাংগ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স্বয়ং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সম্পূর্ন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পদ্ধতিই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দুতরফা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দাখিলা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দু’তরফা দাখিলা পদ্ধতির মূলনীতি বা বৈশিষ্ট্য নিম্নরূপঃ</a:t>
            </a:r>
          </a:p>
          <a:p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১। দ্বৈত স্বত্ত্বাঃ প্রতিটি লেনদেনে কমপক্ষে দুটি হিসাব থাকে । তার একটি পক্ষ হলো ডেবিট ও  অপর পক্ষটি হলো ক্রেডিট । </a:t>
            </a:r>
          </a:p>
          <a:p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দাতা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গ্রহীতাঃ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লেনদেনে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গ্রহনকারী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গ্রহীতা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প্রদানকারী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দাতা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৩। 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ডেবিট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ক্রেডিট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করাঃ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গ্রহনকারী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হিসাবকে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গ্রহীতা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প্রদানকারী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হিসাবকে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ক্রেডিট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৪।  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অংকের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আদান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প্রদানঃ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লেনদেনের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ডেবিট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ক্রেডিট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৫। 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সামগ্রিক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ফলাফলঃ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যেহেতু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ডেবিট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ক্রেডিট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সমপরিমান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অংক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লিপিবদ্ধ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সেহেতু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সামগ্রিক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নির্নয়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লেনদেনের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ডেবিট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দিকের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যোগফল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ক্রেডিট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দিকের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যোগফলের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  </a:t>
            </a:r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1031" y="6180500"/>
            <a:ext cx="9144000" cy="707886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 দু’তরফা দাখিলা পদ্ধতির মূলনীতি ব্যাখ্যা কর। 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191026_1517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551" y="1066800"/>
            <a:ext cx="9144000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E7EAED-0AD6-43DA-B379-958E0B113D85}"/>
              </a:ext>
            </a:extLst>
          </p:cNvPr>
          <p:cNvSpPr txBox="1"/>
          <p:nvPr/>
        </p:nvSpPr>
        <p:spPr>
          <a:xfrm>
            <a:off x="3517" y="0"/>
            <a:ext cx="9144000" cy="1107996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দলগত কাজ 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99919"/>
            <a:ext cx="9144000" cy="5632311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১।পরিপূর্ণ হিসাব সংরক্ষণ </a:t>
            </a:r>
          </a:p>
          <a:p>
            <a:r>
              <a:rPr lang="bn-IN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২। লাভ-লোকসান নিরুপণ </a:t>
            </a:r>
          </a:p>
          <a:p>
            <a:r>
              <a:rPr lang="bn-IN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৩। গাণিতিক শুদ্ধতা যাচাই </a:t>
            </a:r>
          </a:p>
          <a:p>
            <a:r>
              <a:rPr lang="bn-IN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৪। আর্থিক অবস্থা নিরুপণ </a:t>
            </a:r>
          </a:p>
          <a:p>
            <a:r>
              <a:rPr lang="bn-IN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৫। ভুল-ত্রুটি ও জালিয়াতি উদঘাটন ও প্রতিরোধ  </a:t>
            </a:r>
            <a:endParaRPr lang="en-US" sz="6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C799B8-005F-4B4E-B340-9D5826675FF0}"/>
              </a:ext>
            </a:extLst>
          </p:cNvPr>
          <p:cNvSpPr txBox="1"/>
          <p:nvPr/>
        </p:nvSpPr>
        <p:spPr>
          <a:xfrm>
            <a:off x="-1172" y="-15744"/>
            <a:ext cx="9144000" cy="1015663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দুতরফা দাখিলা পদ্ধতির সুবিধা(১-৫)</a:t>
            </a:r>
            <a:endParaRPr lang="en-US" sz="6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744"/>
            <a:ext cx="9144000" cy="1015663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 descr="20180325_1213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203" y="1200329"/>
            <a:ext cx="9144000" cy="4648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31C266-BF42-4BB4-AB89-91362274386A}"/>
              </a:ext>
            </a:extLst>
          </p:cNvPr>
          <p:cNvSpPr txBox="1"/>
          <p:nvPr/>
        </p:nvSpPr>
        <p:spPr>
          <a:xfrm>
            <a:off x="11723" y="5912777"/>
            <a:ext cx="914400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 দ’তরফা দাখিলা পদ্ধতির যে কোন দুটি সুবিধা ব্যাখ্যা কর ।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56271"/>
            <a:ext cx="9144000" cy="1015663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মূল্যায়ন-০১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57D4AE-86A1-4FAE-92AF-D48C8B603A23}"/>
              </a:ext>
            </a:extLst>
          </p:cNvPr>
          <p:cNvSpPr txBox="1"/>
          <p:nvPr/>
        </p:nvSpPr>
        <p:spPr>
          <a:xfrm>
            <a:off x="-15240" y="959392"/>
            <a:ext cx="9144000" cy="55092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প্রশ্নঃ-০১-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দুতরফা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দাখিলা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খ)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বিজ্ঞানসম্মত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অসম্পন্ন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ঘ)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পূর্ণাঙ্গ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বিজ্ঞানসম্পন্ন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bn-IN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বলে </a:t>
            </a:r>
          </a:p>
          <a:p>
            <a:pPr algn="ctr"/>
            <a:r>
              <a:rPr lang="bn-IN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প্রশ্নঃ-০২- দুতরফা দাখিলা পদ্ধতির বৈশিষ্ট্য হলো- </a:t>
            </a:r>
          </a:p>
          <a:p>
            <a:pPr algn="ctr"/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এ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দাতা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গ্রহীতা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পক্ষ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ii.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ডেবিট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অংক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সর্বদাই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ক্রেডিট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অংকের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iii.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গ্রহীতার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ক্রেডিট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দাতার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ডেবিট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ক.      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ও       ii          খ.  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ও     iii           </a:t>
            </a: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গ.      ii      ও       iii              ঘ.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,  ii     ও    iii             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4C52AD3-8080-4A82-9067-E61E07F49CA4}"/>
              </a:ext>
            </a:extLst>
          </p:cNvPr>
          <p:cNvSpPr/>
          <p:nvPr/>
        </p:nvSpPr>
        <p:spPr>
          <a:xfrm>
            <a:off x="1066800" y="5445639"/>
            <a:ext cx="457200" cy="430695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6EE8A5B-D479-4530-A6D8-137EE048D7CC}"/>
              </a:ext>
            </a:extLst>
          </p:cNvPr>
          <p:cNvSpPr/>
          <p:nvPr/>
        </p:nvSpPr>
        <p:spPr>
          <a:xfrm>
            <a:off x="4343400" y="2545566"/>
            <a:ext cx="457200" cy="430695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মূল্যায়ন-০২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6A5F12-30DF-4437-AA53-5A80F434BC40}"/>
              </a:ext>
            </a:extLst>
          </p:cNvPr>
          <p:cNvSpPr txBox="1"/>
          <p:nvPr/>
        </p:nvSpPr>
        <p:spPr>
          <a:xfrm>
            <a:off x="23446" y="1524000"/>
            <a:ext cx="9144000" cy="5016758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প্রশ্নঃ-০৩-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দু’তরফা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দাখিলায়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গ্রহণকারী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হিসাবটিকে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ক. 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ডেটর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            খ.  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ক্রেডিটর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</a:t>
            </a: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গ.  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আয়ব্যয়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ঘ.   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</a:t>
            </a:r>
          </a:p>
          <a:p>
            <a:pPr algn="ctr"/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 ০৪-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দু’তরফা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দাখিলায়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প্রদানকারী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হিসাবটিকে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 </a:t>
            </a: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ক.  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ডেটর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          খ.      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ক্রেডিটর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</a:t>
            </a: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গ.   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  ঘ.     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নীট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প্রশ্নঃ-০৫-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লেনদেনে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ঘটায়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ক. 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         খ.    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খ.  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       ঘ.     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CDE7CB2-629C-47E7-A4BE-C0BA14806B49}"/>
              </a:ext>
            </a:extLst>
          </p:cNvPr>
          <p:cNvSpPr/>
          <p:nvPr/>
        </p:nvSpPr>
        <p:spPr>
          <a:xfrm flipV="1">
            <a:off x="1896794" y="5943600"/>
            <a:ext cx="457200" cy="457199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9E5E24C-C950-4D3F-B908-6E31D3C55E42}"/>
              </a:ext>
            </a:extLst>
          </p:cNvPr>
          <p:cNvSpPr/>
          <p:nvPr/>
        </p:nvSpPr>
        <p:spPr>
          <a:xfrm flipV="1">
            <a:off x="1668194" y="2057400"/>
            <a:ext cx="457200" cy="457199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880FA35-4A80-447F-8F30-3429050BF4A6}"/>
              </a:ext>
            </a:extLst>
          </p:cNvPr>
          <p:cNvSpPr/>
          <p:nvPr/>
        </p:nvSpPr>
        <p:spPr>
          <a:xfrm flipV="1">
            <a:off x="5334000" y="3453259"/>
            <a:ext cx="457200" cy="457199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কাজ-০১ </a:t>
            </a:r>
          </a:p>
        </p:txBody>
      </p:sp>
      <p:pic>
        <p:nvPicPr>
          <p:cNvPr id="3" name="Picture 2" descr="download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3999" cy="5257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728"/>
            <a:ext cx="9144000" cy="156966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কাজ-০২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5FD253-1315-4529-AB05-F6037830ABBC}"/>
              </a:ext>
            </a:extLst>
          </p:cNvPr>
          <p:cNvSpPr txBox="1"/>
          <p:nvPr/>
        </p:nvSpPr>
        <p:spPr>
          <a:xfrm>
            <a:off x="0" y="1603388"/>
            <a:ext cx="9144000" cy="544764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নিম্নে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দু’তরফা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দাখিলা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নিম্নে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বর্নিত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হলোঃ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 </a:t>
            </a:r>
            <a:endParaRPr lang="bn-IN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ইতালির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প্রসিদ্ধ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গণিতবিদ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লুকা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প্যাসিওলি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(Luka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pacioli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) ১৪৯৪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খ্রীষ্টাব্দে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ঘটনাবলী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সুচারুভাবে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লিপিবদ্ধ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পদ্ধতিটি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দু’তরফা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দাখিলা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দু’তরফা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দাখিলা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হিসাবরক্ষণের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একমাত্র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নির্ভরযোগ্য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বিজ্ঞানসম্মত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পূর্ণাংগ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লেনদেনের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দ্বৈত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স্বত্বার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লেনদেনে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ততোধিক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হিসাবখাত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হিসাবখাতগুলো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দ্বৈত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স্বত্বায়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লিপিবদ্ধ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ডেবিট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অপরটি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ক্রেডিট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দু’তরফা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দাখিলা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লেনদেনের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দু’টি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পক্ষ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অর্থাত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ডেবিট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ক্রেডিট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পক্ষ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লিপিবদ্ধ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ডেবিট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লিখনের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ক্রেডিট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লিখন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বৎসরের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ডেবিট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অংক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ক্রেডিট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অংকের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সঠিকভাবে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প্রনয়নের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ব্যবস্থায়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লেনদেনসমূহের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দ্বৈত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স্বত্বা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যথাযতভাবে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লিপিবদ্ধ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দু’তরফা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দাখিলা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  <a:p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অংশটুকু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56271"/>
            <a:ext cx="9144000" cy="1862048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115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কাজ-০৩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52A67E-2DEA-4776-9AA5-AB3CAE012E8F}"/>
              </a:ext>
            </a:extLst>
          </p:cNvPr>
          <p:cNvSpPr txBox="1"/>
          <p:nvPr/>
        </p:nvSpPr>
        <p:spPr>
          <a:xfrm>
            <a:off x="0" y="1905000"/>
            <a:ext cx="9144000" cy="4801314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নিম্নে সৃজনশীল প্রশ্ন বর্নিত হলোঃ- </a:t>
            </a:r>
          </a:p>
          <a:p>
            <a:r>
              <a:rPr lang="bn-IN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ক.   দু’তরফা দাখিলা পদ্ধতি বলতে কি বুঝ ?</a:t>
            </a:r>
          </a:p>
          <a:p>
            <a:r>
              <a:rPr lang="bn-IN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খ.    দু’তরফা দাখিলা পদ্ধতির ধারনা ব্যাখ্যা 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IN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কর।</a:t>
            </a:r>
          </a:p>
          <a:p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IN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   দু’তরফা দাখিলা পদ্ধতির প্রধান দুটি 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IN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বৈশিষ্ট্য ব্যাখ্যা 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bn-IN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 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8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47800"/>
            <a:ext cx="9144000" cy="5355312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বিনয় কুমার বিশ্বাস </a:t>
            </a:r>
          </a:p>
          <a:p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কোলা সদর উদ্দিন উচ্চ বিদ্যালয় </a:t>
            </a:r>
          </a:p>
          <a:p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রাজবাড়ী সদর , রাজবাড়ী ।</a:t>
            </a:r>
          </a:p>
          <a:p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মোবাঃ ০১৭১৭৭৫৪৮০৭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inoy s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1905000"/>
            <a:ext cx="1752600" cy="1728216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115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115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9143999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8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48800"/>
            <a:ext cx="9144000" cy="5632311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শ্রেণীঃ ৯ম ও ১০ম </a:t>
            </a:r>
          </a:p>
          <a:p>
            <a:pPr algn="ctr"/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বিষয়ঃ হিসাব বিজ্ঞান</a:t>
            </a:r>
            <a:endParaRPr lang="en-US" sz="7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অধ্যায়ঃ তৃতীয়   </a:t>
            </a:r>
          </a:p>
          <a:p>
            <a:pPr algn="ctr"/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সময়ঃ ৪৫ মিনিট  </a:t>
            </a:r>
          </a:p>
          <a:p>
            <a:pPr algn="ctr"/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০২/০৭/২০২১ইং </a:t>
            </a:r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কিছু ছবি দেখি </a:t>
            </a:r>
            <a:endParaRPr lang="en-US" sz="7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ownlo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19200"/>
            <a:ext cx="4572000" cy="5638800"/>
          </a:xfrm>
          <a:prstGeom prst="rect">
            <a:avLst/>
          </a:prstGeom>
        </p:spPr>
      </p:pic>
      <p:pic>
        <p:nvPicPr>
          <p:cNvPr id="8" name="Picture 7" descr="download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5400"/>
            <a:ext cx="4572000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আরও কিছু ছবি দেখি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115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05000"/>
            <a:ext cx="9144000" cy="5109091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bn-BD" sz="115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দু’তরফা দাখিলা পদ্ধতি</a:t>
            </a:r>
            <a:r>
              <a:rPr lang="en-US" sz="115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”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১ম</a:t>
            </a:r>
            <a:r>
              <a:rPr lang="en-US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91371"/>
            <a:ext cx="9144000" cy="5078313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5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দেনদেনের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দ্বৈতস্বত্বা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pPr algn="ctr"/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5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দু’তরফা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দাখিলা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pPr algn="ctr"/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5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দু’তরফা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দাখিলা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সুবিধাসম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(১-৫ </a:t>
            </a:r>
            <a:r>
              <a:rPr lang="en-US" sz="5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5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7CA0EB-BD71-44EB-B860-5E1384FC55C8}"/>
              </a:ext>
            </a:extLst>
          </p:cNvPr>
          <p:cNvSpPr txBox="1"/>
          <p:nvPr/>
        </p:nvSpPr>
        <p:spPr>
          <a:xfrm>
            <a:off x="0" y="-55179"/>
            <a:ext cx="9144000" cy="144655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8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2526"/>
            <a:ext cx="9144000" cy="1015663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দু’তরফা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দাখিলা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ধারণাঃ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617D06-1DE7-4378-82D8-2FE3FB425F66}"/>
              </a:ext>
            </a:extLst>
          </p:cNvPr>
          <p:cNvSpPr txBox="1"/>
          <p:nvPr/>
        </p:nvSpPr>
        <p:spPr>
          <a:xfrm>
            <a:off x="0" y="1095470"/>
            <a:ext cx="9144000" cy="532453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ইতালির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প্রসিদ্ধ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গণিতবিদ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লুকা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প্যাসিওলি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(Luka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pacioli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) ১৪৯৪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খ্রীষ্টাব্দে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ঘটনাবলী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সুচারুভাবে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লিপিবদ্ধ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পদ্ধতিটি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দু’তরফা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দাখিলা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দু’তরফা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দাখিলা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হিসাবরক্ষণের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একমাত্র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নির্ভরযোগ্য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বিজ্ঞানসম্মত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পূর্ণাংগ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লেনদেনের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দ্বৈত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স্বত্বার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লেনদেনে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ততোধিক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হিসাবখাত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হিসাবখাতগুলো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দ্বৈত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স্বত্বায়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লিপিবদ্ধ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ডেবিট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অপরটি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ক্রেডিট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দু’তরফা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দাখিলা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লেনদেনের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দু’টি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পক্ষ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অর্থাত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ডেবিট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ক্রেডিট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পক্ষ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লিপিবদ্ধ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ডেবিট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লিখনের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ক্রেডিট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লিখন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বৎসরের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ডেবিট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অংক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ক্রেডিট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অংকের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সঠিকভাবে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প্রনয়নের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ব্যবস্থায়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লেনদেনসমূহের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দ্বৈত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স্বত্বা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যথাযতভাবে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লিপিবদ্ধ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দু’তরফা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দাখিলা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 descr="IMG_20191026_1520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5663"/>
            <a:ext cx="9144000" cy="50833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8D8F43-F2B1-4FAA-B857-44541D293390}"/>
              </a:ext>
            </a:extLst>
          </p:cNvPr>
          <p:cNvSpPr txBox="1"/>
          <p:nvPr/>
        </p:nvSpPr>
        <p:spPr>
          <a:xfrm>
            <a:off x="0" y="6098977"/>
            <a:ext cx="9144000" cy="707886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দু’তরফা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দাখিলা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892</Words>
  <Application>Microsoft Office PowerPoint</Application>
  <PresentationFormat>On-screen Show (4:3)</PresentationFormat>
  <Paragraphs>78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BINAY</dc:creator>
  <cp:lastModifiedBy>DELL</cp:lastModifiedBy>
  <cp:revision>58</cp:revision>
  <dcterms:created xsi:type="dcterms:W3CDTF">2006-08-16T00:00:00Z</dcterms:created>
  <dcterms:modified xsi:type="dcterms:W3CDTF">2021-07-01T16:21:41Z</dcterms:modified>
</cp:coreProperties>
</file>