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0" r:id="rId3"/>
    <p:sldId id="256" r:id="rId4"/>
    <p:sldId id="258" r:id="rId5"/>
    <p:sldId id="259" r:id="rId6"/>
    <p:sldId id="275" r:id="rId7"/>
    <p:sldId id="261" r:id="rId8"/>
    <p:sldId id="262" r:id="rId9"/>
    <p:sldId id="263" r:id="rId10"/>
    <p:sldId id="276" r:id="rId11"/>
    <p:sldId id="271" r:id="rId12"/>
    <p:sldId id="277" r:id="rId13"/>
    <p:sldId id="278" r:id="rId14"/>
    <p:sldId id="279" r:id="rId15"/>
    <p:sldId id="273" r:id="rId16"/>
    <p:sldId id="274" r:id="rId17"/>
    <p:sldId id="282" r:id="rId18"/>
    <p:sldId id="283" r:id="rId19"/>
    <p:sldId id="264" r:id="rId20"/>
    <p:sldId id="281" r:id="rId21"/>
    <p:sldId id="266" r:id="rId22"/>
    <p:sldId id="267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4" autoAdjust="0"/>
    <p:restoredTop sz="93250" autoAdjust="0"/>
  </p:normalViewPr>
  <p:slideViewPr>
    <p:cSldViewPr>
      <p:cViewPr varScale="1">
        <p:scale>
          <a:sx n="69" d="100"/>
          <a:sy n="69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D71D-7B41-4CCE-B4CA-67B194F3ABE1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36A1D-36E1-42EF-B578-54B3E3BC9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36A1D-36E1-42EF-B578-54B3E3BC9E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0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3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6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1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4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5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0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2AAA-E162-4A36-A917-79F30C63EC2B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7BCCE-6B6D-4FDC-AB22-6827815D5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9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jpg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 /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4.jp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 /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12.jpg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6.jpg" /><Relationship Id="rId4" Type="http://schemas.openxmlformats.org/officeDocument/2006/relationships/image" Target="../media/image5.jp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19400" y="564392"/>
            <a:ext cx="33528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4655" y="4971374"/>
            <a:ext cx="45720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ব্যাচঃ২৭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প্রঃস্থানঃটি,টি,কলেজ,চট্টগ্রাম।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প্রশিক্ষণঃটিকিঊআই-২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0348" y="1886627"/>
            <a:ext cx="7913077" cy="266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latin typeface="NikoshBAN" pitchFamily="2" charset="0"/>
                <a:cs typeface="NikoshBAN" pitchFamily="2" charset="0"/>
              </a:rPr>
              <a:t>মোছাম্মৎ </a:t>
            </a:r>
            <a:r>
              <a:rPr lang="bn-BD" sz="3600" b="1">
                <a:latin typeface="NikoshBAN" pitchFamily="2" charset="0"/>
                <a:cs typeface="NikoshBAN" pitchFamily="2" charset="0"/>
              </a:rPr>
              <a:t>জা</a:t>
            </a:r>
            <a:r>
              <a:rPr lang="en-GB" sz="3600" b="1">
                <a:latin typeface="NikoshBAN" pitchFamily="2" charset="0"/>
                <a:cs typeface="NikoshBAN" pitchFamily="2" charset="0"/>
              </a:rPr>
              <a:t>হি</a:t>
            </a:r>
            <a:r>
              <a:rPr lang="bn-BD" sz="3600" b="1">
                <a:latin typeface="NikoshBAN" pitchFamily="2" charset="0"/>
                <a:cs typeface="NikoshBAN" pitchFamily="2" charset="0"/>
              </a:rPr>
              <a:t>দা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বেগম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বটতলী এস এম আউলীয়া উচ্চ</a:t>
            </a:r>
          </a:p>
          <a:p>
            <a:pPr algn="ctr"/>
            <a:r>
              <a:rPr lang="bn-BD" sz="3200" b="1">
                <a:latin typeface="NikoshBAN" pitchFamily="2" charset="0"/>
                <a:cs typeface="NikoshBAN" pitchFamily="2" charset="0"/>
              </a:rPr>
              <a:t>বিদ্যালয়।</a:t>
            </a:r>
            <a:r>
              <a:rPr lang="en-GB" sz="3200" b="1">
                <a:latin typeface="NikoshBAN" pitchFamily="2" charset="0"/>
                <a:cs typeface="NikoshBAN" pitchFamily="2" charset="0"/>
              </a:rPr>
              <a:t> আনোয়ারা, চচট্টগ্রাম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আইডি নং-০৭</a:t>
            </a:r>
          </a:p>
        </p:txBody>
      </p:sp>
    </p:spTree>
    <p:extLst>
      <p:ext uri="{BB962C8B-B14F-4D97-AF65-F5344CB8AC3E}">
        <p14:creationId xmlns:p14="http://schemas.microsoft.com/office/powerpoint/2010/main" val="200899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2276"/>
            <a:ext cx="7162800" cy="495472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90600" y="609600"/>
            <a:ext cx="7162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/>
              <a:t>        শর্করা জাতীয় খাদ্য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40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533400"/>
            <a:ext cx="33528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641866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743199"/>
            <a:ext cx="75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শর্করা দেহে কর্মক্ষমতা বৃদ্ধি ও তাপশক্তি উৎপাদন করে।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শর্করা বর্ণহীন,গন্ধহীন ও মিষ্টি স্বাদযুক্ত।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কার্বন, হাইড্রোজেন এবং অক্সিজেন নিয়ে শর্করা গঠিত।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শর্করার  বিভিন্ন উৎস রয়েছে। যেমনঃ উদ্ভিজ্জ উৎস।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57855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200" y="0"/>
            <a:ext cx="90678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12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534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শর্করা –</a:t>
            </a:r>
            <a:r>
              <a:rPr lang="bn-BD" sz="2800" dirty="0"/>
              <a:t>মানুষের প্রধান খাদ্য হলো শর্করা।</a:t>
            </a:r>
          </a:p>
          <a:p>
            <a:r>
              <a:rPr lang="bn-BD" sz="2800" dirty="0"/>
              <a:t>শর্করার উৎস দুই প্রকার। ১।উদ্ভিজ্জ উৎস ও ২। প্রানিজ্জ উৎস।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1219200"/>
            <a:ext cx="990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22" y="2985047"/>
            <a:ext cx="3463636" cy="23033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58" y="3271448"/>
            <a:ext cx="1414741" cy="17305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786" y="3429000"/>
            <a:ext cx="2102614" cy="152241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10744200" y="1752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971800"/>
            <a:ext cx="4572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114800" y="2971800"/>
            <a:ext cx="0" cy="228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717786" y="2971800"/>
            <a:ext cx="0" cy="22860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45786" y="5257800"/>
            <a:ext cx="4572000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52400" y="5763491"/>
            <a:ext cx="3718758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/>
              <a:t>    উদ্ভিজ্জ উৎস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4113" y="5815563"/>
            <a:ext cx="4541014" cy="58477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/>
              <a:t>      প্রানিজ্জ উৎস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94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28455" y="443344"/>
            <a:ext cx="4953000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উদ্ভিজ্জ উৎস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004955" y="1039951"/>
            <a:ext cx="0" cy="11816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2281955"/>
            <a:ext cx="82296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2281955"/>
            <a:ext cx="0" cy="1070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1727" y="3412775"/>
            <a:ext cx="99060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শ্বেতসার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281955"/>
            <a:ext cx="0" cy="206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4000" y="4343400"/>
            <a:ext cx="1447800" cy="36933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 গ্লুকোজ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488873" y="2281955"/>
            <a:ext cx="0" cy="131548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33800" y="3597441"/>
            <a:ext cx="167640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ফ্রুকটোজ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477000" y="2281955"/>
            <a:ext cx="0" cy="2061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562600" y="4343400"/>
            <a:ext cx="1918855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   সুক্সোজ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8763000" y="2281955"/>
            <a:ext cx="0" cy="15001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3782107"/>
            <a:ext cx="1219200" cy="36933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সেলুলোজ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8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6629399" cy="35814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7200" y="5486399"/>
            <a:ext cx="8534400" cy="95410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শ্বেতসার—ধান,গম,ভূট্টা, আলু ও কচু ইত্যাদি এর প্রধান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উৎস।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4343400"/>
            <a:ext cx="2819400" cy="36933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           আলুর  চপ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3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090340" cy="3410527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95600" y="4191000"/>
            <a:ext cx="3276600" cy="49158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dirty="0"/>
              <a:t>             আপেল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181600"/>
            <a:ext cx="8458200" cy="83099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গ্লুকোজ—আঙ্গুর, আপেল,গাজর, ও খেজুর ইত্যাদিতে পাওয়া যায়।</a:t>
            </a:r>
          </a:p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এটি চিনির তুলনায় মিষ্টি  কম।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09" y="962891"/>
            <a:ext cx="1524000" cy="1143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90600"/>
            <a:ext cx="1524000" cy="1143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106364"/>
            <a:ext cx="2699859" cy="104619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43000" y="2438400"/>
            <a:ext cx="17526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/>
              <a:t>আম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2438400"/>
            <a:ext cx="1274618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/>
              <a:t>কলা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867400" y="2479964"/>
            <a:ext cx="167640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/>
              <a:t>পেপেঁ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495800"/>
            <a:ext cx="8153400" cy="107721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/>
              <a:t>ফ্রুকটোজ—প্রভ্রৃতি মিষ্টি ফলে ও ফুলের মধুতে</a:t>
            </a:r>
          </a:p>
          <a:p>
            <a:r>
              <a:rPr lang="bn-BD" sz="3200" dirty="0"/>
              <a:t>ফ্রুকটোজ থাকে। একে ফল শর্করা বলে।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78064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327" y="796636"/>
            <a:ext cx="4114800" cy="271938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505200" y="3886200"/>
            <a:ext cx="16002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চিনি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410200"/>
            <a:ext cx="7848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সুক্সোজ—আখের রস,চিনি, গুড়,মিসরি এর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উৎস।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5084"/>
            <a:ext cx="1524000" cy="13239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094076"/>
            <a:ext cx="1524000" cy="1028700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1011814"/>
            <a:ext cx="1524000" cy="1143000"/>
          </a:xfrm>
          <a:prstGeom prst="rect">
            <a:avLst/>
          </a:prstGeom>
          <a:ln w="38100"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95400" y="2507673"/>
            <a:ext cx="1219200" cy="64633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বেল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2291" y="2546819"/>
            <a:ext cx="1828800" cy="64633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তরমুজ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7728" y="2562767"/>
            <a:ext cx="1406236" cy="64633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কলা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419600"/>
            <a:ext cx="8229600" cy="107721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সেলুলোজ—আম, বাদাম,শুকনা ফল এবং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 ধরনের শাক-সবজিতে সেলুলোজ থাকে।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656882"/>
              </p:ext>
            </p:extLst>
          </p:nvPr>
        </p:nvGraphicFramePr>
        <p:xfrm>
          <a:off x="228601" y="4572000"/>
          <a:ext cx="8516141" cy="1310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3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3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আমিষ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শর্করা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স্নেহ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ভিটামিন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খনিজ লবণ 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itchFamily="2" charset="0"/>
                          <a:cs typeface="NikoshBAN" pitchFamily="2" charset="0"/>
                        </a:rPr>
                        <a:t>পানি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2509" y="381000"/>
            <a:ext cx="8534400" cy="381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509" y="1119011"/>
            <a:ext cx="7772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নিচের খাদ্যগুলোর মধ্যে কোন কোন পুষ্টি উপাদান আছে তার একটি তালিকা তৈরি কর-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গাজর,কাঁচামরিচ, ঢেঁড়শ,মাংস, ডিম, দুধ, আপেল, কমলা,  আম, লিচু।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6096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1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1524000"/>
            <a:ext cx="4876800" cy="317009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pPr algn="ctr"/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৪০মিঃ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055" y="765524"/>
            <a:ext cx="8049490" cy="58785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  </a:t>
            </a:r>
            <a:r>
              <a:rPr lang="en-US" sz="2800" dirty="0"/>
              <a:t>    </a:t>
            </a:r>
          </a:p>
          <a:p>
            <a:pPr algn="ctr"/>
            <a:r>
              <a:rPr lang="en-US" sz="2800" dirty="0"/>
              <a:t>                     </a:t>
            </a:r>
            <a:r>
              <a:rPr lang="bn-BD" sz="4000" dirty="0">
                <a:solidFill>
                  <a:srgbClr val="FF0000"/>
                </a:solidFill>
              </a:rPr>
              <a:t>উত্তর বলি</a:t>
            </a:r>
          </a:p>
          <a:p>
            <a:r>
              <a:rPr lang="bn-BD" sz="2800" dirty="0"/>
              <a:t>	১</a:t>
            </a:r>
            <a:r>
              <a:rPr lang="en-US" sz="2800" dirty="0"/>
              <a:t>.</a:t>
            </a:r>
            <a:r>
              <a:rPr lang="bn-BD" sz="2800" dirty="0"/>
              <a:t>খাদ্য কি?</a:t>
            </a:r>
            <a:endParaRPr lang="en-US" sz="2800" dirty="0"/>
          </a:p>
          <a:p>
            <a:endParaRPr lang="bn-BD" sz="2800" dirty="0"/>
          </a:p>
          <a:p>
            <a:r>
              <a:rPr lang="en-US" sz="2800" dirty="0"/>
              <a:t>                    </a:t>
            </a:r>
            <a:r>
              <a:rPr lang="bn-BD" sz="2800" dirty="0"/>
              <a:t>২</a:t>
            </a:r>
            <a:r>
              <a:rPr lang="en-US" sz="2800" dirty="0"/>
              <a:t>.</a:t>
            </a:r>
            <a:r>
              <a:rPr lang="bn-BD" sz="2800" dirty="0"/>
              <a:t>পুষ্টি কি?</a:t>
            </a:r>
            <a:endParaRPr lang="en-US" sz="2800" dirty="0"/>
          </a:p>
          <a:p>
            <a:endParaRPr lang="bn-BD" sz="2800" dirty="0"/>
          </a:p>
          <a:p>
            <a:r>
              <a:rPr lang="en-US" sz="2800" dirty="0"/>
              <a:t>                   </a:t>
            </a:r>
            <a:r>
              <a:rPr lang="bn-BD" sz="2800" dirty="0"/>
              <a:t>৩</a:t>
            </a:r>
            <a:r>
              <a:rPr lang="en-US" sz="2800" dirty="0"/>
              <a:t>.</a:t>
            </a:r>
            <a:r>
              <a:rPr lang="bn-BD" sz="2800" dirty="0"/>
              <a:t>খাদ্যের উপাদান কয়টি ও কি কি?</a:t>
            </a:r>
            <a:endParaRPr lang="en-US" sz="2800" dirty="0"/>
          </a:p>
          <a:p>
            <a:endParaRPr lang="bn-BD" sz="2800" dirty="0"/>
          </a:p>
          <a:p>
            <a:r>
              <a:rPr lang="en-US" sz="2800" dirty="0"/>
              <a:t>                     </a:t>
            </a:r>
            <a:r>
              <a:rPr lang="bn-BD" sz="2800" dirty="0"/>
              <a:t>৪</a:t>
            </a:r>
            <a:r>
              <a:rPr lang="en-US" sz="2800" dirty="0"/>
              <a:t>.</a:t>
            </a:r>
            <a:r>
              <a:rPr lang="bn-BD" sz="2800" dirty="0"/>
              <a:t>কোন  কোন উৎস থেকে শর্করা পাওয়া  যায়?</a:t>
            </a:r>
            <a:endParaRPr lang="en-US" sz="2800" dirty="0"/>
          </a:p>
          <a:p>
            <a:endParaRPr lang="bn-BD" sz="2800" dirty="0"/>
          </a:p>
          <a:p>
            <a:pPr>
              <a:buSzPct val="123000"/>
            </a:pPr>
            <a:r>
              <a:rPr lang="en-US" sz="2800" dirty="0"/>
              <a:t>                     </a:t>
            </a:r>
            <a:r>
              <a:rPr lang="bn-BD" sz="2800" dirty="0"/>
              <a:t>৫</a:t>
            </a:r>
            <a:r>
              <a:rPr lang="en-US" sz="2800" dirty="0"/>
              <a:t>.</a:t>
            </a:r>
            <a:r>
              <a:rPr lang="bn-BD" sz="2800" dirty="0"/>
              <a:t>একটি করে উদ্ভিজ্জ ও প্রাণিজ উৎসের নাম  বল।  </a:t>
            </a:r>
            <a:r>
              <a:rPr lang="en-US" sz="28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598220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590800"/>
            <a:ext cx="701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খাদ্যের এসব পুষ্টি উপাদান মানবদেহে কী কী প্রয়োজন মেটাতে পারে তা বিশ্লেষণ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7127" y="1446311"/>
            <a:ext cx="4267200" cy="83099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/>
              <a:t>        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16002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/>
              <a:t>বাড়ির  কাজ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681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74719" y="1828800"/>
            <a:ext cx="4648200" cy="243840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5146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atin typeface="NikoshBAN" pitchFamily="2" charset="0"/>
                <a:cs typeface="NikoshBAN" pitchFamily="2" charset="0"/>
              </a:rPr>
              <a:t>ধন্যবাদ     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42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20" y="1384195"/>
            <a:ext cx="3148760" cy="3022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015" y="1311574"/>
            <a:ext cx="3532911" cy="3532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752600"/>
            <a:ext cx="6172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খাদ্য ও   পুষ্টি</a:t>
            </a:r>
          </a:p>
          <a:p>
            <a:pPr algn="ctr"/>
            <a:r>
              <a:rPr lang="en-US" sz="4800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উন্নততর জীবনধারা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)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প্রথম</a:t>
            </a:r>
          </a:p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পৃষ্ঠা-১---৩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52400"/>
            <a:ext cx="4495800" cy="9144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71899" y="235803"/>
            <a:ext cx="480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061855"/>
            <a:ext cx="6754091" cy="21236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খাদ্য ও  পুষ্টি </a:t>
            </a:r>
            <a:r>
              <a:rPr lang="bn-BD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কী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খাদ্যের উপাদান </a:t>
            </a:r>
            <a:r>
              <a:rPr lang="bn-BD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 কি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খাদ্যের </a:t>
            </a:r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উপকারিতা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418" y="2064603"/>
            <a:ext cx="7169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1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141579"/>
            <a:ext cx="8305800" cy="324616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209800" y="5257800"/>
            <a:ext cx="4114800" cy="36933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পুষ্টির ইংরেজি  শব্দ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223356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4" y="1066800"/>
            <a:ext cx="4047971" cy="3429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79333" y="5257800"/>
            <a:ext cx="3759268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      উদ্ভিজ্জ উৎস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981325"/>
            <a:ext cx="1524000" cy="1009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109" y="2809279"/>
            <a:ext cx="1272727" cy="1296591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7010400" y="2781300"/>
            <a:ext cx="1828800" cy="1409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19700" y="1214005"/>
            <a:ext cx="3771900" cy="3352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48800" y="1600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601200" y="17526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34908" y="5181600"/>
            <a:ext cx="3736468" cy="44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/>
              <a:t> 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76800" y="5257800"/>
            <a:ext cx="3448369" cy="646331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/>
              <a:t> প্রাণিজ   উৎস  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8617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970" y="347518"/>
            <a:ext cx="4404756" cy="513888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38200" y="5890491"/>
            <a:ext cx="7467600" cy="7078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/>
              <a:t>  মানবদেহে খাদ্যের কার্যকারিতা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15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8229600" y="841920"/>
            <a:ext cx="0" cy="72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229600" y="8419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514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81200" y="1752600"/>
            <a:ext cx="5486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3400" y="2743200"/>
            <a:ext cx="28194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মখ্য উপাদান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467600" y="1752600"/>
            <a:ext cx="0" cy="1143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993296" y="2954370"/>
            <a:ext cx="2590800" cy="58477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সহায়ক উপাদান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4" name="Straight Connector 43"/>
          <p:cNvCxnSpPr>
            <a:stCxn id="29" idx="2"/>
          </p:cNvCxnSpPr>
          <p:nvPr/>
        </p:nvCxnSpPr>
        <p:spPr>
          <a:xfrm flipH="1">
            <a:off x="1905000" y="3327975"/>
            <a:ext cx="38100" cy="86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14400" y="41910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914400" y="4191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81200" y="4191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810000" y="4191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4800" y="4648200"/>
            <a:ext cx="1066800" cy="58477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শর্করা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76400" y="4940587"/>
            <a:ext cx="1371600" cy="584775"/>
          </a:xfrm>
          <a:prstGeom prst="rect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আমিষ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05200" y="4940587"/>
            <a:ext cx="1066800" cy="58477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স্নেহ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7164005" y="3448623"/>
            <a:ext cx="0" cy="74237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410200" y="4191000"/>
            <a:ext cx="350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410200" y="4191000"/>
            <a:ext cx="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914900" y="4419600"/>
            <a:ext cx="1409700" cy="58477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ভিটামিন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93296" y="5525362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খনিজ লবণ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5525362"/>
            <a:ext cx="1752600" cy="584775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8915400" y="4191000"/>
            <a:ext cx="0" cy="676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7848600" y="4940587"/>
            <a:ext cx="1066800" cy="584775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পানি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6186" y="304800"/>
            <a:ext cx="4943814" cy="70788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/>
              <a:t>    খাদ্যের উপাদান</a:t>
            </a:r>
            <a:endParaRPr lang="en-US" sz="4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934200" y="4191000"/>
            <a:ext cx="0" cy="1334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48093" y="1143000"/>
            <a:ext cx="1097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1" idx="2"/>
          </p:cNvCxnSpPr>
          <p:nvPr/>
        </p:nvCxnSpPr>
        <p:spPr>
          <a:xfrm>
            <a:off x="5148093" y="1012686"/>
            <a:ext cx="0" cy="73991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08910" y="1752600"/>
            <a:ext cx="0" cy="1143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34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314</Words>
  <Application>Microsoft Office PowerPoint</Application>
  <PresentationFormat>On-screen Show (4:3)</PresentationFormat>
  <Paragraphs>101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Telephone Shilpa Sangstha,Limited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Unknown User</cp:lastModifiedBy>
  <cp:revision>219</cp:revision>
  <dcterms:created xsi:type="dcterms:W3CDTF">2015-03-11T06:46:14Z</dcterms:created>
  <dcterms:modified xsi:type="dcterms:W3CDTF">2020-10-29T10:46:50Z</dcterms:modified>
</cp:coreProperties>
</file>