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26" r:id="rId2"/>
    <p:sldId id="275" r:id="rId3"/>
    <p:sldId id="335" r:id="rId4"/>
    <p:sldId id="277" r:id="rId5"/>
    <p:sldId id="278" r:id="rId6"/>
    <p:sldId id="311" r:id="rId7"/>
    <p:sldId id="280" r:id="rId8"/>
    <p:sldId id="281" r:id="rId9"/>
    <p:sldId id="334" r:id="rId10"/>
    <p:sldId id="337" r:id="rId11"/>
    <p:sldId id="285" r:id="rId12"/>
    <p:sldId id="338" r:id="rId13"/>
    <p:sldId id="336" r:id="rId14"/>
    <p:sldId id="315" r:id="rId15"/>
    <p:sldId id="322" r:id="rId16"/>
    <p:sldId id="329" r:id="rId17"/>
    <p:sldId id="330" r:id="rId18"/>
    <p:sldId id="333" r:id="rId19"/>
    <p:sldId id="331" r:id="rId20"/>
    <p:sldId id="306" r:id="rId21"/>
    <p:sldId id="295" r:id="rId22"/>
    <p:sldId id="29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IwZdo03PHwbMNdONA1IxA==" hashData="VHaqp7RhjAluTdj49JLTUoBw42RPm997kE98f/cC2U5XccUYp6SGIi4n1wJHUQ3PST/EWc+WVFIGaGj9jyCuZ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94660"/>
  </p:normalViewPr>
  <p:slideViewPr>
    <p:cSldViewPr snapToGrid="0">
      <p:cViewPr varScale="1">
        <p:scale>
          <a:sx n="107" d="100"/>
          <a:sy n="107" d="100"/>
        </p:scale>
        <p:origin x="1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B1D5E-CD7A-4649-9583-D26B6699ECF7}" type="datetimeFigureOut">
              <a:rPr lang="en-US" smtClean="0"/>
              <a:t>01-Jul-21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315808-47EF-49F5-BD42-2491D230AB71}" type="slidenum">
              <a:rPr lang="en-US" smtClean="0"/>
              <a:t>‹#›</a:t>
            </a:fld>
            <a:endParaRPr lang="en-US"/>
          </a:p>
        </p:txBody>
      </p:sp>
    </p:spTree>
    <p:extLst>
      <p:ext uri="{BB962C8B-B14F-4D97-AF65-F5344CB8AC3E}">
        <p14:creationId xmlns:p14="http://schemas.microsoft.com/office/powerpoint/2010/main" val="496258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B51E3-8967-4083-9D55-A02C6BC5DB9A}" type="slidenum">
              <a:rPr lang="en-US" smtClean="0"/>
              <a:t>2</a:t>
            </a:fld>
            <a:endParaRPr lang="en-US"/>
          </a:p>
        </p:txBody>
      </p:sp>
    </p:spTree>
    <p:extLst>
      <p:ext uri="{BB962C8B-B14F-4D97-AF65-F5344CB8AC3E}">
        <p14:creationId xmlns:p14="http://schemas.microsoft.com/office/powerpoint/2010/main" val="234993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15808-47EF-49F5-BD42-2491D230AB71}" type="slidenum">
              <a:rPr lang="en-US" smtClean="0"/>
              <a:t>7</a:t>
            </a:fld>
            <a:endParaRPr lang="en-US"/>
          </a:p>
        </p:txBody>
      </p:sp>
    </p:spTree>
    <p:extLst>
      <p:ext uri="{BB962C8B-B14F-4D97-AF65-F5344CB8AC3E}">
        <p14:creationId xmlns:p14="http://schemas.microsoft.com/office/powerpoint/2010/main" val="370713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E8D726B-96D1-4A8B-A73D-FFB429455C41}" type="datetimeFigureOut">
              <a:rPr lang="en-US" smtClean="0"/>
              <a:t>01-Jul-21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F5A69-0893-408C-BE06-3BA138060052}" type="slidenum">
              <a:rPr lang="en-US" smtClean="0"/>
              <a:t>‹#›</a:t>
            </a:fld>
            <a:endParaRPr lang="en-US"/>
          </a:p>
        </p:txBody>
      </p:sp>
    </p:spTree>
    <p:extLst>
      <p:ext uri="{BB962C8B-B14F-4D97-AF65-F5344CB8AC3E}">
        <p14:creationId xmlns:p14="http://schemas.microsoft.com/office/powerpoint/2010/main" val="4279115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8D726B-96D1-4A8B-A73D-FFB429455C41}" type="datetimeFigureOut">
              <a:rPr lang="en-US" smtClean="0"/>
              <a:t>01-Jul-21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F5A69-0893-408C-BE06-3BA138060052}" type="slidenum">
              <a:rPr lang="en-US" smtClean="0"/>
              <a:t>‹#›</a:t>
            </a:fld>
            <a:endParaRPr lang="en-US"/>
          </a:p>
        </p:txBody>
      </p:sp>
    </p:spTree>
    <p:extLst>
      <p:ext uri="{BB962C8B-B14F-4D97-AF65-F5344CB8AC3E}">
        <p14:creationId xmlns:p14="http://schemas.microsoft.com/office/powerpoint/2010/main" val="1873112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8D726B-96D1-4A8B-A73D-FFB429455C41}" type="datetimeFigureOut">
              <a:rPr lang="en-US" smtClean="0"/>
              <a:t>01-Jul-21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F5A69-0893-408C-BE06-3BA138060052}" type="slidenum">
              <a:rPr lang="en-US" smtClean="0"/>
              <a:t>‹#›</a:t>
            </a:fld>
            <a:endParaRPr lang="en-US"/>
          </a:p>
        </p:txBody>
      </p:sp>
    </p:spTree>
    <p:extLst>
      <p:ext uri="{BB962C8B-B14F-4D97-AF65-F5344CB8AC3E}">
        <p14:creationId xmlns:p14="http://schemas.microsoft.com/office/powerpoint/2010/main" val="799554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8D726B-96D1-4A8B-A73D-FFB429455C41}" type="datetimeFigureOut">
              <a:rPr lang="en-US" smtClean="0"/>
              <a:t>01-Jul-21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F5A69-0893-408C-BE06-3BA138060052}" type="slidenum">
              <a:rPr lang="en-US" smtClean="0"/>
              <a:t>‹#›</a:t>
            </a:fld>
            <a:endParaRPr lang="en-US"/>
          </a:p>
        </p:txBody>
      </p:sp>
    </p:spTree>
    <p:extLst>
      <p:ext uri="{BB962C8B-B14F-4D97-AF65-F5344CB8AC3E}">
        <p14:creationId xmlns:p14="http://schemas.microsoft.com/office/powerpoint/2010/main" val="2966198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8D726B-96D1-4A8B-A73D-FFB429455C41}" type="datetimeFigureOut">
              <a:rPr lang="en-US" smtClean="0"/>
              <a:t>01-Jul-21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F5A69-0893-408C-BE06-3BA138060052}" type="slidenum">
              <a:rPr lang="en-US" smtClean="0"/>
              <a:t>‹#›</a:t>
            </a:fld>
            <a:endParaRPr lang="en-US"/>
          </a:p>
        </p:txBody>
      </p:sp>
    </p:spTree>
    <p:extLst>
      <p:ext uri="{BB962C8B-B14F-4D97-AF65-F5344CB8AC3E}">
        <p14:creationId xmlns:p14="http://schemas.microsoft.com/office/powerpoint/2010/main" val="325274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8D726B-96D1-4A8B-A73D-FFB429455C41}" type="datetimeFigureOut">
              <a:rPr lang="en-US" smtClean="0"/>
              <a:t>01-Jul-21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F5A69-0893-408C-BE06-3BA138060052}" type="slidenum">
              <a:rPr lang="en-US" smtClean="0"/>
              <a:t>‹#›</a:t>
            </a:fld>
            <a:endParaRPr lang="en-US"/>
          </a:p>
        </p:txBody>
      </p:sp>
    </p:spTree>
    <p:extLst>
      <p:ext uri="{BB962C8B-B14F-4D97-AF65-F5344CB8AC3E}">
        <p14:creationId xmlns:p14="http://schemas.microsoft.com/office/powerpoint/2010/main" val="638763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8D726B-96D1-4A8B-A73D-FFB429455C41}" type="datetimeFigureOut">
              <a:rPr lang="en-US" smtClean="0"/>
              <a:t>01-Jul-21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5F5A69-0893-408C-BE06-3BA138060052}" type="slidenum">
              <a:rPr lang="en-US" smtClean="0"/>
              <a:t>‹#›</a:t>
            </a:fld>
            <a:endParaRPr lang="en-US"/>
          </a:p>
        </p:txBody>
      </p:sp>
    </p:spTree>
    <p:extLst>
      <p:ext uri="{BB962C8B-B14F-4D97-AF65-F5344CB8AC3E}">
        <p14:creationId xmlns:p14="http://schemas.microsoft.com/office/powerpoint/2010/main" val="2271158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8D726B-96D1-4A8B-A73D-FFB429455C41}" type="datetimeFigureOut">
              <a:rPr lang="en-US" smtClean="0"/>
              <a:t>01-Jul-21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5F5A69-0893-408C-BE06-3BA138060052}" type="slidenum">
              <a:rPr lang="en-US" smtClean="0"/>
              <a:t>‹#›</a:t>
            </a:fld>
            <a:endParaRPr lang="en-US"/>
          </a:p>
        </p:txBody>
      </p:sp>
    </p:spTree>
    <p:extLst>
      <p:ext uri="{BB962C8B-B14F-4D97-AF65-F5344CB8AC3E}">
        <p14:creationId xmlns:p14="http://schemas.microsoft.com/office/powerpoint/2010/main" val="51424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95797" y="95793"/>
            <a:ext cx="11991702" cy="634855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95795" y="6497781"/>
            <a:ext cx="11991704" cy="335280"/>
          </a:xfrm>
          <a:prstGeom prst="rect">
            <a:avLst/>
          </a:prstGeom>
          <a:solidFill>
            <a:srgbClr val="92D050"/>
          </a:solidFill>
          <a:ln w="1270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latin typeface="Times New Roman" panose="02020603050405020304" pitchFamily="18" charset="0"/>
                <a:cs typeface="Times New Roman" panose="02020603050405020304" pitchFamily="18" charset="0"/>
              </a:rPr>
              <a:t>Swandip Banerjee</a:t>
            </a:r>
            <a:r>
              <a:rPr lang="en-US" sz="1700" b="1" baseline="0" dirty="0">
                <a:solidFill>
                  <a:schemeClr val="tx1"/>
                </a:solidFill>
                <a:latin typeface="Times New Roman" panose="02020603050405020304" pitchFamily="18" charset="0"/>
                <a:cs typeface="Times New Roman" panose="02020603050405020304" pitchFamily="18" charset="0"/>
              </a:rPr>
              <a:t>, Assistant Teacher (English), Pallimangal Secondary School, </a:t>
            </a:r>
            <a:r>
              <a:rPr lang="en-US" sz="1700" b="1" baseline="0" dirty="0" err="1">
                <a:solidFill>
                  <a:schemeClr val="tx1"/>
                </a:solidFill>
                <a:latin typeface="Times New Roman" panose="02020603050405020304" pitchFamily="18" charset="0"/>
                <a:cs typeface="Times New Roman" panose="02020603050405020304" pitchFamily="18" charset="0"/>
              </a:rPr>
              <a:t>Sonadanga</a:t>
            </a:r>
            <a:r>
              <a:rPr lang="en-US" sz="1700" b="1" baseline="0" dirty="0">
                <a:solidFill>
                  <a:schemeClr val="tx1"/>
                </a:solidFill>
                <a:latin typeface="Times New Roman" panose="02020603050405020304" pitchFamily="18" charset="0"/>
                <a:cs typeface="Times New Roman" panose="02020603050405020304" pitchFamily="18" charset="0"/>
              </a:rPr>
              <a:t>, Khulna. Mobil: 01718-503573</a:t>
            </a:r>
            <a:endParaRPr lang="en-US" sz="17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7840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8D726B-96D1-4A8B-A73D-FFB429455C41}" type="datetimeFigureOut">
              <a:rPr lang="en-US" smtClean="0"/>
              <a:t>01-Jul-21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F5A69-0893-408C-BE06-3BA138060052}" type="slidenum">
              <a:rPr lang="en-US" smtClean="0"/>
              <a:t>‹#›</a:t>
            </a:fld>
            <a:endParaRPr lang="en-US"/>
          </a:p>
        </p:txBody>
      </p:sp>
    </p:spTree>
    <p:extLst>
      <p:ext uri="{BB962C8B-B14F-4D97-AF65-F5344CB8AC3E}">
        <p14:creationId xmlns:p14="http://schemas.microsoft.com/office/powerpoint/2010/main" val="396355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8D726B-96D1-4A8B-A73D-FFB429455C41}" type="datetimeFigureOut">
              <a:rPr lang="en-US" smtClean="0"/>
              <a:t>01-Jul-21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F5A69-0893-408C-BE06-3BA138060052}" type="slidenum">
              <a:rPr lang="en-US" smtClean="0"/>
              <a:t>‹#›</a:t>
            </a:fld>
            <a:endParaRPr lang="en-US"/>
          </a:p>
        </p:txBody>
      </p:sp>
    </p:spTree>
    <p:extLst>
      <p:ext uri="{BB962C8B-B14F-4D97-AF65-F5344CB8AC3E}">
        <p14:creationId xmlns:p14="http://schemas.microsoft.com/office/powerpoint/2010/main" val="886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D726B-96D1-4A8B-A73D-FFB429455C41}" type="datetimeFigureOut">
              <a:rPr lang="en-US" smtClean="0"/>
              <a:t>01-Jul-21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F5A69-0893-408C-BE06-3BA138060052}" type="slidenum">
              <a:rPr lang="en-US" smtClean="0"/>
              <a:t>‹#›</a:t>
            </a:fld>
            <a:endParaRPr lang="en-US"/>
          </a:p>
        </p:txBody>
      </p:sp>
    </p:spTree>
    <p:extLst>
      <p:ext uri="{BB962C8B-B14F-4D97-AF65-F5344CB8AC3E}">
        <p14:creationId xmlns:p14="http://schemas.microsoft.com/office/powerpoint/2010/main" val="1679808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swandipb1@gmail.com" TargetMode="Externa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t="14909"/>
          <a:stretch/>
        </p:blipFill>
        <p:spPr>
          <a:xfrm>
            <a:off x="203200" y="213064"/>
            <a:ext cx="11785600" cy="612308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130903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6462" y="764896"/>
            <a:ext cx="3593194" cy="923330"/>
          </a:xfrm>
          <a:prstGeom prst="rect">
            <a:avLst/>
          </a:prstGeom>
          <a:noFill/>
          <a:ln w="57150">
            <a:noFill/>
          </a:ln>
        </p:spPr>
        <p:txBody>
          <a:bodyPr wrap="square" rtlCol="0">
            <a:spAutoFit/>
          </a:bodyPr>
          <a:lstStyle/>
          <a:p>
            <a:pPr algn="ct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Slope</a:t>
            </a:r>
          </a:p>
        </p:txBody>
      </p:sp>
      <p:sp>
        <p:nvSpPr>
          <p:cNvPr id="8" name="TextBox 7"/>
          <p:cNvSpPr txBox="1"/>
          <p:nvPr/>
        </p:nvSpPr>
        <p:spPr>
          <a:xfrm>
            <a:off x="247650" y="1990724"/>
            <a:ext cx="4867275" cy="2862322"/>
          </a:xfrm>
          <a:prstGeom prst="rect">
            <a:avLst/>
          </a:prstGeom>
          <a:noFill/>
          <a:ln w="57150">
            <a:noFill/>
          </a:ln>
        </p:spPr>
        <p:txBody>
          <a:bodyPr wrap="square" rtlCol="0">
            <a:spAutoFit/>
          </a:bodyPr>
          <a:lstStyle/>
          <a:p>
            <a:pPr algn="just"/>
            <a:r>
              <a:rPr lang="en-US" sz="36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Side of hill or mountain or a surface or piece of land that is high at one end and low at the other.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804034" y="1540042"/>
            <a:ext cx="6044050" cy="3954250"/>
          </a:xfrm>
          <a:prstGeom prst="rect">
            <a:avLst/>
          </a:prstGeom>
          <a:ln w="88900" cap="sq" cmpd="thickThin">
            <a:solidFill>
              <a:srgbClr val="000000"/>
            </a:solidFill>
            <a:prstDash val="solid"/>
            <a:miter lim="800000"/>
          </a:ln>
          <a:effectLst>
            <a:innerShdw blurRad="76200">
              <a:srgbClr val="000000"/>
            </a:innerShdw>
          </a:effectLst>
        </p:spPr>
      </p:pic>
      <p:sp>
        <p:nvSpPr>
          <p:cNvPr id="11" name="TextBox 10">
            <a:extLst>
              <a:ext uri="{FF2B5EF4-FFF2-40B4-BE49-F238E27FC236}">
                <a16:creationId xmlns:a16="http://schemas.microsoft.com/office/drawing/2014/main" id="{1BF88221-C850-4306-A02E-65F9C9AA97A1}"/>
              </a:ext>
            </a:extLst>
          </p:cNvPr>
          <p:cNvSpPr txBox="1"/>
          <p:nvPr/>
        </p:nvSpPr>
        <p:spPr>
          <a:xfrm>
            <a:off x="3969656" y="178373"/>
            <a:ext cx="4267149" cy="769441"/>
          </a:xfrm>
          <a:prstGeom prst="rect">
            <a:avLst/>
          </a:prstGeom>
          <a:noFill/>
        </p:spPr>
        <p:txBody>
          <a:bodyPr wrap="square" rtlCol="0">
            <a:spAutoFit/>
          </a:bodyPr>
          <a:lstStyle/>
          <a:p>
            <a:pPr algn="ctr"/>
            <a:r>
              <a:rPr lang="en-US" sz="44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word</a:t>
            </a:r>
          </a:p>
        </p:txBody>
      </p:sp>
    </p:spTree>
    <p:extLst>
      <p:ext uri="{BB962C8B-B14F-4D97-AF65-F5344CB8AC3E}">
        <p14:creationId xmlns:p14="http://schemas.microsoft.com/office/powerpoint/2010/main" val="34564684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49500" decel="49500" autoRev="1" fill="remove" grpId="0" nodeType="withEffect">
                                  <p:stCondLst>
                                    <p:cond delay="0"/>
                                  </p:stCondLst>
                                  <p:childTnLst>
                                    <p:animScale>
                                      <p:cBhvr>
                                        <p:cTn id="6" dur="2000" fill="hold"/>
                                        <p:tgtEl>
                                          <p:spTgt spid="11"/>
                                        </p:tgtEl>
                                      </p:cBhvr>
                                      <p:by x="150000" y="150000"/>
                                    </p:animScale>
                                  </p:childTnLst>
                                </p:cTn>
                              </p:par>
                              <p:par>
                                <p:cTn id="7" presetID="53" presetClass="entr" presetSubtype="16"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p:cTn id="9" dur="500" fill="hold"/>
                                        <p:tgtEl>
                                          <p:spTgt spid="7"/>
                                        </p:tgtEl>
                                        <p:attrNameLst>
                                          <p:attrName>ppt_w</p:attrName>
                                        </p:attrNameLst>
                                      </p:cBhvr>
                                      <p:tavLst>
                                        <p:tav tm="0">
                                          <p:val>
                                            <p:fltVal val="0"/>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2056" y="515581"/>
            <a:ext cx="2807191" cy="923330"/>
          </a:xfrm>
          <a:prstGeom prst="rect">
            <a:avLst/>
          </a:prstGeom>
          <a:noFill/>
          <a:ln w="57150">
            <a:noFill/>
          </a:ln>
        </p:spPr>
        <p:txBody>
          <a:bodyPr wrap="square" rtlCol="0">
            <a:spAutoFit/>
          </a:bodyPr>
          <a:lstStyle/>
          <a:p>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Monk</a:t>
            </a:r>
          </a:p>
        </p:txBody>
      </p:sp>
      <p:sp>
        <p:nvSpPr>
          <p:cNvPr id="8" name="TextBox 7"/>
          <p:cNvSpPr txBox="1"/>
          <p:nvPr/>
        </p:nvSpPr>
        <p:spPr>
          <a:xfrm>
            <a:off x="245383" y="1846941"/>
            <a:ext cx="3717018" cy="2308324"/>
          </a:xfrm>
          <a:prstGeom prst="rect">
            <a:avLst/>
          </a:prstGeom>
          <a:noFill/>
          <a:ln w="57150">
            <a:noFill/>
          </a:ln>
        </p:spPr>
        <p:txBody>
          <a:bodyPr wrap="square" rtlCol="0">
            <a:spAutoFit/>
          </a:bodyPr>
          <a:lstStyle/>
          <a:p>
            <a:pPr algn="just"/>
            <a:r>
              <a:rPr lang="en-US" sz="36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member of a group of religious men living apart from other people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5111015" y="1511166"/>
            <a:ext cx="6766059" cy="4361997"/>
          </a:xfrm>
          <a:prstGeom prst="rect">
            <a:avLst/>
          </a:prstGeom>
          <a:ln w="88900" cap="sq" cmpd="thickThin">
            <a:solidFill>
              <a:srgbClr val="000000"/>
            </a:solidFill>
            <a:prstDash val="solid"/>
            <a:miter lim="800000"/>
          </a:ln>
          <a:effectLst>
            <a:innerShdw blurRad="76200">
              <a:srgbClr val="000000"/>
            </a:innerShdw>
          </a:effectLst>
        </p:spPr>
      </p:pic>
      <p:sp>
        <p:nvSpPr>
          <p:cNvPr id="10" name="TextBox 9">
            <a:extLst>
              <a:ext uri="{FF2B5EF4-FFF2-40B4-BE49-F238E27FC236}">
                <a16:creationId xmlns:a16="http://schemas.microsoft.com/office/drawing/2014/main" id="{9090738A-7944-4981-ADC9-56013C1E0C5E}"/>
              </a:ext>
            </a:extLst>
          </p:cNvPr>
          <p:cNvSpPr txBox="1"/>
          <p:nvPr/>
        </p:nvSpPr>
        <p:spPr>
          <a:xfrm>
            <a:off x="3969656" y="178373"/>
            <a:ext cx="4267149" cy="769441"/>
          </a:xfrm>
          <a:prstGeom prst="rect">
            <a:avLst/>
          </a:prstGeom>
          <a:noFill/>
        </p:spPr>
        <p:txBody>
          <a:bodyPr wrap="square" rtlCol="0">
            <a:spAutoFit/>
          </a:bodyPr>
          <a:lstStyle/>
          <a:p>
            <a:pPr algn="ctr"/>
            <a:r>
              <a:rPr lang="en-US" sz="44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word</a:t>
            </a:r>
          </a:p>
        </p:txBody>
      </p:sp>
    </p:spTree>
    <p:extLst>
      <p:ext uri="{BB962C8B-B14F-4D97-AF65-F5344CB8AC3E}">
        <p14:creationId xmlns:p14="http://schemas.microsoft.com/office/powerpoint/2010/main" val="37356522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49500" decel="49500" autoRev="1" fill="remove" grpId="0" nodeType="withEffect">
                                  <p:stCondLst>
                                    <p:cond delay="0"/>
                                  </p:stCondLst>
                                  <p:childTnLst>
                                    <p:animScale>
                                      <p:cBhvr>
                                        <p:cTn id="6" dur="2000" fill="hold"/>
                                        <p:tgtEl>
                                          <p:spTgt spid="10"/>
                                        </p:tgtEl>
                                      </p:cBhvr>
                                      <p:by x="150000" y="150000"/>
                                    </p:animScale>
                                  </p:childTnLst>
                                </p:cTn>
                              </p:par>
                              <p:par>
                                <p:cTn id="7" presetID="53" presetClass="entr" presetSubtype="16"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p:cTn id="9" dur="500" fill="hold"/>
                                        <p:tgtEl>
                                          <p:spTgt spid="7"/>
                                        </p:tgtEl>
                                        <p:attrNameLst>
                                          <p:attrName>ppt_w</p:attrName>
                                        </p:attrNameLst>
                                      </p:cBhvr>
                                      <p:tavLst>
                                        <p:tav tm="0">
                                          <p:val>
                                            <p:fltVal val="0"/>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2056" y="515581"/>
            <a:ext cx="2807191" cy="923330"/>
          </a:xfrm>
          <a:prstGeom prst="rect">
            <a:avLst/>
          </a:prstGeom>
          <a:noFill/>
          <a:ln w="57150">
            <a:noFill/>
          </a:ln>
        </p:spPr>
        <p:txBody>
          <a:bodyPr wrap="square" rtlCol="0">
            <a:spAutoFit/>
          </a:bodyPr>
          <a:lstStyle/>
          <a:p>
            <a:pPr algn="ct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Robe</a:t>
            </a:r>
          </a:p>
        </p:txBody>
      </p:sp>
      <p:sp>
        <p:nvSpPr>
          <p:cNvPr id="8" name="TextBox 7"/>
          <p:cNvSpPr txBox="1"/>
          <p:nvPr/>
        </p:nvSpPr>
        <p:spPr>
          <a:xfrm>
            <a:off x="564682" y="2228671"/>
            <a:ext cx="3717018" cy="1200329"/>
          </a:xfrm>
          <a:prstGeom prst="rect">
            <a:avLst/>
          </a:prstGeom>
          <a:noFill/>
          <a:ln w="57150">
            <a:noFill/>
          </a:ln>
        </p:spPr>
        <p:txBody>
          <a:bodyPr wrap="square" rtlCol="0">
            <a:spAutoFit/>
          </a:bodyPr>
          <a:lstStyle/>
          <a:p>
            <a:r>
              <a:rPr lang="en-US" sz="36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long loose outer garment.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7456422" y="1846941"/>
            <a:ext cx="4267149" cy="4026222"/>
          </a:xfrm>
          <a:prstGeom prst="rect">
            <a:avLst/>
          </a:prstGeom>
          <a:ln w="88900" cap="sq" cmpd="thickThin">
            <a:solidFill>
              <a:srgbClr val="000000"/>
            </a:solidFill>
            <a:prstDash val="solid"/>
            <a:miter lim="800000"/>
          </a:ln>
          <a:effectLst>
            <a:innerShdw blurRad="76200">
              <a:srgbClr val="000000"/>
            </a:innerShdw>
          </a:effectLst>
        </p:spPr>
      </p:pic>
      <p:sp>
        <p:nvSpPr>
          <p:cNvPr id="10" name="TextBox 9">
            <a:extLst>
              <a:ext uri="{FF2B5EF4-FFF2-40B4-BE49-F238E27FC236}">
                <a16:creationId xmlns:a16="http://schemas.microsoft.com/office/drawing/2014/main" id="{9090738A-7944-4981-ADC9-56013C1E0C5E}"/>
              </a:ext>
            </a:extLst>
          </p:cNvPr>
          <p:cNvSpPr txBox="1"/>
          <p:nvPr/>
        </p:nvSpPr>
        <p:spPr>
          <a:xfrm>
            <a:off x="3969656" y="178373"/>
            <a:ext cx="4267149" cy="769441"/>
          </a:xfrm>
          <a:prstGeom prst="rect">
            <a:avLst/>
          </a:prstGeom>
          <a:noFill/>
        </p:spPr>
        <p:txBody>
          <a:bodyPr wrap="square" rtlCol="0">
            <a:spAutoFit/>
          </a:bodyPr>
          <a:lstStyle/>
          <a:p>
            <a:pPr algn="ctr"/>
            <a:r>
              <a:rPr lang="en-US" sz="44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word</a:t>
            </a:r>
          </a:p>
        </p:txBody>
      </p:sp>
    </p:spTree>
    <p:extLst>
      <p:ext uri="{BB962C8B-B14F-4D97-AF65-F5344CB8AC3E}">
        <p14:creationId xmlns:p14="http://schemas.microsoft.com/office/powerpoint/2010/main" val="868472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49500" decel="49500" autoRev="1" fill="remove" grpId="0" nodeType="withEffect">
                                  <p:stCondLst>
                                    <p:cond delay="0"/>
                                  </p:stCondLst>
                                  <p:childTnLst>
                                    <p:animScale>
                                      <p:cBhvr>
                                        <p:cTn id="6" dur="2000" fill="hold"/>
                                        <p:tgtEl>
                                          <p:spTgt spid="10"/>
                                        </p:tgtEl>
                                      </p:cBhvr>
                                      <p:by x="150000" y="150000"/>
                                    </p:animScale>
                                  </p:childTnLst>
                                </p:cTn>
                              </p:par>
                              <p:par>
                                <p:cTn id="7" presetID="53" presetClass="entr" presetSubtype="16"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p:cTn id="9" dur="500" fill="hold"/>
                                        <p:tgtEl>
                                          <p:spTgt spid="7"/>
                                        </p:tgtEl>
                                        <p:attrNameLst>
                                          <p:attrName>ppt_w</p:attrName>
                                        </p:attrNameLst>
                                      </p:cBhvr>
                                      <p:tavLst>
                                        <p:tav tm="0">
                                          <p:val>
                                            <p:fltVal val="0"/>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121F09-7456-4B47-AE0A-DE8A9509A7DE}"/>
              </a:ext>
            </a:extLst>
          </p:cNvPr>
          <p:cNvSpPr txBox="1"/>
          <p:nvPr/>
        </p:nvSpPr>
        <p:spPr>
          <a:xfrm>
            <a:off x="452760" y="814891"/>
            <a:ext cx="11443317" cy="5565947"/>
          </a:xfrm>
          <a:prstGeom prst="rect">
            <a:avLst/>
          </a:prstGeom>
          <a:noFill/>
        </p:spPr>
        <p:txBody>
          <a:bodyPr wrap="square">
            <a:sp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Bhutan is called the Jewel of the Eastern Himalayas. This small, landlocked country is located along the southern slopes of the Himalayan range, bounded by Tibet in the North and India from the other sides. The official name of Bhutan is </a:t>
            </a:r>
            <a:r>
              <a:rPr lang="en-US" sz="2400" b="1" i="1" dirty="0">
                <a:latin typeface="Times New Roman" panose="02020603050405020304" pitchFamily="18" charset="0"/>
                <a:cs typeface="Times New Roman" panose="02020603050405020304" pitchFamily="18" charset="0"/>
              </a:rPr>
              <a:t>Druk-</a:t>
            </a:r>
            <a:r>
              <a:rPr lang="en-US" sz="2400" b="1" i="1" dirty="0" err="1">
                <a:latin typeface="Times New Roman" panose="02020603050405020304" pitchFamily="18" charset="0"/>
                <a:cs typeface="Times New Roman" panose="02020603050405020304" pitchFamily="18" charset="0"/>
              </a:rPr>
              <a:t>yul</a:t>
            </a:r>
            <a:r>
              <a:rPr lang="en-US" sz="2400" b="1" i="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which means ‘land of the thunder dragon’. It earned this name because of the fierce storms that often roll in from the Himalayas. The country has an area of 38,394 and a population of 716,896. Since it is cut off from the rest of the world by the Great Himalayas, a unique culture and tradition based on gentle Buddhist beliefs have evolved over time. Bhutanese men wear </a:t>
            </a:r>
            <a:r>
              <a:rPr lang="en-US" sz="2400" b="1" dirty="0" err="1">
                <a:latin typeface="Times New Roman" panose="02020603050405020304" pitchFamily="18" charset="0"/>
                <a:cs typeface="Times New Roman" panose="02020603050405020304" pitchFamily="18" charset="0"/>
              </a:rPr>
              <a:t>Gho</a:t>
            </a:r>
            <a:r>
              <a:rPr lang="en-US" sz="2400" b="1" dirty="0">
                <a:latin typeface="Times New Roman" panose="02020603050405020304" pitchFamily="18" charset="0"/>
                <a:cs typeface="Times New Roman" panose="02020603050405020304" pitchFamily="18" charset="0"/>
              </a:rPr>
              <a:t>-a knee length robe - and women wear Kira - a sheet like cloth piece. Bhutanese houses are built from mud and stone, with wooden shingle roof. </a:t>
            </a:r>
          </a:p>
        </p:txBody>
      </p:sp>
      <p:sp>
        <p:nvSpPr>
          <p:cNvPr id="4" name="TextBox 3">
            <a:extLst>
              <a:ext uri="{FF2B5EF4-FFF2-40B4-BE49-F238E27FC236}">
                <a16:creationId xmlns:a16="http://schemas.microsoft.com/office/drawing/2014/main" id="{A345BA98-ED38-4A86-B2B2-F6D117475168}"/>
              </a:ext>
            </a:extLst>
          </p:cNvPr>
          <p:cNvSpPr txBox="1"/>
          <p:nvPr/>
        </p:nvSpPr>
        <p:spPr>
          <a:xfrm>
            <a:off x="452760" y="133164"/>
            <a:ext cx="11443317" cy="646331"/>
          </a:xfrm>
          <a:prstGeom prst="rect">
            <a:avLst/>
          </a:prstGeom>
          <a:noFill/>
        </p:spPr>
        <p:txBody>
          <a:bodyPr wrap="square" rtlCol="0">
            <a:spAutoFit/>
          </a:bodyPr>
          <a:lstStyle/>
          <a:p>
            <a:pPr algn="ctr"/>
            <a:r>
              <a:rPr lang="en-US" sz="3600" b="1" u="sng"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Read the following text and answer the questions.</a:t>
            </a:r>
          </a:p>
        </p:txBody>
      </p:sp>
    </p:spTree>
    <p:extLst>
      <p:ext uri="{BB962C8B-B14F-4D97-AF65-F5344CB8AC3E}">
        <p14:creationId xmlns:p14="http://schemas.microsoft.com/office/powerpoint/2010/main" val="1806799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6283" y="254595"/>
            <a:ext cx="10999433" cy="6119945"/>
          </a:xfrm>
          <a:prstGeom prst="rect">
            <a:avLst/>
          </a:prstGeom>
        </p:spPr>
        <p:txBody>
          <a:bodyPr wrap="square">
            <a:sp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The Bhutanese never use iron nails in their buildings. Usually, the Bhutanese build each other's houses by exchanging </a:t>
            </a:r>
            <a:r>
              <a:rPr lang="en-US" sz="2400" b="1" dirty="0" err="1">
                <a:latin typeface="Times New Roman" panose="02020603050405020304" pitchFamily="18" charset="0"/>
                <a:cs typeface="Times New Roman" panose="02020603050405020304" pitchFamily="18" charset="0"/>
              </a:rPr>
              <a:t>labour</a:t>
            </a:r>
            <a:r>
              <a:rPr lang="en-US" sz="2400" b="1" dirty="0">
                <a:latin typeface="Times New Roman" panose="02020603050405020304" pitchFamily="18" charset="0"/>
                <a:cs typeface="Times New Roman" panose="02020603050405020304" pitchFamily="18" charset="0"/>
              </a:rPr>
              <a:t> within the community. Different Festivals are celebrated all year round in Bhutan. The festivals reflect </a:t>
            </a:r>
            <a:r>
              <a:rPr lang="en-US" sz="2400" b="1" dirty="0" err="1">
                <a:latin typeface="Times New Roman" panose="02020603050405020304" pitchFamily="18" charset="0"/>
                <a:cs typeface="Times New Roman" panose="02020603050405020304" pitchFamily="18" charset="0"/>
              </a:rPr>
              <a:t>colourful</a:t>
            </a:r>
            <a:r>
              <a:rPr lang="en-US" sz="2400" b="1" dirty="0">
                <a:latin typeface="Times New Roman" panose="02020603050405020304" pitchFamily="18" charset="0"/>
                <a:cs typeface="Times New Roman" panose="02020603050405020304" pitchFamily="18" charset="0"/>
              </a:rPr>
              <a:t> masks and the rich Bhutanese culture. Dances are performed by the Buddhist monks to protect the valleys and ward off evil spirits. The main religious festival is called </a:t>
            </a:r>
            <a:r>
              <a:rPr lang="en-US" sz="2400" b="1" i="1" dirty="0" err="1">
                <a:latin typeface="Times New Roman" panose="02020603050405020304" pitchFamily="18" charset="0"/>
                <a:cs typeface="Times New Roman" panose="02020603050405020304" pitchFamily="18" charset="0"/>
              </a:rPr>
              <a:t>Tshechus</a:t>
            </a:r>
            <a:r>
              <a:rPr lang="en-US" sz="2400" b="1" dirty="0">
                <a:latin typeface="Times New Roman" panose="02020603050405020304" pitchFamily="18" charset="0"/>
                <a:cs typeface="Times New Roman" panose="02020603050405020304" pitchFamily="18" charset="0"/>
              </a:rPr>
              <a:t>. The teachings of Lord Buddha are enacted through mask dances for </a:t>
            </a:r>
            <a:r>
              <a:rPr lang="en-US" sz="2400" b="1" dirty="0" err="1">
                <a:latin typeface="Times New Roman" panose="02020603050405020304" pitchFamily="18" charset="0"/>
                <a:cs typeface="Times New Roman" panose="02020603050405020304" pitchFamily="18" charset="0"/>
              </a:rPr>
              <a:t>threefive</a:t>
            </a:r>
            <a:r>
              <a:rPr lang="en-US" sz="2400" b="1" dirty="0">
                <a:latin typeface="Times New Roman" panose="02020603050405020304" pitchFamily="18" charset="0"/>
                <a:cs typeface="Times New Roman" panose="02020603050405020304" pitchFamily="18" charset="0"/>
              </a:rPr>
              <a:t> days in the courtyard of the monasteries. People attend these events in their best clothes, with picnic baskets. Another major festival is called </a:t>
            </a:r>
            <a:r>
              <a:rPr lang="en-US" sz="2400" b="1" i="1" dirty="0">
                <a:latin typeface="Times New Roman" panose="02020603050405020304" pitchFamily="18" charset="0"/>
                <a:cs typeface="Times New Roman" panose="02020603050405020304" pitchFamily="18" charset="0"/>
              </a:rPr>
              <a:t>Losar</a:t>
            </a:r>
            <a:r>
              <a:rPr lang="en-US" sz="2400" b="1" dirty="0">
                <a:latin typeface="Times New Roman" panose="02020603050405020304" pitchFamily="18" charset="0"/>
                <a:cs typeface="Times New Roman" panose="02020603050405020304" pitchFamily="18" charset="0"/>
              </a:rPr>
              <a:t>. It is celebrated on Lunar New Year. People cook special dishes and wear new clothes. It is a time for family get together. Men play archery or darts while women sing and dance.</a:t>
            </a:r>
          </a:p>
        </p:txBody>
      </p:sp>
    </p:spTree>
    <p:extLst>
      <p:ext uri="{BB962C8B-B14F-4D97-AF65-F5344CB8AC3E}">
        <p14:creationId xmlns:p14="http://schemas.microsoft.com/office/powerpoint/2010/main" val="803532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8730" y="128874"/>
            <a:ext cx="11354539" cy="6119945"/>
          </a:xfrm>
          <a:prstGeom prst="rect">
            <a:avLst/>
          </a:prstGeom>
        </p:spPr>
        <p:txBody>
          <a:bodyPr wrap="square">
            <a:sp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Pure mountain air, crystal blue skies and pristine vegetation cover have made this small country an ideal destination for the environment lovers. The ecosystem of this small nation supports the existence of rich flora and fauna which are protected by strict laws. Even, anyone found guilty of killing a black-necked crane could be sentenced to life in prison. The government of Bhutan has taken a number of steps to protect its biodiversity. Bhutan is the first country in the world with specific constitutional obligations on its people to protect the environment. As per the constitution, at least 60 percent of the country must remain under forest cover at all times. Efforts are also taken to protect the nation against the intrusion of foreign cultures and values. The first foreign tourists were allowed into Bhutan in 1974. Now, tourism is encouraged but is controlled and limited to about 6,000 visitors a year. </a:t>
            </a:r>
          </a:p>
        </p:txBody>
      </p:sp>
    </p:spTree>
    <p:extLst>
      <p:ext uri="{BB962C8B-B14F-4D97-AF65-F5344CB8AC3E}">
        <p14:creationId xmlns:p14="http://schemas.microsoft.com/office/powerpoint/2010/main" val="1638483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801" y="350532"/>
            <a:ext cx="11292397" cy="4465133"/>
          </a:xfrm>
          <a:prstGeom prst="rect">
            <a:avLst/>
          </a:prstGeom>
        </p:spPr>
        <p:txBody>
          <a:bodyPr wrap="square">
            <a:spAutoFit/>
          </a:bodyPr>
          <a:lstStyle/>
          <a:p>
            <a:pPr algn="just">
              <a:lnSpc>
                <a:spcPct val="150000"/>
              </a:lnSpc>
            </a:pPr>
            <a:r>
              <a:rPr lang="en-US" sz="2400" b="1" dirty="0">
                <a:latin typeface="TimesNewRomanPSMT"/>
              </a:rPr>
              <a:t>Bhutan is one of the last countries in the world to introduce television and the Internet to its people. The government lifted a ban on TV and the Internet only in 1999. The Bhutanese government has made it mandatory for all Bhutanese to wear only their national dress in public.</a:t>
            </a:r>
          </a:p>
          <a:p>
            <a:pPr algn="just">
              <a:lnSpc>
                <a:spcPct val="150000"/>
              </a:lnSpc>
            </a:pPr>
            <a:r>
              <a:rPr lang="en-US" sz="2400" b="1" dirty="0">
                <a:latin typeface="TimesNewRomanPSMT"/>
              </a:rPr>
              <a:t>Finally, the most interesting fact about Bhutan is that they are the only country that measures success in Gross National Happiness rather than Gross National Product! In 2006, Business Week rated Bhutan as the happiest country in Asia and the eighth happiest country in the world.</a:t>
            </a:r>
            <a:endParaRPr lang="en-US" sz="2400" b="1" dirty="0"/>
          </a:p>
        </p:txBody>
      </p:sp>
    </p:spTree>
    <p:extLst>
      <p:ext uri="{BB962C8B-B14F-4D97-AF65-F5344CB8AC3E}">
        <p14:creationId xmlns:p14="http://schemas.microsoft.com/office/powerpoint/2010/main" val="2233254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45" y="120073"/>
            <a:ext cx="11924146" cy="584775"/>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B: Choose the most suitable answer for each of the questions below.</a:t>
            </a:r>
          </a:p>
        </p:txBody>
      </p:sp>
      <p:sp>
        <p:nvSpPr>
          <p:cNvPr id="3" name="Rectangle 2"/>
          <p:cNvSpPr/>
          <p:nvPr/>
        </p:nvSpPr>
        <p:spPr>
          <a:xfrm>
            <a:off x="138545" y="809625"/>
            <a:ext cx="11924146" cy="5632311"/>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1. A unique culture and tradition has evolved in Bhutan because </a:t>
            </a:r>
          </a:p>
          <a:p>
            <a:r>
              <a:rPr lang="en-US" sz="3600" dirty="0">
                <a:latin typeface="Times New Roman" panose="02020603050405020304" pitchFamily="18" charset="0"/>
                <a:cs typeface="Times New Roman" panose="02020603050405020304" pitchFamily="18" charset="0"/>
              </a:rPr>
              <a:t>	a) fierce Himalayan storms often hit the country.</a:t>
            </a:r>
          </a:p>
          <a:p>
            <a:r>
              <a:rPr lang="en-US" sz="3600" dirty="0">
                <a:latin typeface="Times New Roman" panose="02020603050405020304" pitchFamily="18" charset="0"/>
                <a:cs typeface="Times New Roman" panose="02020603050405020304" pitchFamily="18" charset="0"/>
              </a:rPr>
              <a:t>	b) it is cut off from the other parts of the world.</a:t>
            </a:r>
          </a:p>
          <a:p>
            <a:r>
              <a:rPr lang="en-US" sz="3600" dirty="0">
                <a:latin typeface="Times New Roman" panose="02020603050405020304" pitchFamily="18" charset="0"/>
                <a:cs typeface="Times New Roman" panose="02020603050405020304" pitchFamily="18" charset="0"/>
              </a:rPr>
              <a:t>	c) it has a very small area.</a:t>
            </a:r>
          </a:p>
          <a:p>
            <a:r>
              <a:rPr lang="en-US" sz="3600" dirty="0">
                <a:latin typeface="Times New Roman" panose="02020603050405020304" pitchFamily="18" charset="0"/>
                <a:cs typeface="Times New Roman" panose="02020603050405020304" pitchFamily="18" charset="0"/>
              </a:rPr>
              <a:t>	d) it is called the Jewel of the Eastern Himalayas.</a:t>
            </a:r>
          </a:p>
          <a:p>
            <a:r>
              <a:rPr lang="en-US" sz="3600" dirty="0">
                <a:latin typeface="Times New Roman" panose="02020603050405020304" pitchFamily="18" charset="0"/>
                <a:cs typeface="Times New Roman" panose="02020603050405020304" pitchFamily="18" charset="0"/>
              </a:rPr>
              <a:t>2. Bhutanese houses are built from</a:t>
            </a:r>
          </a:p>
          <a:p>
            <a:r>
              <a:rPr lang="en-US" sz="3600" dirty="0">
                <a:latin typeface="Times New Roman" panose="02020603050405020304" pitchFamily="18" charset="0"/>
                <a:cs typeface="Times New Roman" panose="02020603050405020304" pitchFamily="18" charset="0"/>
              </a:rPr>
              <a:t>	a) mud, stone, woods with iron nails.</a:t>
            </a:r>
          </a:p>
          <a:p>
            <a:r>
              <a:rPr lang="en-US" sz="3600" dirty="0">
                <a:latin typeface="Times New Roman" panose="02020603050405020304" pitchFamily="18" charset="0"/>
                <a:cs typeface="Times New Roman" panose="02020603050405020304" pitchFamily="18" charset="0"/>
              </a:rPr>
              <a:t>	b) a sheet of cloth and wooden roof.</a:t>
            </a:r>
          </a:p>
          <a:p>
            <a:r>
              <a:rPr lang="en-US" sz="3600" dirty="0">
                <a:latin typeface="Times New Roman" panose="02020603050405020304" pitchFamily="18" charset="0"/>
                <a:cs typeface="Times New Roman" panose="02020603050405020304" pitchFamily="18" charset="0"/>
              </a:rPr>
              <a:t>	c) mud and stone with wooden roof.</a:t>
            </a:r>
          </a:p>
          <a:p>
            <a:r>
              <a:rPr lang="en-US" sz="3600" dirty="0">
                <a:latin typeface="Times New Roman" panose="02020603050405020304" pitchFamily="18" charset="0"/>
                <a:cs typeface="Times New Roman" panose="02020603050405020304" pitchFamily="18" charset="0"/>
              </a:rPr>
              <a:t>	d) bamboo and wood.</a:t>
            </a:r>
          </a:p>
        </p:txBody>
      </p:sp>
      <p:sp>
        <p:nvSpPr>
          <p:cNvPr id="5" name="TextBox 4"/>
          <p:cNvSpPr txBox="1"/>
          <p:nvPr/>
        </p:nvSpPr>
        <p:spPr>
          <a:xfrm>
            <a:off x="1057276" y="1914525"/>
            <a:ext cx="9048750" cy="646331"/>
          </a:xfrm>
          <a:prstGeom prst="rect">
            <a:avLst/>
          </a:prstGeom>
          <a:solidFill>
            <a:srgbClr val="00B0F0"/>
          </a:solidFill>
          <a:ln>
            <a:noFill/>
          </a:ln>
        </p:spPr>
        <p:txBody>
          <a:bodyPr wrap="square" rtlCol="0">
            <a:spAutoFit/>
          </a:bodyPr>
          <a:lstStyle/>
          <a:p>
            <a:r>
              <a:rPr lang="en-US" sz="3600" dirty="0">
                <a:latin typeface="Times New Roman" panose="02020603050405020304" pitchFamily="18" charset="0"/>
                <a:cs typeface="Times New Roman" panose="02020603050405020304" pitchFamily="18" charset="0"/>
              </a:rPr>
              <a:t>b) it is cut off from the other parts of the world.</a:t>
            </a:r>
          </a:p>
        </p:txBody>
      </p:sp>
      <p:sp>
        <p:nvSpPr>
          <p:cNvPr id="6" name="TextBox 5"/>
          <p:cNvSpPr txBox="1"/>
          <p:nvPr/>
        </p:nvSpPr>
        <p:spPr>
          <a:xfrm>
            <a:off x="1018023" y="5191125"/>
            <a:ext cx="7096074" cy="646331"/>
          </a:xfrm>
          <a:prstGeom prst="rect">
            <a:avLst/>
          </a:prstGeom>
          <a:solidFill>
            <a:srgbClr val="00B0F0"/>
          </a:solidFill>
          <a:ln>
            <a:noFill/>
          </a:ln>
        </p:spPr>
        <p:txBody>
          <a:bodyPr wrap="square" rtlCol="0">
            <a:spAutoFit/>
          </a:bodyPr>
          <a:lstStyle/>
          <a:p>
            <a:r>
              <a:rPr lang="en-US" sz="3600" dirty="0">
                <a:latin typeface="Times New Roman" panose="02020603050405020304" pitchFamily="18" charset="0"/>
                <a:cs typeface="Times New Roman" panose="02020603050405020304" pitchFamily="18" charset="0"/>
              </a:rPr>
              <a:t>c) mud and stone with wooden roof.</a:t>
            </a:r>
          </a:p>
        </p:txBody>
      </p:sp>
    </p:spTree>
    <p:extLst>
      <p:ext uri="{BB962C8B-B14F-4D97-AF65-F5344CB8AC3E}">
        <p14:creationId xmlns:p14="http://schemas.microsoft.com/office/powerpoint/2010/main" val="6544503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
                                            <p:txEl>
                                              <p:pRg st="3" end="3"/>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7" dur="500"/>
                                        <p:tgtEl>
                                          <p:spTgt spid="3">
                                            <p:txEl>
                                              <p:pRg st="5" end="5"/>
                                            </p:txEl>
                                          </p:spTgt>
                                        </p:tgtEl>
                                      </p:cBhvr>
                                    </p:animEffect>
                                  </p:childTnLst>
                                </p:cTn>
                              </p:par>
                              <p:par>
                                <p:cTn id="48" presetID="53" presetClass="entr" presetSubtype="16" fill="hold" nodeType="with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2" dur="500"/>
                                        <p:tgtEl>
                                          <p:spTgt spid="3">
                                            <p:txEl>
                                              <p:pRg st="6" end="6"/>
                                            </p:txEl>
                                          </p:spTgt>
                                        </p:tgtEl>
                                      </p:cBhvr>
                                    </p:animEffect>
                                  </p:childTnLst>
                                </p:cTn>
                              </p:par>
                              <p:par>
                                <p:cTn id="53" presetID="53" presetClass="entr" presetSubtype="16" fill="hold"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7" dur="500"/>
                                        <p:tgtEl>
                                          <p:spTgt spid="3">
                                            <p:txEl>
                                              <p:pRg st="7" end="7"/>
                                            </p:txEl>
                                          </p:spTgt>
                                        </p:tgtEl>
                                      </p:cBhvr>
                                    </p:animEffect>
                                  </p:childTnLst>
                                </p:cTn>
                              </p:par>
                              <p:par>
                                <p:cTn id="58" presetID="53" presetClass="entr" presetSubtype="16" fill="hold" nodeType="with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p:cTn id="6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2" dur="500"/>
                                        <p:tgtEl>
                                          <p:spTgt spid="3">
                                            <p:txEl>
                                              <p:pRg st="8" end="8"/>
                                            </p:txEl>
                                          </p:spTgt>
                                        </p:tgtEl>
                                      </p:cBhvr>
                                    </p:animEffect>
                                  </p:childTnLst>
                                </p:cTn>
                              </p:par>
                              <p:par>
                                <p:cTn id="63" presetID="53" presetClass="entr" presetSubtype="16" fill="hold" nodeType="with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p:cTn id="65"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6"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7" dur="500"/>
                                        <p:tgtEl>
                                          <p:spTgt spid="3">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45" y="120073"/>
            <a:ext cx="11924146" cy="6001643"/>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3.	Which of the following activities is mentioned as a way of 	celebrating </a:t>
            </a:r>
            <a:r>
              <a:rPr lang="en-US" sz="3200" i="1" dirty="0">
                <a:latin typeface="Times New Roman" panose="02020603050405020304" pitchFamily="18" charset="0"/>
                <a:cs typeface="Times New Roman" panose="02020603050405020304" pitchFamily="18" charset="0"/>
              </a:rPr>
              <a:t>Losar</a:t>
            </a:r>
            <a:r>
              <a:rPr lang="en-US" sz="3200" dirty="0">
                <a:latin typeface="Times New Roman" panose="02020603050405020304" pitchFamily="18" charset="0"/>
                <a:cs typeface="Times New Roman" panose="02020603050405020304" pitchFamily="18" charset="0"/>
              </a:rPr>
              <a:t>.</a:t>
            </a:r>
          </a:p>
          <a:p>
            <a:pPr algn="just"/>
            <a:r>
              <a:rPr lang="en-US" sz="3200" dirty="0">
                <a:latin typeface="Times New Roman" panose="02020603050405020304" pitchFamily="18" charset="0"/>
                <a:cs typeface="Times New Roman" panose="02020603050405020304" pitchFamily="18" charset="0"/>
              </a:rPr>
              <a:t>	a) cooking special dishes and wearing new clothes</a:t>
            </a:r>
          </a:p>
          <a:p>
            <a:pPr algn="just"/>
            <a:r>
              <a:rPr lang="en-US" sz="3200" dirty="0">
                <a:latin typeface="Times New Roman" panose="02020603050405020304" pitchFamily="18" charset="0"/>
                <a:cs typeface="Times New Roman" panose="02020603050405020304" pitchFamily="18" charset="0"/>
              </a:rPr>
              <a:t>	b) playing chess and badminton</a:t>
            </a:r>
          </a:p>
          <a:p>
            <a:pPr algn="just"/>
            <a:r>
              <a:rPr lang="en-US" sz="3200" dirty="0">
                <a:latin typeface="Times New Roman" panose="02020603050405020304" pitchFamily="18" charset="0"/>
                <a:cs typeface="Times New Roman" panose="02020603050405020304" pitchFamily="18" charset="0"/>
              </a:rPr>
              <a:t>	c) having a trip to the </a:t>
            </a:r>
            <a:r>
              <a:rPr lang="en-US" sz="3200" dirty="0" err="1">
                <a:latin typeface="Times New Roman" panose="02020603050405020304" pitchFamily="18" charset="0"/>
                <a:cs typeface="Times New Roman" panose="02020603050405020304" pitchFamily="18" charset="0"/>
              </a:rPr>
              <a:t>neighbouring</a:t>
            </a:r>
            <a:r>
              <a:rPr lang="en-US" sz="3200" dirty="0">
                <a:latin typeface="Times New Roman" panose="02020603050405020304" pitchFamily="18" charset="0"/>
                <a:cs typeface="Times New Roman" panose="02020603050405020304" pitchFamily="18" charset="0"/>
              </a:rPr>
              <a:t> households</a:t>
            </a:r>
          </a:p>
          <a:p>
            <a:pPr algn="just"/>
            <a:r>
              <a:rPr lang="en-US" sz="3200" dirty="0">
                <a:latin typeface="Times New Roman" panose="02020603050405020304" pitchFamily="18" charset="0"/>
                <a:cs typeface="Times New Roman" panose="02020603050405020304" pitchFamily="18" charset="0"/>
              </a:rPr>
              <a:t>	d) harvesting crops</a:t>
            </a:r>
          </a:p>
          <a:p>
            <a:pPr algn="just"/>
            <a:r>
              <a:rPr lang="en-US" sz="3200" dirty="0">
                <a:latin typeface="TimesNewRomanPSMT"/>
              </a:rPr>
              <a:t>4.	As per the constitutional obligation imposed by the 	Bhutanese government, </a:t>
            </a:r>
          </a:p>
          <a:p>
            <a:pPr algn="just"/>
            <a:r>
              <a:rPr lang="en-US" sz="3200" dirty="0">
                <a:latin typeface="TimesNewRomanPSMT"/>
              </a:rPr>
              <a:t>	a) 60% of the country must remain under forest cover.</a:t>
            </a:r>
          </a:p>
          <a:p>
            <a:pPr algn="just"/>
            <a:r>
              <a:rPr lang="en-US" sz="3200" dirty="0">
                <a:latin typeface="TimesNewRomanPSMT"/>
              </a:rPr>
              <a:t>	b) foreign nationals are not allowed to visit Bhutan still now.</a:t>
            </a:r>
          </a:p>
          <a:p>
            <a:pPr algn="just"/>
            <a:r>
              <a:rPr lang="en-US" sz="3200" dirty="0">
                <a:latin typeface="TimesNewRomanPSMT"/>
              </a:rPr>
              <a:t>	c) no citizen can use the Internet in their houses.</a:t>
            </a:r>
          </a:p>
          <a:p>
            <a:pPr algn="just"/>
            <a:r>
              <a:rPr lang="en-US" sz="3200" dirty="0">
                <a:latin typeface="TimesNewRomanPSMT"/>
              </a:rPr>
              <a:t>	d) people must always wear traditional Bhutanese clothes.</a:t>
            </a:r>
          </a:p>
        </p:txBody>
      </p:sp>
      <p:sp>
        <p:nvSpPr>
          <p:cNvPr id="3" name="TextBox 2"/>
          <p:cNvSpPr txBox="1"/>
          <p:nvPr/>
        </p:nvSpPr>
        <p:spPr>
          <a:xfrm>
            <a:off x="1084697" y="1114425"/>
            <a:ext cx="9089769" cy="584775"/>
          </a:xfrm>
          <a:prstGeom prst="rect">
            <a:avLst/>
          </a:prstGeom>
          <a:solidFill>
            <a:srgbClr val="00B0F0"/>
          </a:solidFill>
          <a:ln>
            <a:noFill/>
          </a:ln>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a) cooking special dishes and wearing new clothes</a:t>
            </a:r>
          </a:p>
        </p:txBody>
      </p:sp>
      <p:sp>
        <p:nvSpPr>
          <p:cNvPr id="4" name="TextBox 3"/>
          <p:cNvSpPr txBox="1"/>
          <p:nvPr/>
        </p:nvSpPr>
        <p:spPr>
          <a:xfrm>
            <a:off x="1076325" y="4000500"/>
            <a:ext cx="9184206" cy="584775"/>
          </a:xfrm>
          <a:prstGeom prst="rect">
            <a:avLst/>
          </a:prstGeom>
          <a:solidFill>
            <a:srgbClr val="00B0F0"/>
          </a:solidFill>
          <a:ln>
            <a:noFill/>
          </a:ln>
        </p:spPr>
        <p:txBody>
          <a:bodyPr wrap="square" rtlCol="0">
            <a:spAutoFit/>
          </a:bodyPr>
          <a:lstStyle/>
          <a:p>
            <a:pPr algn="just"/>
            <a:r>
              <a:rPr lang="en-US" sz="3200" dirty="0">
                <a:latin typeface="TimesNewRomanPSMT"/>
              </a:rPr>
              <a:t>a) 60% of the country must remain under forest cover.</a:t>
            </a:r>
          </a:p>
        </p:txBody>
      </p:sp>
    </p:spTree>
    <p:extLst>
      <p:ext uri="{BB962C8B-B14F-4D97-AF65-F5344CB8AC3E}">
        <p14:creationId xmlns:p14="http://schemas.microsoft.com/office/powerpoint/2010/main" val="25617463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2">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p:cTn id="27"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 calcmode="lin" valueType="num">
                                      <p:cBhvr>
                                        <p:cTn id="40"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2">
                                            <p:txEl>
                                              <p:pRg st="5" end="5"/>
                                            </p:txEl>
                                          </p:spTgt>
                                        </p:tgtEl>
                                      </p:cBhvr>
                                    </p:animEffect>
                                  </p:childTnLst>
                                </p:cTn>
                              </p:par>
                              <p:par>
                                <p:cTn id="43" presetID="53" presetClass="entr" presetSubtype="16" fill="hold" nodeType="with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 calcmode="lin" valueType="num">
                                      <p:cBhvr>
                                        <p:cTn id="45"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7" dur="500"/>
                                        <p:tgtEl>
                                          <p:spTgt spid="2">
                                            <p:txEl>
                                              <p:pRg st="6" end="6"/>
                                            </p:txEl>
                                          </p:spTgt>
                                        </p:tgtEl>
                                      </p:cBhvr>
                                    </p:animEffect>
                                  </p:childTnLst>
                                </p:cTn>
                              </p:par>
                              <p:par>
                                <p:cTn id="48" presetID="53" presetClass="entr" presetSubtype="16" fill="hold" nodeType="withEffect">
                                  <p:stCondLst>
                                    <p:cond delay="0"/>
                                  </p:stCondLst>
                                  <p:childTnLst>
                                    <p:set>
                                      <p:cBhvr>
                                        <p:cTn id="49" dur="1" fill="hold">
                                          <p:stCondLst>
                                            <p:cond delay="0"/>
                                          </p:stCondLst>
                                        </p:cTn>
                                        <p:tgtEl>
                                          <p:spTgt spid="2">
                                            <p:txEl>
                                              <p:pRg st="7" end="7"/>
                                            </p:txEl>
                                          </p:spTgt>
                                        </p:tgtEl>
                                        <p:attrNameLst>
                                          <p:attrName>style.visibility</p:attrName>
                                        </p:attrNameLst>
                                      </p:cBhvr>
                                      <p:to>
                                        <p:strVal val="visible"/>
                                      </p:to>
                                    </p:set>
                                    <p:anim calcmode="lin" valueType="num">
                                      <p:cBhvr>
                                        <p:cTn id="50"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1"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2" dur="500"/>
                                        <p:tgtEl>
                                          <p:spTgt spid="2">
                                            <p:txEl>
                                              <p:pRg st="7" end="7"/>
                                            </p:txEl>
                                          </p:spTgt>
                                        </p:tgtEl>
                                      </p:cBhvr>
                                    </p:animEffect>
                                  </p:childTnLst>
                                </p:cTn>
                              </p:par>
                              <p:par>
                                <p:cTn id="53" presetID="53" presetClass="entr" presetSubtype="16" fill="hold" nodeType="with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p:cTn id="55"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7" dur="500"/>
                                        <p:tgtEl>
                                          <p:spTgt spid="2">
                                            <p:txEl>
                                              <p:pRg st="8" end="8"/>
                                            </p:txEl>
                                          </p:spTgt>
                                        </p:tgtEl>
                                      </p:cBhvr>
                                    </p:animEffect>
                                  </p:childTnLst>
                                </p:cTn>
                              </p:par>
                              <p:par>
                                <p:cTn id="58" presetID="53" presetClass="entr" presetSubtype="16" fill="hold" nodeType="withEffect">
                                  <p:stCondLst>
                                    <p:cond delay="0"/>
                                  </p:stCondLst>
                                  <p:childTnLst>
                                    <p:set>
                                      <p:cBhvr>
                                        <p:cTn id="59" dur="1" fill="hold">
                                          <p:stCondLst>
                                            <p:cond delay="0"/>
                                          </p:stCondLst>
                                        </p:cTn>
                                        <p:tgtEl>
                                          <p:spTgt spid="2">
                                            <p:txEl>
                                              <p:pRg st="9" end="9"/>
                                            </p:txEl>
                                          </p:spTgt>
                                        </p:tgtEl>
                                        <p:attrNameLst>
                                          <p:attrName>style.visibility</p:attrName>
                                        </p:attrNameLst>
                                      </p:cBhvr>
                                      <p:to>
                                        <p:strVal val="visible"/>
                                      </p:to>
                                    </p:set>
                                    <p:anim calcmode="lin" valueType="num">
                                      <p:cBhvr>
                                        <p:cTn id="60"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61"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62" dur="500"/>
                                        <p:tgtEl>
                                          <p:spTgt spid="2">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7776" y="566678"/>
            <a:ext cx="10736447" cy="2862322"/>
          </a:xfrm>
          <a:prstGeom prst="rect">
            <a:avLst/>
          </a:prstGeom>
        </p:spPr>
        <p:txBody>
          <a:bodyPr wrap="square">
            <a:spAutoFit/>
          </a:bodyPr>
          <a:lstStyle/>
          <a:p>
            <a:r>
              <a:rPr lang="en-US" sz="3600" dirty="0">
                <a:latin typeface="TimesNewRomanPSMT"/>
              </a:rPr>
              <a:t>5. The progress of Bhutan as a nation is measured by </a:t>
            </a:r>
          </a:p>
          <a:p>
            <a:r>
              <a:rPr lang="en-US" sz="3600" dirty="0">
                <a:latin typeface="TimesNewRomanPSMT"/>
              </a:rPr>
              <a:t>	a) Gross National Income.</a:t>
            </a:r>
          </a:p>
          <a:p>
            <a:r>
              <a:rPr lang="en-US" sz="3600" dirty="0">
                <a:latin typeface="TimesNewRomanPSMT"/>
              </a:rPr>
              <a:t>	b) Gross National Happiness.</a:t>
            </a:r>
          </a:p>
          <a:p>
            <a:r>
              <a:rPr lang="en-US" sz="3600" dirty="0">
                <a:latin typeface="TimesNewRomanPSMT"/>
              </a:rPr>
              <a:t>	c) Gross National Product.</a:t>
            </a:r>
          </a:p>
          <a:p>
            <a:r>
              <a:rPr lang="en-US" sz="3600" dirty="0">
                <a:latin typeface="TimesNewRomanPSMT"/>
              </a:rPr>
              <a:t>	d) Per Capita Income.</a:t>
            </a:r>
            <a:endParaRPr lang="en-US" sz="3600" dirty="0"/>
          </a:p>
        </p:txBody>
      </p:sp>
      <p:sp>
        <p:nvSpPr>
          <p:cNvPr id="3" name="TextBox 2"/>
          <p:cNvSpPr txBox="1"/>
          <p:nvPr/>
        </p:nvSpPr>
        <p:spPr>
          <a:xfrm>
            <a:off x="1644918" y="1674673"/>
            <a:ext cx="5805036" cy="646331"/>
          </a:xfrm>
          <a:prstGeom prst="rect">
            <a:avLst/>
          </a:prstGeom>
          <a:solidFill>
            <a:srgbClr val="00B0F0"/>
          </a:solidFill>
          <a:ln>
            <a:noFill/>
          </a:ln>
        </p:spPr>
        <p:txBody>
          <a:bodyPr wrap="square" rtlCol="0">
            <a:spAutoFit/>
          </a:bodyPr>
          <a:lstStyle/>
          <a:p>
            <a:r>
              <a:rPr lang="en-US" sz="3600" dirty="0">
                <a:latin typeface="TimesNewRomanPSMT"/>
              </a:rPr>
              <a:t>b) Gross National Happiness.</a:t>
            </a:r>
          </a:p>
        </p:txBody>
      </p:sp>
    </p:spTree>
    <p:extLst>
      <p:ext uri="{BB962C8B-B14F-4D97-AF65-F5344CB8AC3E}">
        <p14:creationId xmlns:p14="http://schemas.microsoft.com/office/powerpoint/2010/main" val="29770881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290919"/>
            <a:ext cx="12191999" cy="5226422"/>
          </a:xfrm>
          <a:prstGeom prst="rect">
            <a:avLst/>
          </a:prstGeom>
          <a:ln>
            <a:noFill/>
          </a:ln>
          <a:effectLst>
            <a:softEdge rad="112500"/>
          </a:effectLst>
        </p:spPr>
      </p:pic>
      <p:sp>
        <p:nvSpPr>
          <p:cNvPr id="2" name="TextBox 1"/>
          <p:cNvSpPr txBox="1"/>
          <p:nvPr/>
        </p:nvSpPr>
        <p:spPr>
          <a:xfrm>
            <a:off x="1533624" y="86627"/>
            <a:ext cx="9124750" cy="1323439"/>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8000" b="1" dirty="0">
                <a:ln/>
                <a:solidFill>
                  <a:schemeClr val="accent4"/>
                </a:solidFill>
                <a:latin typeface="Times New Roman" panose="02020603050405020304" pitchFamily="18" charset="0"/>
                <a:cs typeface="Times New Roman" panose="02020603050405020304" pitchFamily="18" charset="0"/>
              </a:rPr>
              <a:t>You are welcome.</a:t>
            </a:r>
          </a:p>
        </p:txBody>
      </p:sp>
    </p:spTree>
    <p:extLst>
      <p:ext uri="{BB962C8B-B14F-4D97-AF65-F5344CB8AC3E}">
        <p14:creationId xmlns:p14="http://schemas.microsoft.com/office/powerpoint/2010/main" val="4197492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nodeType="withEffect">
                                  <p:stCondLst>
                                    <p:cond delay="0"/>
                                  </p:stCondLst>
                                  <p:childTnLst>
                                    <p:animScale>
                                      <p:cBhvr>
                                        <p:cTn id="6" dur="2000" fill="hold"/>
                                        <p:tgtEl>
                                          <p:spTgt spid="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2482"/>
            <a:ext cx="11841018" cy="754053"/>
          </a:xfrm>
          <a:prstGeom prst="rect">
            <a:avLst/>
          </a:prstGeom>
        </p:spPr>
        <p:txBody>
          <a:bodyPr wrap="square">
            <a:spAutoFit/>
          </a:bodyPr>
          <a:lstStyle/>
          <a:p>
            <a:pPr algn="ctr"/>
            <a:r>
              <a:rPr lang="en-US" sz="4300" b="1" dirty="0">
                <a:effectLst>
                  <a:outerShdw blurRad="38100" dist="38100" dir="2700000" algn="tl">
                    <a:srgbClr val="000000">
                      <a:alpha val="43137"/>
                    </a:srgbClr>
                  </a:outerShdw>
                </a:effectLst>
                <a:latin typeface="TimesNewRomanPS-BoldMT"/>
              </a:rPr>
              <a:t>C: Answer the following questions.</a:t>
            </a:r>
            <a:endParaRPr lang="en-US" sz="4300" dirty="0">
              <a:effectLst>
                <a:outerShdw blurRad="38100" dist="38100" dir="2700000" algn="tl">
                  <a:srgbClr val="000000">
                    <a:alpha val="43137"/>
                  </a:srgbClr>
                </a:outerShdw>
              </a:effectLst>
            </a:endParaRPr>
          </a:p>
        </p:txBody>
      </p:sp>
      <p:sp>
        <p:nvSpPr>
          <p:cNvPr id="3" name="Rectangle 2"/>
          <p:cNvSpPr/>
          <p:nvPr/>
        </p:nvSpPr>
        <p:spPr>
          <a:xfrm>
            <a:off x="549710" y="2321339"/>
            <a:ext cx="11018690" cy="3327514"/>
          </a:xfrm>
          <a:prstGeom prst="rect">
            <a:avLst/>
          </a:prstGeom>
        </p:spPr>
        <p:txBody>
          <a:bodyPr wrap="square">
            <a:spAutoFit/>
          </a:bodyPr>
          <a:lstStyle/>
          <a:p>
            <a:pPr marL="742950" indent="-742950" algn="just">
              <a:lnSpc>
                <a:spcPct val="150000"/>
              </a:lnSpc>
              <a:buAutoNum type="arabicPeriod"/>
            </a:pPr>
            <a:r>
              <a:rPr lang="en-US" sz="3600" b="1" dirty="0">
                <a:effectLst>
                  <a:outerShdw blurRad="38100" dist="38100" dir="2700000" algn="tl">
                    <a:srgbClr val="000000">
                      <a:alpha val="43137"/>
                    </a:srgbClr>
                  </a:outerShdw>
                </a:effectLst>
                <a:latin typeface="TimesNewRomanPSMT"/>
              </a:rPr>
              <a:t>What is </a:t>
            </a:r>
            <a:r>
              <a:rPr lang="en-US" sz="3600" b="1" i="1" dirty="0" err="1">
                <a:effectLst>
                  <a:outerShdw blurRad="38100" dist="38100" dir="2700000" algn="tl">
                    <a:srgbClr val="000000">
                      <a:alpha val="43137"/>
                    </a:srgbClr>
                  </a:outerShdw>
                </a:effectLst>
                <a:latin typeface="TimesNewRomanPSMT"/>
              </a:rPr>
              <a:t>Gho</a:t>
            </a:r>
            <a:r>
              <a:rPr lang="en-US" sz="3600" b="1" dirty="0">
                <a:effectLst>
                  <a:outerShdw blurRad="38100" dist="38100" dir="2700000" algn="tl">
                    <a:srgbClr val="000000">
                      <a:alpha val="43137"/>
                    </a:srgbClr>
                  </a:outerShdw>
                </a:effectLst>
                <a:latin typeface="TimesNewRomanPSMT"/>
              </a:rPr>
              <a:t>?</a:t>
            </a:r>
          </a:p>
          <a:p>
            <a:pPr algn="just">
              <a:lnSpc>
                <a:spcPct val="150000"/>
              </a:lnSpc>
            </a:pPr>
            <a:r>
              <a:rPr lang="en-US" sz="3600" b="1" dirty="0">
                <a:effectLst>
                  <a:outerShdw blurRad="38100" dist="38100" dir="2700000" algn="tl">
                    <a:srgbClr val="000000">
                      <a:alpha val="43137"/>
                    </a:srgbClr>
                  </a:outerShdw>
                </a:effectLst>
                <a:latin typeface="TimesNewRomanPSMT"/>
              </a:rPr>
              <a:t>2.   What is the main religious festival of Bhutan?</a:t>
            </a:r>
          </a:p>
          <a:p>
            <a:pPr marL="742950" indent="-742950" algn="just">
              <a:lnSpc>
                <a:spcPct val="150000"/>
              </a:lnSpc>
              <a:buAutoNum type="arabicPeriod" startAt="3"/>
            </a:pPr>
            <a:r>
              <a:rPr lang="en-US" sz="3600" b="1" dirty="0">
                <a:effectLst>
                  <a:outerShdw blurRad="38100" dist="38100" dir="2700000" algn="tl">
                    <a:srgbClr val="000000">
                      <a:alpha val="43137"/>
                    </a:srgbClr>
                  </a:outerShdw>
                </a:effectLst>
                <a:latin typeface="TimesNewRomanPSMT"/>
              </a:rPr>
              <a:t>When is </a:t>
            </a:r>
            <a:r>
              <a:rPr lang="en-US" sz="3600" b="1" i="1" dirty="0">
                <a:effectLst>
                  <a:outerShdw blurRad="38100" dist="38100" dir="2700000" algn="tl">
                    <a:srgbClr val="000000">
                      <a:alpha val="43137"/>
                    </a:srgbClr>
                  </a:outerShdw>
                </a:effectLst>
                <a:latin typeface="TimesNewRomanPSMT"/>
              </a:rPr>
              <a:t>Losar</a:t>
            </a:r>
            <a:r>
              <a:rPr lang="en-US" sz="3600" b="1" dirty="0">
                <a:effectLst>
                  <a:outerShdw blurRad="38100" dist="38100" dir="2700000" algn="tl">
                    <a:srgbClr val="000000">
                      <a:alpha val="43137"/>
                    </a:srgbClr>
                  </a:outerShdw>
                </a:effectLst>
                <a:latin typeface="TimesNewRomanPSMT"/>
              </a:rPr>
              <a:t> celebrated?</a:t>
            </a:r>
          </a:p>
          <a:p>
            <a:pPr algn="just">
              <a:lnSpc>
                <a:spcPct val="150000"/>
              </a:lnSpc>
            </a:pPr>
            <a:r>
              <a:rPr lang="en-US" sz="3600" b="1" dirty="0">
                <a:effectLst>
                  <a:outerShdw blurRad="38100" dist="38100" dir="2700000" algn="tl">
                    <a:srgbClr val="000000">
                      <a:alpha val="43137"/>
                    </a:srgbClr>
                  </a:outerShdw>
                </a:effectLst>
                <a:latin typeface="TimesNewRomanPSMT"/>
              </a:rPr>
              <a:t>4.  What  do the people of Bhutan do during </a:t>
            </a:r>
            <a:r>
              <a:rPr lang="en-US" sz="3600" b="1" i="1" dirty="0">
                <a:effectLst>
                  <a:outerShdw blurRad="38100" dist="38100" dir="2700000" algn="tl">
                    <a:srgbClr val="000000">
                      <a:alpha val="43137"/>
                    </a:srgbClr>
                  </a:outerShdw>
                </a:effectLst>
                <a:latin typeface="TimesNewRomanPSMT"/>
              </a:rPr>
              <a:t>Losar</a:t>
            </a:r>
            <a:r>
              <a:rPr lang="en-US" sz="3600" b="1" dirty="0">
                <a:effectLst>
                  <a:outerShdw blurRad="38100" dist="38100" dir="2700000" algn="tl">
                    <a:srgbClr val="000000">
                      <a:alpha val="43137"/>
                    </a:srgbClr>
                  </a:outerShdw>
                </a:effectLst>
                <a:latin typeface="TimesNewRomanPSMT"/>
              </a:rPr>
              <a:t>?</a:t>
            </a:r>
            <a:endParaRPr lang="en-US" sz="3600" b="1" dirty="0">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195F1540-9205-4C23-AF08-C418BDE9654D}"/>
              </a:ext>
            </a:extLst>
          </p:cNvPr>
          <p:cNvSpPr txBox="1"/>
          <p:nvPr/>
        </p:nvSpPr>
        <p:spPr>
          <a:xfrm>
            <a:off x="3969656" y="178373"/>
            <a:ext cx="4267149" cy="1015663"/>
          </a:xfrm>
          <a:prstGeom prst="rect">
            <a:avLst/>
          </a:prstGeom>
          <a:noFill/>
        </p:spPr>
        <p:txBody>
          <a:bodyPr wrap="square" rtlCol="0">
            <a:spAutoFit/>
          </a:bodyPr>
          <a:lstStyle/>
          <a:p>
            <a:pPr algn="ctr"/>
            <a:r>
              <a:rPr lang="en-US" sz="60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Evaluation</a:t>
            </a:r>
          </a:p>
        </p:txBody>
      </p:sp>
    </p:spTree>
    <p:extLst>
      <p:ext uri="{BB962C8B-B14F-4D97-AF65-F5344CB8AC3E}">
        <p14:creationId xmlns:p14="http://schemas.microsoft.com/office/powerpoint/2010/main" val="16750452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49500" decel="49500" autoRev="1" fill="remove" grpId="0" nodeType="withEffect">
                                  <p:stCondLst>
                                    <p:cond delay="0"/>
                                  </p:stCondLst>
                                  <p:childTnLst>
                                    <p:animScale>
                                      <p:cBhvr>
                                        <p:cTn id="6" dur="2000" fill="hold"/>
                                        <p:tgtEl>
                                          <p:spTgt spid="6"/>
                                        </p:tgtEl>
                                      </p:cBhvr>
                                      <p:by x="150000" y="150000"/>
                                    </p:animScale>
                                  </p:childTnLst>
                                </p:cTn>
                              </p:par>
                              <p:par>
                                <p:cTn id="7" presetID="41"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 calcmode="lin" valueType="num">
                                      <p:cBhvr>
                                        <p:cTn id="9"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 calcmode="lin" valueType="num">
                                      <p:cBhvr>
                                        <p:cTn id="11"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2"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3" dur="500" tmFilter="0,0; .5, 1; 1, 1"/>
                                        <p:tgtEl>
                                          <p:spTgt spid="2"/>
                                        </p:tgtEl>
                                      </p:cBhvr>
                                    </p:animEffect>
                                  </p:childTnLst>
                                </p:cTn>
                              </p:par>
                            </p:childTnLst>
                          </p:cTn>
                        </p:par>
                        <p:par>
                          <p:cTn id="14" fill="hold">
                            <p:stCondLst>
                              <p:cond delay="4000"/>
                            </p:stCondLst>
                            <p:childTnLst>
                              <p:par>
                                <p:cTn id="15" presetID="41" presetClass="entr" presetSubtype="0" fill="hold" nodeType="after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nodeType="clickEffect">
                                  <p:stCondLst>
                                    <p:cond delay="0"/>
                                  </p:stCondLst>
                                  <p:iterate type="lt">
                                    <p:tmPct val="10000"/>
                                  </p:iterate>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nodeType="clickEffect">
                                  <p:stCondLst>
                                    <p:cond delay="0"/>
                                  </p:stCondLst>
                                  <p:iterate type="lt">
                                    <p:tmPct val="10000"/>
                                  </p:iterate>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nodeType="clickEffect">
                                  <p:stCondLst>
                                    <p:cond delay="0"/>
                                  </p:stCondLst>
                                  <p:iterate type="lt">
                                    <p:tmPct val="10000"/>
                                  </p:iterate>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6"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A9528-34AD-4D85-AF23-B1C4CF7BD972}"/>
              </a:ext>
            </a:extLst>
          </p:cNvPr>
          <p:cNvSpPr/>
          <p:nvPr/>
        </p:nvSpPr>
        <p:spPr>
          <a:xfrm>
            <a:off x="3382794" y="148778"/>
            <a:ext cx="5426412" cy="923330"/>
          </a:xfrm>
          <a:prstGeom prst="rect">
            <a:avLst/>
          </a:prstGeom>
        </p:spPr>
        <p:txBody>
          <a:bodyPr wrap="square">
            <a:spAutoFit/>
          </a:bodyPr>
          <a:lstStyle/>
          <a:p>
            <a:pPr algn="ctr"/>
            <a:r>
              <a:rPr lang="en-US" sz="5400" b="1" u="sng" dirty="0">
                <a:solidFill>
                  <a:srgbClr val="7030A0"/>
                </a:solidFill>
                <a:effectLst>
                  <a:outerShdw blurRad="38100" dist="38100" dir="2700000" algn="tl">
                    <a:srgbClr val="000000">
                      <a:alpha val="43137"/>
                    </a:srgbClr>
                  </a:outerShdw>
                </a:effectLst>
                <a:latin typeface="TimesNewRomanPS-BoldMT"/>
              </a:rPr>
              <a:t>Home Work</a:t>
            </a:r>
            <a:endParaRPr lang="en-US" sz="5400" u="sng" dirty="0">
              <a:solidFill>
                <a:srgbClr val="7030A0"/>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28B27C46-D101-4799-8E46-17E78CEFD6C3}"/>
              </a:ext>
            </a:extLst>
          </p:cNvPr>
          <p:cNvSpPr/>
          <p:nvPr/>
        </p:nvSpPr>
        <p:spPr>
          <a:xfrm>
            <a:off x="1268931" y="3275385"/>
            <a:ext cx="9654138" cy="1754326"/>
          </a:xfrm>
          <a:prstGeom prst="rect">
            <a:avLst/>
          </a:prstGeom>
        </p:spPr>
        <p:txBody>
          <a:bodyPr wrap="square">
            <a:spAutoFit/>
          </a:bodyPr>
          <a:lstStyle/>
          <a:p>
            <a:pPr algn="just"/>
            <a:r>
              <a:rPr lang="en-US" sz="3600" b="1" dirty="0">
                <a:solidFill>
                  <a:srgbClr val="002060"/>
                </a:solidFill>
                <a:latin typeface="TimesNewRomanPS-BoldMT"/>
              </a:rPr>
              <a:t>C. 	You read about some countries. Which one 	do you like? Make a chart adding more 	information to it.</a:t>
            </a:r>
            <a:endParaRPr lang="en-US" sz="3600" dirty="0">
              <a:solidFill>
                <a:srgbClr val="002060"/>
              </a:solidFill>
            </a:endParaRPr>
          </a:p>
        </p:txBody>
      </p:sp>
      <p:pic>
        <p:nvPicPr>
          <p:cNvPr id="7" name="Picture 6">
            <a:extLst>
              <a:ext uri="{FF2B5EF4-FFF2-40B4-BE49-F238E27FC236}">
                <a16:creationId xmlns:a16="http://schemas.microsoft.com/office/drawing/2014/main" id="{FCF1386E-B7F5-43F6-8B2E-E77D2A681B09}"/>
              </a:ext>
            </a:extLst>
          </p:cNvPr>
          <p:cNvPicPr>
            <a:picLocks noChangeAspect="1"/>
          </p:cNvPicPr>
          <p:nvPr/>
        </p:nvPicPr>
        <p:blipFill rotWithShape="1">
          <a:blip r:embed="rId2">
            <a:extLst>
              <a:ext uri="{28A0092B-C50C-407E-A947-70E740481C1C}">
                <a14:useLocalDpi xmlns:a14="http://schemas.microsoft.com/office/drawing/2010/main" val="0"/>
              </a:ext>
            </a:extLst>
          </a:blip>
          <a:srcRect b="6411"/>
          <a:stretch/>
        </p:blipFill>
        <p:spPr>
          <a:xfrm>
            <a:off x="8481160" y="264281"/>
            <a:ext cx="3295650" cy="2247913"/>
          </a:xfrm>
          <a:prstGeom prst="rect">
            <a:avLst/>
          </a:prstGeom>
        </p:spPr>
      </p:pic>
      <p:pic>
        <p:nvPicPr>
          <p:cNvPr id="8" name="Picture 7">
            <a:extLst>
              <a:ext uri="{FF2B5EF4-FFF2-40B4-BE49-F238E27FC236}">
                <a16:creationId xmlns:a16="http://schemas.microsoft.com/office/drawing/2014/main" id="{015E01BB-7987-4A6F-A783-EEACAA3D638B}"/>
              </a:ext>
            </a:extLst>
          </p:cNvPr>
          <p:cNvPicPr>
            <a:picLocks noChangeAspect="1"/>
          </p:cNvPicPr>
          <p:nvPr/>
        </p:nvPicPr>
        <p:blipFill rotWithShape="1">
          <a:blip r:embed="rId2">
            <a:extLst>
              <a:ext uri="{28A0092B-C50C-407E-A947-70E740481C1C}">
                <a14:useLocalDpi xmlns:a14="http://schemas.microsoft.com/office/drawing/2010/main" val="0"/>
              </a:ext>
            </a:extLst>
          </a:blip>
          <a:srcRect b="6411"/>
          <a:stretch/>
        </p:blipFill>
        <p:spPr>
          <a:xfrm>
            <a:off x="415190" y="264281"/>
            <a:ext cx="3295650" cy="2247913"/>
          </a:xfrm>
          <a:prstGeom prst="rect">
            <a:avLst/>
          </a:prstGeom>
        </p:spPr>
      </p:pic>
    </p:spTree>
    <p:extLst>
      <p:ext uri="{BB962C8B-B14F-4D97-AF65-F5344CB8AC3E}">
        <p14:creationId xmlns:p14="http://schemas.microsoft.com/office/powerpoint/2010/main" val="3098454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par>
                                <p:cTn id="12" presetID="3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par>
                                <p:cTn id="18" presetID="31"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par>
                          <p:cTn id="24" fill="hold">
                            <p:stCondLst>
                              <p:cond delay="1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5"/>
                                        </p:tgtEl>
                                        <p:attrNameLst>
                                          <p:attrName>ppt_y</p:attrName>
                                        </p:attrNameLst>
                                      </p:cBhvr>
                                      <p:tavLst>
                                        <p:tav tm="0">
                                          <p:val>
                                            <p:strVal val="#ppt_y"/>
                                          </p:val>
                                        </p:tav>
                                        <p:tav tm="100000">
                                          <p:val>
                                            <p:strVal val="#ppt_y"/>
                                          </p:val>
                                        </p:tav>
                                      </p:tavLst>
                                    </p:anim>
                                    <p:anim calcmode="lin" valueType="num">
                                      <p:cBhvr>
                                        <p:cTn id="2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144379" y="202131"/>
            <a:ext cx="11896826" cy="6063916"/>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125624" y="77012"/>
            <a:ext cx="9972834" cy="1569660"/>
          </a:xfrm>
          <a:prstGeom prst="rect">
            <a:avLst/>
          </a:prstGeom>
          <a:noFill/>
          <a:scene3d>
            <a:camera prst="orthographicFront"/>
            <a:lightRig rig="threePt" dir="t"/>
          </a:scene3d>
        </p:spPr>
        <p:txBody>
          <a:bodyPr wrap="square" rtlCol="0">
            <a:spAutoFit/>
          </a:bodyPr>
          <a:lstStyle/>
          <a:p>
            <a:pPr algn="ctr"/>
            <a:r>
              <a:rPr lang="en-US" sz="9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 all.</a:t>
            </a:r>
          </a:p>
        </p:txBody>
      </p:sp>
    </p:spTree>
    <p:extLst>
      <p:ext uri="{BB962C8B-B14F-4D97-AF65-F5344CB8AC3E}">
        <p14:creationId xmlns:p14="http://schemas.microsoft.com/office/powerpoint/2010/main" val="5657381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7212B14-DC80-4272-8228-CD78BC5F620E}"/>
              </a:ext>
            </a:extLst>
          </p:cNvPr>
          <p:cNvGrpSpPr/>
          <p:nvPr/>
        </p:nvGrpSpPr>
        <p:grpSpPr>
          <a:xfrm>
            <a:off x="198010" y="109835"/>
            <a:ext cx="11795979" cy="6282088"/>
            <a:chOff x="193968" y="171977"/>
            <a:chExt cx="11795979" cy="6459735"/>
          </a:xfrm>
        </p:grpSpPr>
        <p:grpSp>
          <p:nvGrpSpPr>
            <p:cNvPr id="3" name="Group 2">
              <a:extLst>
                <a:ext uri="{FF2B5EF4-FFF2-40B4-BE49-F238E27FC236}">
                  <a16:creationId xmlns:a16="http://schemas.microsoft.com/office/drawing/2014/main" id="{2E3A5C13-2F88-4945-8C5B-E3390DE6BCAA}"/>
                </a:ext>
              </a:extLst>
            </p:cNvPr>
            <p:cNvGrpSpPr/>
            <p:nvPr/>
          </p:nvGrpSpPr>
          <p:grpSpPr>
            <a:xfrm>
              <a:off x="193968" y="171977"/>
              <a:ext cx="11795979" cy="6459735"/>
              <a:chOff x="152401" y="50869"/>
              <a:chExt cx="11901054" cy="6673203"/>
            </a:xfrm>
          </p:grpSpPr>
          <p:pic>
            <p:nvPicPr>
              <p:cNvPr id="5" name="Picture 4">
                <a:extLst>
                  <a:ext uri="{FF2B5EF4-FFF2-40B4-BE49-F238E27FC236}">
                    <a16:creationId xmlns:a16="http://schemas.microsoft.com/office/drawing/2014/main" id="{DEE4D012-FB83-4DA3-9F27-F9314BABFF6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59016" y="3879619"/>
                <a:ext cx="2640848" cy="27040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a:extLst>
                  <a:ext uri="{FF2B5EF4-FFF2-40B4-BE49-F238E27FC236}">
                    <a16:creationId xmlns:a16="http://schemas.microsoft.com/office/drawing/2014/main" id="{4299685C-812D-4705-9479-E77D589C0D46}"/>
                  </a:ext>
                </a:extLst>
              </p:cNvPr>
              <p:cNvSpPr/>
              <p:nvPr/>
            </p:nvSpPr>
            <p:spPr>
              <a:xfrm>
                <a:off x="152401" y="50869"/>
                <a:ext cx="11887200" cy="161636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p>
            </p:txBody>
          </p:sp>
          <p:sp>
            <p:nvSpPr>
              <p:cNvPr id="7" name="Rectangle 6">
                <a:extLst>
                  <a:ext uri="{FF2B5EF4-FFF2-40B4-BE49-F238E27FC236}">
                    <a16:creationId xmlns:a16="http://schemas.microsoft.com/office/drawing/2014/main" id="{B111777F-4692-46CB-81F1-415E4D570B65}"/>
                  </a:ext>
                </a:extLst>
              </p:cNvPr>
              <p:cNvSpPr/>
              <p:nvPr/>
            </p:nvSpPr>
            <p:spPr>
              <a:xfrm>
                <a:off x="152401" y="1816387"/>
                <a:ext cx="7930157" cy="49076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b="1" dirty="0">
                  <a:solidFill>
                    <a:schemeClr val="tx1"/>
                  </a:solidFill>
                </a:endParaRPr>
              </a:p>
            </p:txBody>
          </p:sp>
          <p:sp>
            <p:nvSpPr>
              <p:cNvPr id="8" name="Rectangle 7">
                <a:extLst>
                  <a:ext uri="{FF2B5EF4-FFF2-40B4-BE49-F238E27FC236}">
                    <a16:creationId xmlns:a16="http://schemas.microsoft.com/office/drawing/2014/main" id="{52E68A1D-316C-4C62-B3D5-BD202D268951}"/>
                  </a:ext>
                </a:extLst>
              </p:cNvPr>
              <p:cNvSpPr/>
              <p:nvPr/>
            </p:nvSpPr>
            <p:spPr>
              <a:xfrm>
                <a:off x="166255" y="1844095"/>
                <a:ext cx="7206639" cy="2713588"/>
              </a:xfrm>
              <a:prstGeom prst="rect">
                <a:avLst/>
              </a:prstGeom>
            </p:spPr>
            <p:txBody>
              <a:bodyPr wrap="square">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Swandip Banerjee</a:t>
                </a:r>
              </a:p>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Assistant Teacher (English)</a:t>
                </a:r>
              </a:p>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Pallimangal Secondary School, Khulna.</a:t>
                </a:r>
              </a:p>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swandipb1@gmail.com</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Mobile: 01718-503573 </a:t>
                </a:r>
              </a:p>
            </p:txBody>
          </p:sp>
          <p:sp>
            <p:nvSpPr>
              <p:cNvPr id="9" name="Rectangle 8">
                <a:extLst>
                  <a:ext uri="{FF2B5EF4-FFF2-40B4-BE49-F238E27FC236}">
                    <a16:creationId xmlns:a16="http://schemas.microsoft.com/office/drawing/2014/main" id="{57293A23-AE4D-4A28-9648-371BB693770A}"/>
                  </a:ext>
                </a:extLst>
              </p:cNvPr>
              <p:cNvSpPr/>
              <p:nvPr/>
            </p:nvSpPr>
            <p:spPr>
              <a:xfrm>
                <a:off x="8230188" y="1819567"/>
                <a:ext cx="3823267" cy="490450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b="1" dirty="0">
                  <a:solidFill>
                    <a:schemeClr val="tx1"/>
                  </a:solidFill>
                </a:endParaRPr>
              </a:p>
            </p:txBody>
          </p:sp>
        </p:grpSp>
        <p:pic>
          <p:nvPicPr>
            <p:cNvPr id="4" name="Picture 3">
              <a:extLst>
                <a:ext uri="{FF2B5EF4-FFF2-40B4-BE49-F238E27FC236}">
                  <a16:creationId xmlns:a16="http://schemas.microsoft.com/office/drawing/2014/main" id="{5C62BFE2-F88F-44CD-8096-9D3E7DF202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324171" y="2022515"/>
              <a:ext cx="3514164" cy="44732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Tree>
    <p:extLst>
      <p:ext uri="{BB962C8B-B14F-4D97-AF65-F5344CB8AC3E}">
        <p14:creationId xmlns:p14="http://schemas.microsoft.com/office/powerpoint/2010/main" val="231101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91484" y="217421"/>
            <a:ext cx="7009031" cy="769441"/>
          </a:xfrm>
          <a:prstGeom prst="rect">
            <a:avLst/>
          </a:prstGeom>
          <a:scene3d>
            <a:camera prst="orthographicFront"/>
            <a:lightRig rig="threePt" dir="t"/>
          </a:scene3d>
          <a:sp3d>
            <a:bevelT w="165100" prst="coolSlant"/>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4400" b="1" dirty="0">
                <a:solidFill>
                  <a:schemeClr val="tx1"/>
                </a:solidFill>
                <a:latin typeface="TimesNewRomanPS-BoldMT"/>
              </a:rPr>
              <a:t>A: Look at the pictures.</a:t>
            </a:r>
            <a:endParaRPr lang="en-US" sz="4400" b="1" dirty="0">
              <a:solidFill>
                <a:schemeClr val="tx1"/>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29" y="1276540"/>
            <a:ext cx="5911271" cy="45086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3D8327E0-3102-49CF-AC9E-6E90A70A12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634" y="1276539"/>
            <a:ext cx="5839637" cy="45086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3567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amond(in)">
                                      <p:cBhvr>
                                        <p:cTn id="11" dur="2000"/>
                                        <p:tgtEl>
                                          <p:spTgt spid="6"/>
                                        </p:tgtEl>
                                      </p:cBhvr>
                                    </p:animEffect>
                                  </p:childTnLst>
                                </p:cTn>
                              </p:par>
                            </p:childTnLst>
                          </p:cTn>
                        </p:par>
                        <p:par>
                          <p:cTn id="12" fill="hold">
                            <p:stCondLst>
                              <p:cond delay="2500"/>
                            </p:stCondLst>
                            <p:childTnLst>
                              <p:par>
                                <p:cTn id="13" presetID="2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1621" y="1198485"/>
            <a:ext cx="5233316" cy="4932753"/>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sp>
        <p:nvSpPr>
          <p:cNvPr id="3" name="TextBox 2">
            <a:extLst>
              <a:ext uri="{FF2B5EF4-FFF2-40B4-BE49-F238E27FC236}">
                <a16:creationId xmlns:a16="http://schemas.microsoft.com/office/drawing/2014/main" id="{2510836D-B78D-42D9-849D-C6ED0498A8A8}"/>
              </a:ext>
            </a:extLst>
          </p:cNvPr>
          <p:cNvSpPr txBox="1"/>
          <p:nvPr/>
        </p:nvSpPr>
        <p:spPr>
          <a:xfrm>
            <a:off x="2591484" y="217421"/>
            <a:ext cx="7009031" cy="769441"/>
          </a:xfrm>
          <a:prstGeom prst="rect">
            <a:avLst/>
          </a:prstGeom>
          <a:scene3d>
            <a:camera prst="orthographicFront"/>
            <a:lightRig rig="threePt" dir="t"/>
          </a:scene3d>
          <a:sp3d>
            <a:bevelT w="165100" prst="coolSlant"/>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4400" b="1" dirty="0">
                <a:solidFill>
                  <a:schemeClr val="tx1"/>
                </a:solidFill>
                <a:latin typeface="TimesNewRomanPS-BoldMT"/>
              </a:rPr>
              <a:t>A: Look at the pictures.</a:t>
            </a:r>
            <a:endParaRPr lang="en-US" sz="4400" b="1" dirty="0">
              <a:solidFill>
                <a:schemeClr val="tx1"/>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46CD3E88-0F62-4E79-9818-89B7530A96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065" y="1198486"/>
            <a:ext cx="5233316" cy="4932753"/>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37636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8"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amond(i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AC0625-BFAE-46F7-960E-C908621AF79C}"/>
              </a:ext>
            </a:extLst>
          </p:cNvPr>
          <p:cNvSpPr txBox="1"/>
          <p:nvPr/>
        </p:nvSpPr>
        <p:spPr>
          <a:xfrm>
            <a:off x="2591484" y="217421"/>
            <a:ext cx="7009031" cy="769441"/>
          </a:xfrm>
          <a:prstGeom prst="rect">
            <a:avLst/>
          </a:prstGeom>
          <a:scene3d>
            <a:camera prst="orthographicFront"/>
            <a:lightRig rig="threePt" dir="t"/>
          </a:scene3d>
          <a:sp3d>
            <a:bevelT w="165100" prst="coolSlant"/>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4400" b="1" dirty="0">
                <a:solidFill>
                  <a:schemeClr val="tx1"/>
                </a:solidFill>
                <a:latin typeface="TimesNewRomanPS-BoldMT"/>
              </a:rPr>
              <a:t>A: Look at the pictures.</a:t>
            </a:r>
            <a:endParaRPr lang="en-US" sz="4400" b="1" dirty="0">
              <a:solidFill>
                <a:schemeClr val="tx1"/>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969EBDDA-EB72-4FC5-9001-477DD1818A0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0833" y="1162975"/>
            <a:ext cx="5561665" cy="512600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5D15636D-182A-44A9-B7A9-0F6EC19B0E6A}"/>
              </a:ext>
            </a:extLst>
          </p:cNvPr>
          <p:cNvPicPr>
            <a:picLocks noChangeAspect="1"/>
          </p:cNvPicPr>
          <p:nvPr/>
        </p:nvPicPr>
        <p:blipFill rotWithShape="1">
          <a:blip r:embed="rId3">
            <a:extLst>
              <a:ext uri="{28A0092B-C50C-407E-A947-70E740481C1C}">
                <a14:useLocalDpi xmlns:a14="http://schemas.microsoft.com/office/drawing/2010/main" val="0"/>
              </a:ext>
            </a:extLst>
          </a:blip>
          <a:srcRect b="6339"/>
          <a:stretch/>
        </p:blipFill>
        <p:spPr>
          <a:xfrm>
            <a:off x="5941089" y="1162975"/>
            <a:ext cx="5761384" cy="51260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94965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par>
                                <p:cTn id="13" presetID="5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200" y="1064231"/>
            <a:ext cx="11776363" cy="986242"/>
          </a:xfrm>
          <a:noFill/>
          <a:ln w="57150">
            <a:noFill/>
          </a:ln>
        </p:spPr>
        <p:txBody>
          <a:bodyPr>
            <a:noAutofit/>
          </a:bodyPr>
          <a:lstStyle/>
          <a:p>
            <a:r>
              <a:rPr lang="en-US" b="1" dirty="0">
                <a:ln/>
                <a:solidFill>
                  <a:schemeClr val="accent4">
                    <a:lumMod val="50000"/>
                  </a:schemeClr>
                </a:solidFill>
                <a:effectLst>
                  <a:outerShdw blurRad="38100" dist="19050" dir="2700000" algn="tl" rotWithShape="0">
                    <a:schemeClr val="dk1">
                      <a:lumMod val="50000"/>
                      <a:alpha val="40000"/>
                    </a:schemeClr>
                  </a:outerShdw>
                </a:effectLst>
                <a:latin typeface="Times New Roman" panose="02020603050405020304" pitchFamily="18" charset="0"/>
                <a:ea typeface="+mn-ea"/>
                <a:cs typeface="Times New Roman" panose="02020603050405020304" pitchFamily="18" charset="0"/>
              </a:rPr>
              <a:t>Bhutan : The Land of Happiness</a:t>
            </a:r>
            <a:endParaRPr lang="en-US" b="1" dirty="0">
              <a:ln/>
              <a:solidFill>
                <a:schemeClr val="accent4">
                  <a:lumMod val="50000"/>
                </a:schemeClr>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103308" y="3429000"/>
            <a:ext cx="5461122" cy="2313490"/>
          </a:xfrm>
        </p:spPr>
        <p:txBody>
          <a:bodyPr>
            <a:noAutofit/>
          </a:bodyPr>
          <a:lstStyle/>
          <a:p>
            <a:r>
              <a:rPr lang="en-US" sz="5400" b="1" dirty="0">
                <a:latin typeface="Times New Roman" panose="02020603050405020304" pitchFamily="18" charset="0"/>
                <a:cs typeface="Times New Roman" panose="02020603050405020304" pitchFamily="18" charset="0"/>
              </a:rPr>
              <a:t>Unit  : Six </a:t>
            </a:r>
          </a:p>
          <a:p>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Our </a:t>
            </a:r>
            <a:r>
              <a:rPr lang="en-US" sz="3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Neighbours</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en-US" sz="3600" b="1" dirty="0">
                <a:latin typeface="Times New Roman" panose="02020603050405020304" pitchFamily="18" charset="0"/>
                <a:cs typeface="Times New Roman" panose="02020603050405020304" pitchFamily="18" charset="0"/>
              </a:rPr>
              <a:t>Lesson : 05</a:t>
            </a:r>
          </a:p>
        </p:txBody>
      </p:sp>
      <p:sp>
        <p:nvSpPr>
          <p:cNvPr id="4" name="TextBox 3"/>
          <p:cNvSpPr txBox="1"/>
          <p:nvPr/>
        </p:nvSpPr>
        <p:spPr>
          <a:xfrm>
            <a:off x="203200" y="129309"/>
            <a:ext cx="11499273"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today’s topic of the class is………..???</a:t>
            </a:r>
          </a:p>
        </p:txBody>
      </p:sp>
      <p:pic>
        <p:nvPicPr>
          <p:cNvPr id="8" name="Picture 7">
            <a:extLst>
              <a:ext uri="{FF2B5EF4-FFF2-40B4-BE49-F238E27FC236}">
                <a16:creationId xmlns:a16="http://schemas.microsoft.com/office/drawing/2014/main" id="{E1D17D7A-42B6-45EF-94A2-44382E7F3070}"/>
              </a:ext>
            </a:extLst>
          </p:cNvPr>
          <p:cNvPicPr>
            <a:picLocks noChangeAspect="1"/>
          </p:cNvPicPr>
          <p:nvPr/>
        </p:nvPicPr>
        <p:blipFill rotWithShape="1">
          <a:blip r:embed="rId3">
            <a:extLst>
              <a:ext uri="{28A0092B-C50C-407E-A947-70E740481C1C}">
                <a14:useLocalDpi xmlns:a14="http://schemas.microsoft.com/office/drawing/2010/main" val="0"/>
              </a:ext>
            </a:extLst>
          </a:blip>
          <a:srcRect b="5865"/>
          <a:stretch/>
        </p:blipFill>
        <p:spPr>
          <a:xfrm>
            <a:off x="5941089" y="2414942"/>
            <a:ext cx="5761384" cy="381553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826027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par>
                                <p:cTn id="29" presetID="3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000" fill="hold"/>
                                        <p:tgtEl>
                                          <p:spTgt spid="8"/>
                                        </p:tgtEl>
                                        <p:attrNameLst>
                                          <p:attrName>ppt_w</p:attrName>
                                        </p:attrNameLst>
                                      </p:cBhvr>
                                      <p:tavLst>
                                        <p:tav tm="0">
                                          <p:val>
                                            <p:fltVal val="0"/>
                                          </p:val>
                                        </p:tav>
                                        <p:tav tm="100000">
                                          <p:val>
                                            <p:strVal val="#ppt_w"/>
                                          </p:val>
                                        </p:tav>
                                      </p:tavLst>
                                    </p:anim>
                                    <p:anim calcmode="lin" valueType="num">
                                      <p:cBhvr>
                                        <p:cTn id="32" dur="2000" fill="hold"/>
                                        <p:tgtEl>
                                          <p:spTgt spid="8"/>
                                        </p:tgtEl>
                                        <p:attrNameLst>
                                          <p:attrName>ppt_h</p:attrName>
                                        </p:attrNameLst>
                                      </p:cBhvr>
                                      <p:tavLst>
                                        <p:tav tm="0">
                                          <p:val>
                                            <p:fltVal val="0"/>
                                          </p:val>
                                        </p:tav>
                                        <p:tav tm="100000">
                                          <p:val>
                                            <p:strVal val="#ppt_h"/>
                                          </p:val>
                                        </p:tav>
                                      </p:tavLst>
                                    </p:anim>
                                    <p:anim calcmode="lin" valueType="num">
                                      <p:cBhvr>
                                        <p:cTn id="33" dur="2000" fill="hold"/>
                                        <p:tgtEl>
                                          <p:spTgt spid="8"/>
                                        </p:tgtEl>
                                        <p:attrNameLst>
                                          <p:attrName>style.rotation</p:attrName>
                                        </p:attrNameLst>
                                      </p:cBhvr>
                                      <p:tavLst>
                                        <p:tav tm="0">
                                          <p:val>
                                            <p:fltVal val="90"/>
                                          </p:val>
                                        </p:tav>
                                        <p:tav tm="100000">
                                          <p:val>
                                            <p:fltVal val="0"/>
                                          </p:val>
                                        </p:tav>
                                      </p:tavLst>
                                    </p:anim>
                                    <p:animEffect transition="in" filter="fade">
                                      <p:cBhvr>
                                        <p:cTn id="34" dur="2000"/>
                                        <p:tgtEl>
                                          <p:spTgt spid="8"/>
                                        </p:tgtEl>
                                      </p:cBhvr>
                                    </p:animEffect>
                                  </p:childTnLst>
                                </p:cTn>
                              </p:par>
                            </p:childTnLst>
                          </p:cTn>
                        </p:par>
                        <p:par>
                          <p:cTn id="35" fill="hold">
                            <p:stCondLst>
                              <p:cond delay="2000"/>
                            </p:stCondLst>
                            <p:childTnLst>
                              <p:par>
                                <p:cTn id="36" presetID="15" presetClass="entr" presetSubtype="0" fill="hold" grpId="0" nodeType="after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 calcmode="lin" valueType="num">
                                      <p:cBhvr>
                                        <p:cTn id="38"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42" presetID="15" presetClass="entr" presetSubtype="0" fill="hold" grpId="0" nodeType="with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 calcmode="lin" valueType="num">
                                      <p:cBhvr>
                                        <p:cTn id="4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par>
                                <p:cTn id="48" presetID="15" presetClass="entr" presetSubtype="0" fill="hold" grpId="0" nodeType="with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 calcmode="lin" valueType="num">
                                      <p:cBhvr>
                                        <p:cTn id="5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525" y="237112"/>
            <a:ext cx="10836852" cy="923330"/>
          </a:xfrm>
          <a:prstGeom prst="rect">
            <a:avLst/>
          </a:prstGeom>
          <a:noFill/>
          <a:ln w="762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NewRomanPS-BoldMT"/>
                <a:ea typeface="+mn-ea"/>
                <a:cs typeface="+mn-cs"/>
              </a:rPr>
              <a:t>Learning outcomes</a:t>
            </a:r>
            <a:endParaRPr kumimoji="0" lang="en-US" sz="5400" b="1" i="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 name="Rectangle 2"/>
          <p:cNvSpPr/>
          <p:nvPr/>
        </p:nvSpPr>
        <p:spPr>
          <a:xfrm>
            <a:off x="498222" y="1526024"/>
            <a:ext cx="11389507" cy="646331"/>
          </a:xfrm>
          <a:prstGeom prst="rect">
            <a:avLst/>
          </a:prstGeom>
          <a:noFill/>
          <a:ln w="7620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NewRomanPSMT"/>
                <a:ea typeface="+mn-ea"/>
                <a:cs typeface="+mn-cs"/>
              </a:rPr>
              <a:t>After </a:t>
            </a:r>
            <a:r>
              <a:rPr lang="en-US" sz="3600" b="1" dirty="0">
                <a:solidFill>
                  <a:prstClr val="black"/>
                </a:solidFill>
                <a:latin typeface="TimesNewRomanPSMT"/>
              </a:rPr>
              <a:t>we</a:t>
            </a:r>
            <a:r>
              <a:rPr kumimoji="0" lang="en-US" sz="3600" b="1" i="0" u="none" strike="noStrike" kern="1200" cap="none" spc="0" normalizeH="0" baseline="0" noProof="0" dirty="0">
                <a:ln>
                  <a:noFill/>
                </a:ln>
                <a:solidFill>
                  <a:prstClr val="black"/>
                </a:solidFill>
                <a:effectLst/>
                <a:uLnTx/>
                <a:uFillTx/>
                <a:latin typeface="TimesNewRomanPSMT"/>
                <a:ea typeface="+mn-ea"/>
                <a:cs typeface="+mn-cs"/>
              </a:rPr>
              <a:t> have studied this lesson, </a:t>
            </a:r>
            <a:r>
              <a:rPr lang="en-US" sz="3600" b="1" dirty="0">
                <a:solidFill>
                  <a:prstClr val="black"/>
                </a:solidFill>
                <a:latin typeface="TimesNewRomanPSMT"/>
              </a:rPr>
              <a:t>we</a:t>
            </a:r>
            <a:r>
              <a:rPr kumimoji="0" lang="en-US" sz="3600" b="1" i="0" u="none" strike="noStrike" kern="1200" cap="none" spc="0" normalizeH="0" baseline="0" noProof="0" dirty="0">
                <a:ln>
                  <a:noFill/>
                </a:ln>
                <a:solidFill>
                  <a:prstClr val="black"/>
                </a:solidFill>
                <a:effectLst/>
                <a:uLnTx/>
                <a:uFillTx/>
                <a:latin typeface="TimesNewRomanPSMT"/>
                <a:ea typeface="+mn-ea"/>
                <a:cs typeface="+mn-cs"/>
              </a:rPr>
              <a:t> will be able to……</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341741" y="2959604"/>
            <a:ext cx="11702471" cy="646331"/>
          </a:xfrm>
          <a:prstGeom prst="rect">
            <a:avLst/>
          </a:prstGeom>
          <a:noFill/>
          <a:ln w="76200">
            <a:noFill/>
          </a:ln>
        </p:spPr>
        <p:txBody>
          <a:bodyPr wrap="square">
            <a:spAutoFit/>
          </a:bodyPr>
          <a:lstStyle/>
          <a:p>
            <a:pPr marL="571500" indent="-571500">
              <a:buFont typeface="Wingdings" panose="05000000000000000000" pitchFamily="2" charset="2"/>
              <a:buChar char="Ø"/>
            </a:pPr>
            <a:r>
              <a:rPr lang="en-US" sz="3600" b="1" dirty="0">
                <a:latin typeface="TimesNewRomanPSMT"/>
              </a:rPr>
              <a:t>read, comprehend and summerise texts.</a:t>
            </a:r>
          </a:p>
        </p:txBody>
      </p:sp>
      <p:sp>
        <p:nvSpPr>
          <p:cNvPr id="7" name="Rectangle 6"/>
          <p:cNvSpPr/>
          <p:nvPr/>
        </p:nvSpPr>
        <p:spPr>
          <a:xfrm>
            <a:off x="378687" y="4151198"/>
            <a:ext cx="10880437" cy="646331"/>
          </a:xfrm>
          <a:prstGeom prst="rect">
            <a:avLst/>
          </a:prstGeom>
          <a:noFill/>
          <a:ln w="76200">
            <a:noFill/>
          </a:ln>
        </p:spPr>
        <p:txBody>
          <a:bodyPr wrap="square">
            <a:spAutoFit/>
          </a:bodyPr>
          <a:lstStyle/>
          <a:p>
            <a:pPr marL="571500" indent="-571500">
              <a:buFont typeface="Wingdings" panose="05000000000000000000" pitchFamily="2" charset="2"/>
              <a:buChar char="Ø"/>
            </a:pPr>
            <a:r>
              <a:rPr lang="en-US" sz="3600" b="1" dirty="0">
                <a:latin typeface="TimesNewRomanPSMT"/>
              </a:rPr>
              <a:t>ask and answer questions.</a:t>
            </a:r>
          </a:p>
        </p:txBody>
      </p:sp>
    </p:spTree>
    <p:extLst>
      <p:ext uri="{BB962C8B-B14F-4D97-AF65-F5344CB8AC3E}">
        <p14:creationId xmlns:p14="http://schemas.microsoft.com/office/powerpoint/2010/main" val="37163042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8" presetClass="entr" presetSubtype="16"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par>
                          <p:cTn id="11" fill="hold">
                            <p:stCondLst>
                              <p:cond delay="2000"/>
                            </p:stCondLst>
                            <p:childTnLst>
                              <p:par>
                                <p:cTn id="12" presetID="8"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2000"/>
                                        <p:tgtEl>
                                          <p:spTgt spid="4"/>
                                        </p:tgtEl>
                                      </p:cBhvr>
                                    </p:animEffect>
                                  </p:childTnLst>
                                </p:cTn>
                              </p:par>
                            </p:childTnLst>
                          </p:cTn>
                        </p:par>
                        <p:par>
                          <p:cTn id="15" fill="hold">
                            <p:stCondLst>
                              <p:cond delay="4000"/>
                            </p:stCondLst>
                            <p:childTnLst>
                              <p:par>
                                <p:cTn id="16" presetID="8"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9656" y="178373"/>
            <a:ext cx="4267149" cy="769441"/>
          </a:xfrm>
          <a:prstGeom prst="rect">
            <a:avLst/>
          </a:prstGeom>
          <a:noFill/>
        </p:spPr>
        <p:txBody>
          <a:bodyPr wrap="square" rtlCol="0">
            <a:spAutoFit/>
          </a:bodyPr>
          <a:lstStyle/>
          <a:p>
            <a:pPr algn="ctr"/>
            <a:r>
              <a:rPr lang="en-US" sz="44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word</a:t>
            </a:r>
          </a:p>
        </p:txBody>
      </p:sp>
      <p:sp>
        <p:nvSpPr>
          <p:cNvPr id="7" name="TextBox 6"/>
          <p:cNvSpPr txBox="1"/>
          <p:nvPr/>
        </p:nvSpPr>
        <p:spPr>
          <a:xfrm>
            <a:off x="376462" y="764896"/>
            <a:ext cx="3593194" cy="923330"/>
          </a:xfrm>
          <a:prstGeom prst="rect">
            <a:avLst/>
          </a:prstGeom>
          <a:noFill/>
          <a:ln w="57150">
            <a:noFill/>
          </a:ln>
        </p:spPr>
        <p:txBody>
          <a:bodyPr wrap="square" rtlCol="0">
            <a:spAutoFit/>
          </a:bodyPr>
          <a:lstStyle/>
          <a:p>
            <a:pPr algn="ctr"/>
            <a:r>
              <a:rPr lang="en-US" sz="5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Thunder</a:t>
            </a:r>
          </a:p>
        </p:txBody>
      </p:sp>
      <p:sp>
        <p:nvSpPr>
          <p:cNvPr id="8" name="TextBox 7"/>
          <p:cNvSpPr txBox="1"/>
          <p:nvPr/>
        </p:nvSpPr>
        <p:spPr>
          <a:xfrm>
            <a:off x="247650" y="1990724"/>
            <a:ext cx="4867275" cy="1754326"/>
          </a:xfrm>
          <a:prstGeom prst="rect">
            <a:avLst/>
          </a:prstGeom>
          <a:noFill/>
          <a:ln w="57150">
            <a:noFill/>
          </a:ln>
        </p:spPr>
        <p:txBody>
          <a:bodyPr wrap="square" rtlCol="0">
            <a:spAutoFit/>
          </a:bodyPr>
          <a:lstStyle/>
          <a:p>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loud noise that follows a flash of lightning.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6999519" y="1688225"/>
            <a:ext cx="4589297" cy="431498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385409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49500" decel="49500" autoRev="1" fill="remove" grpId="0" nodeType="withEffect">
                                  <p:stCondLst>
                                    <p:cond delay="0"/>
                                  </p:stCondLst>
                                  <p:childTnLst>
                                    <p:animScale>
                                      <p:cBhvr>
                                        <p:cTn id="6" dur="2000" fill="hold"/>
                                        <p:tgtEl>
                                          <p:spTgt spid="2"/>
                                        </p:tgtEl>
                                      </p:cBhvr>
                                      <p:by x="150000" y="150000"/>
                                    </p:animScale>
                                  </p:childTnLst>
                                </p:cTn>
                              </p:par>
                              <p:par>
                                <p:cTn id="7" presetID="53" presetClass="entr" presetSubtype="16"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p:cTn id="9" dur="500" fill="hold"/>
                                        <p:tgtEl>
                                          <p:spTgt spid="7"/>
                                        </p:tgtEl>
                                        <p:attrNameLst>
                                          <p:attrName>ppt_w</p:attrName>
                                        </p:attrNameLst>
                                      </p:cBhvr>
                                      <p:tavLst>
                                        <p:tav tm="0">
                                          <p:val>
                                            <p:fltVal val="0"/>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1879</TotalTime>
  <Words>1142</Words>
  <Application>Microsoft Office PowerPoint</Application>
  <PresentationFormat>Widescreen</PresentationFormat>
  <Paragraphs>79</Paragraphs>
  <Slides>22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Times New Roman</vt:lpstr>
      <vt:lpstr>TimesNewRomanPS-BoldMT</vt:lpstr>
      <vt:lpstr>TimesNewRomanPSMT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Bhutan : The Land of Happiness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SWANDIP</cp:lastModifiedBy>
  <cp:revision>713</cp:revision>
  <dcterms:created xsi:type="dcterms:W3CDTF">2019-11-08T03:18:36Z</dcterms:created>
  <dcterms:modified xsi:type="dcterms:W3CDTF">2021-07-01T18:09:15Z</dcterms:modified>
</cp:coreProperties>
</file>