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7" r:id="rId2"/>
    <p:sldId id="279" r:id="rId3"/>
    <p:sldId id="267" r:id="rId4"/>
    <p:sldId id="262" r:id="rId5"/>
    <p:sldId id="269" r:id="rId6"/>
    <p:sldId id="270" r:id="rId7"/>
    <p:sldId id="275" r:id="rId8"/>
    <p:sldId id="268" r:id="rId9"/>
    <p:sldId id="280" r:id="rId10"/>
    <p:sldId id="264" r:id="rId11"/>
    <p:sldId id="265" r:id="rId12"/>
    <p:sldId id="266" r:id="rId13"/>
    <p:sldId id="281" r:id="rId14"/>
    <p:sldId id="263" r:id="rId15"/>
    <p:sldId id="273" r:id="rId16"/>
    <p:sldId id="271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5EB"/>
    <a:srgbClr val="BFD10F"/>
    <a:srgbClr val="32D40C"/>
    <a:srgbClr val="70D30D"/>
    <a:srgbClr val="ADB729"/>
    <a:srgbClr val="FFCC99"/>
    <a:srgbClr val="9DD3BB"/>
    <a:srgbClr val="A0C8D0"/>
    <a:srgbClr val="AEA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58" y="0"/>
            <a:ext cx="920415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1763256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MMCM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2971800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</a:p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58" y="0"/>
            <a:ext cx="4403558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-152400"/>
            <a:ext cx="4817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17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লোহিত রক্তকণিকা ও শ্বেত রক্তকণিকা | 791921 | কালের কণ্ঠ | kalerkanth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/>
          <a:stretch/>
        </p:blipFill>
        <p:spPr bwMode="auto">
          <a:xfrm>
            <a:off x="990600" y="2210878"/>
            <a:ext cx="4008416" cy="3280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28600"/>
            <a:ext cx="60198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রক্তক</a:t>
            </a:r>
            <a:r>
              <a:rPr lang="bn-BD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(Red blood corpuscles)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1672269"/>
            <a:ext cx="3200400" cy="1077218"/>
          </a:xfrm>
          <a:prstGeom prst="rect">
            <a:avLst/>
          </a:prstGeom>
          <a:solidFill>
            <a:srgbClr val="FB75E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 দ্বি-উত্তল বা ডিম্বাকৃতি।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048000"/>
            <a:ext cx="3200400" cy="2062103"/>
          </a:xfrm>
          <a:prstGeom prst="rect">
            <a:avLst/>
          </a:prstGeom>
          <a:solidFill>
            <a:srgbClr val="FB75E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 নামে একটি লৌহজাত যৌগ থাকে যার জন্য রক্ত লাল হয়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836" y="10099"/>
            <a:ext cx="990600" cy="6870853"/>
            <a:chOff x="0" y="0"/>
            <a:chExt cx="990600" cy="6870853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90600" cy="6858000"/>
            </a:xfrm>
            <a:prstGeom prst="rect">
              <a:avLst/>
            </a:prstGeom>
            <a:solidFill>
              <a:srgbClr val="32D4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228600"/>
            <a:ext cx="6629400" cy="1200329"/>
          </a:xfrm>
          <a:prstGeom prst="rect">
            <a:avLst/>
          </a:prstGeom>
          <a:blipFill>
            <a:blip r:embed="rId2">
              <a:lum bright="70000" contrast="-70000"/>
            </a:blip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রক্তক</a:t>
            </a:r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(White blood corpuscles)</a:t>
            </a:r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3222" y="2117285"/>
            <a:ext cx="3200400" cy="584775"/>
          </a:xfrm>
          <a:prstGeom prst="rect">
            <a:avLst/>
          </a:prstGeom>
          <a:solidFill>
            <a:srgbClr val="FB75E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আকার নাই।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3222" y="3052510"/>
            <a:ext cx="3200400" cy="584775"/>
          </a:xfrm>
          <a:prstGeom prst="rect">
            <a:avLst/>
          </a:prstGeom>
          <a:solidFill>
            <a:srgbClr val="FB75E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যুক্ত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7614" y="3886200"/>
            <a:ext cx="3216007" cy="1077218"/>
          </a:xfrm>
          <a:prstGeom prst="rect">
            <a:avLst/>
          </a:prstGeom>
          <a:solidFill>
            <a:srgbClr val="FB75E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দানাদার বা         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দানাদারবিহীন।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836" y="10099"/>
            <a:ext cx="990600" cy="6870853"/>
            <a:chOff x="0" y="0"/>
            <a:chExt cx="990600" cy="6870853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90600" cy="6858000"/>
            </a:xfrm>
            <a:prstGeom prst="rect">
              <a:avLst/>
            </a:prstGeom>
            <a:solidFill>
              <a:srgbClr val="32D4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4"/>
          <a:stretch/>
        </p:blipFill>
        <p:spPr>
          <a:xfrm>
            <a:off x="1264186" y="1847961"/>
            <a:ext cx="3507036" cy="407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228600"/>
            <a:ext cx="5410200" cy="1077218"/>
          </a:xfrm>
          <a:prstGeom prst="rec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অনুচক্রিকা 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(Thrombocytes)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870941"/>
            <a:ext cx="3200400" cy="584775"/>
          </a:xfrm>
          <a:prstGeom prst="rect">
            <a:avLst/>
          </a:prstGeom>
          <a:solidFill>
            <a:srgbClr val="FB75E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 রক্তকণিকা।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213053"/>
            <a:ext cx="3200400" cy="584775"/>
          </a:xfrm>
          <a:prstGeom prst="rect">
            <a:avLst/>
          </a:prstGeom>
          <a:solidFill>
            <a:srgbClr val="FB75E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মাকু আকৃতির।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566382"/>
            <a:ext cx="3200400" cy="584775"/>
          </a:xfrm>
          <a:prstGeom prst="rect">
            <a:avLst/>
          </a:prstGeom>
          <a:solidFill>
            <a:srgbClr val="FB75E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 হলুদ বর্ণের।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3538010"/>
            <a:ext cx="3200400" cy="1077218"/>
          </a:xfrm>
          <a:prstGeom prst="rect">
            <a:avLst/>
          </a:prstGeom>
          <a:solidFill>
            <a:srgbClr val="FB75E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দানাদার কিন্তু নিউক্লিয়াস নেই।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Open Phot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4038600" cy="3611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86400" y="4697522"/>
            <a:ext cx="3200400" cy="1077218"/>
          </a:xfrm>
          <a:prstGeom prst="rect">
            <a:avLst/>
          </a:prstGeom>
          <a:solidFill>
            <a:srgbClr val="FB75E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জমাট বাঁধতে সাহায্য করে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836" y="10099"/>
            <a:ext cx="990600" cy="6870853"/>
            <a:chOff x="0" y="0"/>
            <a:chExt cx="990600" cy="6870853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90600" cy="6858000"/>
            </a:xfrm>
            <a:prstGeom prst="rect">
              <a:avLst/>
            </a:prstGeom>
            <a:solidFill>
              <a:srgbClr val="32D4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667000" y="2590800"/>
            <a:ext cx="4343400" cy="1143000"/>
          </a:xfrm>
          <a:prstGeom prst="cloud">
            <a:avLst/>
          </a:prstGeom>
          <a:solidFill>
            <a:srgbClr val="FB75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4038600"/>
            <a:ext cx="6477000" cy="769441"/>
          </a:xfrm>
          <a:prstGeom prst="rect">
            <a:avLst/>
          </a:prstGeom>
          <a:solidFill>
            <a:srgbClr val="32D40C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রসের উপাদান গুলোর নাম লিখ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76200"/>
            <a:ext cx="4572000" cy="30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-1836" y="10099"/>
            <a:ext cx="990600" cy="6870853"/>
            <a:chOff x="0" y="0"/>
            <a:chExt cx="990600" cy="6870853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90600" cy="6858000"/>
            </a:xfrm>
            <a:prstGeom prst="rect">
              <a:avLst/>
            </a:prstGeom>
            <a:solidFill>
              <a:srgbClr val="32D4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8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1 Inspiring Teamwork Quotes To Motivate Employ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64" y="22951"/>
            <a:ext cx="8109688" cy="684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447800" y="381000"/>
            <a:ext cx="7696200" cy="1015663"/>
            <a:chOff x="1219200" y="381000"/>
            <a:chExt cx="6781800" cy="1015663"/>
          </a:xfrm>
          <a:solidFill>
            <a:srgbClr val="FFFF00"/>
          </a:solidFill>
        </p:grpSpPr>
        <p:sp>
          <p:nvSpPr>
            <p:cNvPr id="2" name="TextBox 1"/>
            <p:cNvSpPr txBox="1"/>
            <p:nvPr/>
          </p:nvSpPr>
          <p:spPr>
            <a:xfrm>
              <a:off x="2362200" y="381000"/>
              <a:ext cx="4267200" cy="1015663"/>
            </a:xfrm>
            <a:prstGeom prst="rect">
              <a:avLst/>
            </a:prstGeom>
            <a:solidFill>
              <a:srgbClr val="FB75E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r>
                <a:rPr lang="bn-BD" sz="60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লীয়</a:t>
              </a:r>
              <a:r>
                <a:rPr lang="en-US" sz="60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Chevron 3"/>
            <p:cNvSpPr/>
            <p:nvPr/>
          </p:nvSpPr>
          <p:spPr>
            <a:xfrm>
              <a:off x="1219200" y="381000"/>
              <a:ext cx="1676400" cy="990600"/>
            </a:xfrm>
            <a:prstGeom prst="chevron">
              <a:avLst/>
            </a:prstGeom>
            <a:solidFill>
              <a:srgbClr val="9DD3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6" name="Chevron 5"/>
            <p:cNvSpPr/>
            <p:nvPr/>
          </p:nvSpPr>
          <p:spPr>
            <a:xfrm rot="10800000" flipV="1">
              <a:off x="6172200" y="381000"/>
              <a:ext cx="1828800" cy="990600"/>
            </a:xfrm>
            <a:prstGeom prst="chevron">
              <a:avLst/>
            </a:prstGeom>
            <a:solidFill>
              <a:srgbClr val="9DD3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88764" y="4495800"/>
            <a:ext cx="8109688" cy="2209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কনিকা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কনিকার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গঠনগত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90600" cy="6870853"/>
            <a:chOff x="0" y="0"/>
            <a:chExt cx="990600" cy="6870853"/>
          </a:xfrm>
        </p:grpSpPr>
        <p:sp>
          <p:nvSpPr>
            <p:cNvPr id="10" name="Rectangle 9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1836" y="10099"/>
            <a:ext cx="990600" cy="6870853"/>
            <a:chOff x="0" y="0"/>
            <a:chExt cx="990600" cy="6870853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90600" cy="6858000"/>
            </a:xfrm>
            <a:prstGeom prst="rect">
              <a:avLst/>
            </a:prstGeom>
            <a:solidFill>
              <a:srgbClr val="32D4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পরিক্ষার পরিবর্তে শোনা-বলা-পড়া-লেখ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4" y="77896"/>
            <a:ext cx="5129492" cy="49700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694028" y="0"/>
            <a:ext cx="3449972" cy="1433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5015552" y="2620670"/>
            <a:ext cx="4114800" cy="831282"/>
          </a:xfrm>
          <a:prstGeom prst="teardrop">
            <a:avLst/>
          </a:prstGeom>
          <a:solidFill>
            <a:srgbClr val="32D40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০১। রক্ত কী 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4332189" y="3643981"/>
            <a:ext cx="4811811" cy="931764"/>
          </a:xfrm>
          <a:prstGeom prst="teardrop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CC99"/>
                </a:solidFill>
              </a:rPr>
              <a:t>০২। রক্ত রস কী ? </a:t>
            </a:r>
            <a:endParaRPr lang="en-US" sz="3200" dirty="0">
              <a:solidFill>
                <a:srgbClr val="FFCC99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2514600" y="4817277"/>
            <a:ext cx="6629400" cy="1261178"/>
          </a:xfrm>
          <a:prstGeom prst="teardrop">
            <a:avLst/>
          </a:prstGeom>
          <a:solidFill>
            <a:srgbClr val="ADB72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FF0000"/>
                </a:solidFill>
              </a:rPr>
              <a:t>০৩। কোন কণিকা  রক্তে  </a:t>
            </a:r>
          </a:p>
          <a:p>
            <a:r>
              <a:rPr lang="bn-BD" sz="2800" dirty="0">
                <a:solidFill>
                  <a:srgbClr val="FF0000"/>
                </a:solidFill>
              </a:rPr>
              <a:t> </a:t>
            </a:r>
            <a:r>
              <a:rPr lang="bn-BD" sz="2800" dirty="0" smtClean="0">
                <a:solidFill>
                  <a:srgbClr val="FF0000"/>
                </a:solidFill>
              </a:rPr>
              <a:t> হিমোগ্লোবিন </a:t>
            </a:r>
            <a:r>
              <a:rPr lang="bn-IN" sz="2800" dirty="0" smtClean="0">
                <a:solidFill>
                  <a:srgbClr val="FF0000"/>
                </a:solidFill>
              </a:rPr>
              <a:t>তৈরি</a:t>
            </a:r>
            <a:r>
              <a:rPr lang="bn-BD" sz="2800" dirty="0" smtClean="0">
                <a:solidFill>
                  <a:srgbClr val="FF0000"/>
                </a:solidFill>
              </a:rPr>
              <a:t> করে   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32D4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1836" y="10099"/>
            <a:ext cx="990600" cy="6870853"/>
            <a:chOff x="0" y="0"/>
            <a:chExt cx="990600" cy="6870853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90600" cy="6858000"/>
            </a:xfrm>
            <a:prstGeom prst="rect">
              <a:avLst/>
            </a:prstGeom>
            <a:solidFill>
              <a:srgbClr val="32D4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48819" y="3296864"/>
            <a:ext cx="5562600" cy="913760"/>
            <a:chOff x="2304732" y="4267200"/>
            <a:chExt cx="5562600" cy="913760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2304732" y="4267200"/>
              <a:ext cx="5562600" cy="762000"/>
            </a:xfrm>
            <a:prstGeom prst="round2DiagRect">
              <a:avLst/>
            </a:prstGeom>
            <a:solidFill>
              <a:srgbClr val="70D30D"/>
            </a:solidFill>
            <a:ln w="38100">
              <a:solidFill>
                <a:srgbClr val="FB75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০১। রক্তের রং লাল হয় কেন ?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lowchart: Terminator 4"/>
            <p:cNvSpPr/>
            <p:nvPr/>
          </p:nvSpPr>
          <p:spPr>
            <a:xfrm rot="7707370">
              <a:off x="7387171" y="4750547"/>
              <a:ext cx="719067" cy="141760"/>
            </a:xfrm>
            <a:prstGeom prst="flowChartTermina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37558" y="4419600"/>
            <a:ext cx="6296842" cy="913760"/>
            <a:chOff x="2304732" y="4267200"/>
            <a:chExt cx="5562600" cy="913760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2304732" y="4267200"/>
              <a:ext cx="5562600" cy="762000"/>
            </a:xfrm>
            <a:prstGeom prst="round2DiagRect">
              <a:avLst/>
            </a:prstGeom>
            <a:solidFill>
              <a:srgbClr val="70D30D"/>
            </a:solidFill>
            <a:ln w="38100">
              <a:solidFill>
                <a:srgbClr val="FB75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০২। তিন প্রকার রক্ত কণিকার বর্ণনা লিখ । ?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lowchart: Terminator 8"/>
            <p:cNvSpPr/>
            <p:nvPr/>
          </p:nvSpPr>
          <p:spPr>
            <a:xfrm rot="7707370">
              <a:off x="7387171" y="4750547"/>
              <a:ext cx="719067" cy="141760"/>
            </a:xfrm>
            <a:prstGeom prst="flowChartTermina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বাতায়ন বাগান বাড়ি | Vacation Rentals, Hotel Booking, Homes, Experiences &amp;amp;  Places in Bangladesh and Worldw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45510"/>
            <a:ext cx="5742758" cy="32459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41927" y="1037955"/>
            <a:ext cx="6048864" cy="23638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836" y="10099"/>
            <a:ext cx="990600" cy="6870853"/>
            <a:chOff x="0" y="0"/>
            <a:chExt cx="990600" cy="6870853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90600" cy="6858000"/>
            </a:xfrm>
            <a:prstGeom prst="rect">
              <a:avLst/>
            </a:prstGeom>
            <a:solidFill>
              <a:srgbClr val="32D4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বাংলার অপরূপ সৌন্দর্য লাল শাপলা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54" y="22952"/>
            <a:ext cx="8088958" cy="53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836" y="10099"/>
            <a:ext cx="990600" cy="6870853"/>
            <a:chOff x="0" y="0"/>
            <a:chExt cx="990600" cy="6870853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90600" cy="6858000"/>
            </a:xfrm>
            <a:prstGeom prst="rect">
              <a:avLst/>
            </a:prstGeom>
            <a:solidFill>
              <a:srgbClr val="32D4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750764" y="1828800"/>
            <a:ext cx="6097836" cy="3124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as-IN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764" y="5748812"/>
            <a:ext cx="807644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STAY HOME                STAY SAFE </a:t>
            </a:r>
            <a:endParaRPr lang="en-US" sz="4000" dirty="0"/>
          </a:p>
        </p:txBody>
      </p:sp>
      <p:sp>
        <p:nvSpPr>
          <p:cNvPr id="10" name="Plus 9"/>
          <p:cNvSpPr/>
          <p:nvPr/>
        </p:nvSpPr>
        <p:spPr>
          <a:xfrm>
            <a:off x="4266282" y="5683286"/>
            <a:ext cx="1066800" cy="891448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9945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228" y="3149467"/>
            <a:ext cx="4654375" cy="240065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মাছুম বিল্লাহ</a:t>
            </a:r>
          </a:p>
          <a:p>
            <a:r>
              <a:rPr lang="bn-IN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দৌলতপুর মুহসিন মাধ্যমিক 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</a:p>
          <a:p>
            <a:r>
              <a:rPr lang="bn-IN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দৌলতপুর ,খুলনা ।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1188" y="1127068"/>
            <a:ext cx="36038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7309" y="3380300"/>
            <a:ext cx="2712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ময়ঃ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৪৫ মিনিট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6966" y="3376654"/>
            <a:ext cx="4519774" cy="322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0716" y="1277981"/>
            <a:ext cx="29214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94" y="2062811"/>
            <a:ext cx="1317489" cy="13174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Group 8"/>
          <p:cNvGrpSpPr/>
          <p:nvPr/>
        </p:nvGrpSpPr>
        <p:grpSpPr>
          <a:xfrm>
            <a:off x="-1836" y="10099"/>
            <a:ext cx="990600" cy="6870853"/>
            <a:chOff x="0" y="0"/>
            <a:chExt cx="990600" cy="6870853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90600" cy="6858000"/>
            </a:xfrm>
            <a:prstGeom prst="rect">
              <a:avLst/>
            </a:prstGeom>
            <a:solidFill>
              <a:srgbClr val="32D4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03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ia4.picsearch.com/is?_l2eeWCmwQucA-1qJLf--3Hh2KatdVgemIt1jSeZBCc&amp;height=216"/>
          <p:cNvPicPr>
            <a:picLocks noChangeAspect="1" noChangeArrowheads="1"/>
          </p:cNvPicPr>
          <p:nvPr/>
        </p:nvPicPr>
        <p:blipFill rotWithShape="1">
          <a:blip r:embed="rId2"/>
          <a:srcRect l="3715" b="5137"/>
          <a:stretch/>
        </p:blipFill>
        <p:spPr bwMode="auto">
          <a:xfrm>
            <a:off x="589747" y="801475"/>
            <a:ext cx="2645080" cy="16929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8" name="Picture 2" descr="http://cdn.globalbiodefense.com/wp-content/uploads/2014/07/red_blood_cells_carry_therapeutics.gif"/>
          <p:cNvPicPr>
            <a:picLocks noChangeAspect="1" noChangeArrowheads="1"/>
          </p:cNvPicPr>
          <p:nvPr/>
        </p:nvPicPr>
        <p:blipFill rotWithShape="1">
          <a:blip r:embed="rId3"/>
          <a:srcRect l="6201" r="3837" b="5137"/>
          <a:stretch/>
        </p:blipFill>
        <p:spPr bwMode="auto">
          <a:xfrm>
            <a:off x="4819420" y="725573"/>
            <a:ext cx="2348428" cy="1800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s.techtunes.com.bd/tDrive/tuner/md.jihadur-rahman-noyon/137685/blood_0.jpg"/>
          <p:cNvPicPr>
            <a:picLocks noChangeAspect="1" noChangeArrowheads="1"/>
          </p:cNvPicPr>
          <p:nvPr/>
        </p:nvPicPr>
        <p:blipFill rotWithShape="1">
          <a:blip r:embed="rId4"/>
          <a:srcRect l="6977" t="7632" r="5151"/>
          <a:stretch/>
        </p:blipFill>
        <p:spPr bwMode="auto">
          <a:xfrm>
            <a:off x="4821256" y="3322665"/>
            <a:ext cx="2381479" cy="1867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 descr="http://cache3.asset-cache.net/xd/463210932.jpg?v=1&amp;c=IWSAsset&amp;k=2&amp;d=62CA815BFB1CE480082FAE460F7A5C0ED6D7111452E48A174B3EFA1C00B7D5AE78527159236C3E06"/>
          <p:cNvPicPr>
            <a:picLocks noChangeAspect="1" noChangeArrowheads="1"/>
          </p:cNvPicPr>
          <p:nvPr/>
        </p:nvPicPr>
        <p:blipFill rotWithShape="1">
          <a:blip r:embed="rId5"/>
          <a:srcRect l="3690" t="7632" r="687"/>
          <a:stretch/>
        </p:blipFill>
        <p:spPr bwMode="auto">
          <a:xfrm>
            <a:off x="474258" y="3312845"/>
            <a:ext cx="2735781" cy="17901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69831"/>
            <a:ext cx="5562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দেখতে পাচ্ছো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1056" y="2491668"/>
            <a:ext cx="16002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রক্ত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1905" r="10714" b="11905"/>
          <a:stretch/>
        </p:blipFill>
        <p:spPr>
          <a:xfrm>
            <a:off x="1114425" y="704850"/>
            <a:ext cx="6915150" cy="50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9906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352106" y="1295400"/>
            <a:ext cx="4635787" cy="3810000"/>
            <a:chOff x="2428875" y="914400"/>
            <a:chExt cx="4635787" cy="3810000"/>
          </a:xfrm>
        </p:grpSpPr>
        <p:sp>
          <p:nvSpPr>
            <p:cNvPr id="6" name="Block Arc 5"/>
            <p:cNvSpPr/>
            <p:nvPr/>
          </p:nvSpPr>
          <p:spPr>
            <a:xfrm>
              <a:off x="2428875" y="914400"/>
              <a:ext cx="4191000" cy="3810000"/>
            </a:xfrm>
            <a:prstGeom prst="blockArc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21227">
              <a:off x="3224182" y="1703350"/>
              <a:ext cx="3840480" cy="64008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504915"/>
                </a:avLst>
              </a:prstTxWarp>
              <a:spAutoFit/>
            </a:bodyPr>
            <a:lstStyle/>
            <a:p>
              <a:r>
                <a:rPr lang="bn-BD" sz="3600" dirty="0" smtClean="0"/>
                <a:t>আজকের পাঠ</a:t>
              </a:r>
              <a:endParaRPr lang="en-US" sz="36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305175" y="1849916"/>
              <a:ext cx="2438400" cy="1905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68891" y="2023390"/>
              <a:ext cx="2152650" cy="155805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</a:t>
              </a:r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Block Arc 1"/>
            <p:cNvSpPr/>
            <p:nvPr/>
          </p:nvSpPr>
          <p:spPr>
            <a:xfrm rot="10800000">
              <a:off x="2428875" y="1104900"/>
              <a:ext cx="4190999" cy="3467100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05462" y="1740702"/>
            <a:ext cx="6818876" cy="609600"/>
            <a:chOff x="1295400" y="3926595"/>
            <a:chExt cx="6818876" cy="609600"/>
          </a:xfrm>
        </p:grpSpPr>
        <p:sp>
          <p:nvSpPr>
            <p:cNvPr id="21" name="Rectangle 20"/>
            <p:cNvSpPr/>
            <p:nvPr/>
          </p:nvSpPr>
          <p:spPr>
            <a:xfrm>
              <a:off x="1713476" y="3926595"/>
              <a:ext cx="64008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 কী তা বলতে পারবে ।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&quot;No&quot; Symbol 21"/>
            <p:cNvSpPr/>
            <p:nvPr/>
          </p:nvSpPr>
          <p:spPr>
            <a:xfrm>
              <a:off x="1295400" y="4038600"/>
              <a:ext cx="457200" cy="457200"/>
            </a:xfrm>
            <a:prstGeom prst="noSmoking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2164" y="2807663"/>
            <a:ext cx="6868487" cy="1734691"/>
            <a:chOff x="1245789" y="3926595"/>
            <a:chExt cx="6868487" cy="1734691"/>
          </a:xfrm>
        </p:grpSpPr>
        <p:sp>
          <p:nvSpPr>
            <p:cNvPr id="26" name="Rectangle 25"/>
            <p:cNvSpPr/>
            <p:nvPr/>
          </p:nvSpPr>
          <p:spPr>
            <a:xfrm>
              <a:off x="1713476" y="3926595"/>
              <a:ext cx="6400800" cy="609600"/>
            </a:xfrm>
            <a:prstGeom prst="rect">
              <a:avLst/>
            </a:prstGeom>
            <a:solidFill>
              <a:srgbClr val="FB75EB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রক্তরস কী তা বলতে পারবে ।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&quot;No&quot; Symbol 26"/>
            <p:cNvSpPr/>
            <p:nvPr/>
          </p:nvSpPr>
          <p:spPr>
            <a:xfrm>
              <a:off x="1295400" y="4038600"/>
              <a:ext cx="457200" cy="457200"/>
            </a:xfrm>
            <a:prstGeom prst="noSmoking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&quot;No&quot; Symbol 38"/>
            <p:cNvSpPr/>
            <p:nvPr/>
          </p:nvSpPr>
          <p:spPr>
            <a:xfrm>
              <a:off x="1245789" y="5204086"/>
              <a:ext cx="457200" cy="457200"/>
            </a:xfrm>
            <a:prstGeom prst="noSmoking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929611" y="4004540"/>
            <a:ext cx="6400800" cy="609600"/>
          </a:xfrm>
          <a:prstGeom prst="rect">
            <a:avLst/>
          </a:prstGeom>
          <a:solidFill>
            <a:srgbClr val="00B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6031" y="505175"/>
            <a:ext cx="7963006" cy="890171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 পাঠ শেষে শিক্ষার্থীরা.........</a:t>
            </a:r>
            <a:endParaRPr lang="en-US" sz="3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-1836" y="10099"/>
            <a:ext cx="990600" cy="6870853"/>
            <a:chOff x="0" y="0"/>
            <a:chExt cx="990600" cy="6870853"/>
          </a:xfrm>
        </p:grpSpPr>
        <p:sp>
          <p:nvSpPr>
            <p:cNvPr id="43" name="Rectangle 42"/>
            <p:cNvSpPr/>
            <p:nvPr/>
          </p:nvSpPr>
          <p:spPr>
            <a:xfrm>
              <a:off x="0" y="0"/>
              <a:ext cx="990600" cy="6858000"/>
            </a:xfrm>
            <a:prstGeom prst="rect">
              <a:avLst/>
            </a:prstGeom>
            <a:solidFill>
              <a:srgbClr val="32D4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.techtunes.com.bd/tDrive/tuner/md.jihadur-rahman-noyon/137685/blood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1905000"/>
            <a:ext cx="3657600" cy="2942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489182" y="685800"/>
            <a:ext cx="37338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Blood):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2156772"/>
            <a:ext cx="37338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3037930"/>
            <a:ext cx="373196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889710"/>
            <a:ext cx="373196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লবনাক্ত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4768114"/>
            <a:ext cx="373196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836" y="10099"/>
            <a:ext cx="990600" cy="6870853"/>
            <a:chOff x="0" y="0"/>
            <a:chExt cx="990600" cy="6870853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90600" cy="6858000"/>
            </a:xfrm>
            <a:prstGeom prst="rect">
              <a:avLst/>
            </a:prstGeom>
            <a:solidFill>
              <a:srgbClr val="32D4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huffpost.com/gen/2910364/thumbs/o-CELL-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1"/>
            <a:ext cx="3810000" cy="2743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 descr="http://shadhinbarta.com/wp-content/uploads/2015/09/habibullahzia_883818232542cc77c8dbcc5.21469344_xlarge.jpg"/>
          <p:cNvPicPr>
            <a:picLocks noChangeAspect="1" noChangeArrowheads="1"/>
          </p:cNvPicPr>
          <p:nvPr/>
        </p:nvPicPr>
        <p:blipFill rotWithShape="1">
          <a:blip r:embed="rId3"/>
          <a:srcRect b="10813"/>
          <a:stretch/>
        </p:blipFill>
        <p:spPr bwMode="auto">
          <a:xfrm>
            <a:off x="5162550" y="2133599"/>
            <a:ext cx="3829050" cy="2743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62200" y="457200"/>
            <a:ext cx="4953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রক্তের উপাদান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172200" y="1371600"/>
            <a:ext cx="685800" cy="838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514600" y="1371600"/>
            <a:ext cx="685800" cy="8382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14500" y="4885490"/>
            <a:ext cx="266700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রক্তরস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5475" y="4885490"/>
            <a:ext cx="2743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836" y="10099"/>
            <a:ext cx="990600" cy="6870853"/>
            <a:chOff x="0" y="0"/>
            <a:chExt cx="990600" cy="6870853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90600" cy="6858000"/>
            </a:xfrm>
            <a:prstGeom prst="rect">
              <a:avLst/>
            </a:prstGeom>
            <a:solidFill>
              <a:srgbClr val="32D4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0164" y="2286000"/>
            <a:ext cx="4343400" cy="2388443"/>
            <a:chOff x="760164" y="2286000"/>
            <a:chExt cx="4343400" cy="2388443"/>
          </a:xfrm>
        </p:grpSpPr>
        <p:grpSp>
          <p:nvGrpSpPr>
            <p:cNvPr id="5" name="Group 4"/>
            <p:cNvGrpSpPr/>
            <p:nvPr/>
          </p:nvGrpSpPr>
          <p:grpSpPr>
            <a:xfrm>
              <a:off x="760164" y="2449597"/>
              <a:ext cx="4343400" cy="2224846"/>
              <a:chOff x="760164" y="2449597"/>
              <a:chExt cx="4343400" cy="222484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t="51640" r="20000"/>
              <a:stretch/>
            </p:blipFill>
            <p:spPr>
              <a:xfrm>
                <a:off x="760164" y="2449597"/>
                <a:ext cx="4343400" cy="2224846"/>
              </a:xfrm>
              <a:prstGeom prst="rect">
                <a:avLst/>
              </a:prstGeom>
            </p:spPr>
          </p:pic>
          <p:sp>
            <p:nvSpPr>
              <p:cNvPr id="4" name="Rounded Rectangle 3"/>
              <p:cNvSpPr/>
              <p:nvPr/>
            </p:nvSpPr>
            <p:spPr>
              <a:xfrm>
                <a:off x="2743200" y="3976328"/>
                <a:ext cx="1371600" cy="406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733800" y="2286000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66800" y="152400"/>
            <a:ext cx="7848600" cy="126498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রক্তরস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Plasma)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8457" y="2143781"/>
            <a:ext cx="3546513" cy="1569660"/>
          </a:xfrm>
          <a:prstGeom prst="rect">
            <a:avLst/>
          </a:prstGeom>
          <a:solidFill>
            <a:srgbClr val="FB75E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 তরল অংশ।</a:t>
            </a: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অংশই 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রক্ত রস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456" y="3886959"/>
            <a:ext cx="3546513" cy="584775"/>
          </a:xfrm>
          <a:prstGeom prst="rect">
            <a:avLst/>
          </a:prstGeom>
          <a:solidFill>
            <a:srgbClr val="AEA1C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রং ঈষৎ হলুদাভ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8887" y="4636153"/>
            <a:ext cx="3546513" cy="584775"/>
          </a:xfrm>
          <a:prstGeom prst="rect">
            <a:avLst/>
          </a:prstGeom>
          <a:solidFill>
            <a:srgbClr val="A0C8D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প্রায় ৯১-৯২% পানি।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7454" y="5461365"/>
            <a:ext cx="3557515" cy="1077218"/>
          </a:xfrm>
          <a:prstGeom prst="rect">
            <a:avLst/>
          </a:prstGeom>
          <a:solidFill>
            <a:srgbClr val="9DD3B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প্রায় ৮-৯% অংশ জৈব ও অজৈব পদার্থ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836" y="10099"/>
            <a:ext cx="990600" cy="6870853"/>
            <a:chOff x="0" y="0"/>
            <a:chExt cx="990600" cy="6870853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90600" cy="6858000"/>
            </a:xfrm>
            <a:prstGeom prst="rect">
              <a:avLst/>
            </a:prstGeom>
            <a:solidFill>
              <a:srgbClr val="32D4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733374" y="812209"/>
            <a:ext cx="5943600" cy="838200"/>
          </a:xfrm>
          <a:prstGeom prst="flowChartTerminator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 কণিকার প্রকারভেদঃ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ttp://thumb10.shutterstock.com/display_pic_with_logo/636694/178243973/stock-vector-labelled-blood-diagram-178243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1721" y="1757652"/>
            <a:ext cx="3706906" cy="33167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owchart: Terminator 3"/>
          <p:cNvSpPr/>
          <p:nvPr/>
        </p:nvSpPr>
        <p:spPr>
          <a:xfrm>
            <a:off x="658906" y="5600700"/>
            <a:ext cx="3200400" cy="609600"/>
          </a:xfrm>
          <a:prstGeom prst="flowChartTerminator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রক্তকণিকা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063253" y="5680572"/>
            <a:ext cx="2819400" cy="533400"/>
          </a:xfrm>
          <a:prstGeom prst="flowChartTerminator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রক্তকণিকা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7086600" y="5680572"/>
            <a:ext cx="2008094" cy="533400"/>
          </a:xfrm>
          <a:prstGeom prst="flowChartTerminator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209800" y="4267200"/>
            <a:ext cx="1649507" cy="141337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56193" y="3810000"/>
            <a:ext cx="2449607" cy="1870572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29200" y="4495800"/>
            <a:ext cx="304800" cy="1184772"/>
          </a:xfrm>
          <a:prstGeom prst="straightConnector1">
            <a:avLst/>
          </a:prstGeom>
          <a:ln w="57150">
            <a:solidFill>
              <a:srgbClr val="FB75E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-1836" y="10099"/>
            <a:ext cx="990600" cy="6870853"/>
            <a:chOff x="0" y="0"/>
            <a:chExt cx="990600" cy="6870853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90600" cy="6858000"/>
            </a:xfrm>
            <a:prstGeom prst="rect">
              <a:avLst/>
            </a:prstGeom>
            <a:solidFill>
              <a:srgbClr val="32D4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2000" y="0"/>
              <a:ext cx="228600" cy="6858000"/>
            </a:xfrm>
            <a:prstGeom prst="rect">
              <a:avLst/>
            </a:prstGeom>
            <a:solidFill>
              <a:srgbClr val="FB7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12853"/>
              <a:ext cx="228600" cy="6858000"/>
            </a:xfrm>
            <a:prstGeom prst="rect">
              <a:avLst/>
            </a:prstGeom>
            <a:solidFill>
              <a:srgbClr val="BFD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06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1496</TotalTime>
  <Words>270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Gill Sans MT</vt:lpstr>
      <vt:lpstr>NikoshBAN</vt:lpstr>
      <vt:lpstr>Verdana</vt:lpstr>
      <vt:lpstr>Vrinda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BANBEIS</dc:creator>
  <cp:lastModifiedBy>Masum Billah</cp:lastModifiedBy>
  <cp:revision>201</cp:revision>
  <dcterms:created xsi:type="dcterms:W3CDTF">2006-08-16T00:00:00Z</dcterms:created>
  <dcterms:modified xsi:type="dcterms:W3CDTF">2021-07-02T15:36:36Z</dcterms:modified>
</cp:coreProperties>
</file>