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75" r:id="rId3"/>
    <p:sldId id="294" r:id="rId4"/>
    <p:sldId id="274" r:id="rId5"/>
    <p:sldId id="271" r:id="rId6"/>
    <p:sldId id="270" r:id="rId7"/>
    <p:sldId id="290" r:id="rId8"/>
    <p:sldId id="279" r:id="rId9"/>
    <p:sldId id="291" r:id="rId10"/>
    <p:sldId id="292" r:id="rId11"/>
    <p:sldId id="267" r:id="rId12"/>
    <p:sldId id="293" r:id="rId13"/>
    <p:sldId id="268" r:id="rId14"/>
    <p:sldId id="287" r:id="rId15"/>
    <p:sldId id="284" r:id="rId16"/>
    <p:sldId id="26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66FF33"/>
    <a:srgbClr val="D0FE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-19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20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28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727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1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6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1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7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5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66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6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6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28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6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692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47EC-03F8-47DD-8FA0-EDFA5CE3984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5F5A-03F6-4AA4-AEA8-545662C69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9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0.wav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audio13.wav"/><Relationship Id="rId1" Type="http://schemas.openxmlformats.org/officeDocument/2006/relationships/tags" Target="../tags/tag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2" Type="http://schemas.openxmlformats.org/officeDocument/2006/relationships/audio" Target="../media/audio14.wav"/><Relationship Id="rId1" Type="http://schemas.openxmlformats.org/officeDocument/2006/relationships/tags" Target="../tags/tag11.xml"/><Relationship Id="rId6" Type="http://schemas.openxmlformats.org/officeDocument/2006/relationships/image" Target="../media/image28.jpeg"/><Relationship Id="rId5" Type="http://schemas.openxmlformats.org/officeDocument/2006/relationships/image" Target="../media/image9.jpeg"/><Relationship Id="rId10" Type="http://schemas.openxmlformats.org/officeDocument/2006/relationships/image" Target="../media/image10.pn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5.wav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6.wav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7.wav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7458" y="715629"/>
            <a:ext cx="5061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006" y="1254034"/>
            <a:ext cx="7445829" cy="5191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~PP879.WAV">
            <a:hlinkClick r:id="" action="ppaction://media"/>
          </p:cNvPr>
          <p:cNvPicPr>
            <a:picLocks noRot="1" noChangeAspect="1"/>
          </p:cNvPicPr>
          <p:nvPr>
            <a:wavAudioFile r:embed="rId2" name="~PP879.WAV"/>
          </p:nvPr>
        </p:nvPicPr>
        <p:blipFill>
          <a:blip r:embed="rId5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544025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3928" y="570867"/>
            <a:ext cx="3055025" cy="302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591671" y="3926542"/>
            <a:ext cx="11308976" cy="1775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ইতিহাসের জনক জার্মান ঐতিহাসিক লিওপোল্ড ফন র‍্য্যকে মনে করেন,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প্রকৃতপক্ষে যা ঘটেছিল তার অনুসন্ধান ও তার সত্য বিবরণই ইতিহাস।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~PP2695.WAV">
            <a:hlinkClick r:id="" action="ppaction://media"/>
          </p:cNvPr>
          <p:cNvPicPr>
            <a:picLocks noRot="1" noChangeAspect="1"/>
          </p:cNvPicPr>
          <p:nvPr>
            <a:wavAudioFile r:embed="rId2" name="~PP2695.WAV"/>
          </p:nvPr>
        </p:nvPicPr>
        <p:blipFill>
          <a:blip r:embed="rId5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2160756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67032" y="1134469"/>
            <a:ext cx="2101755" cy="2047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668740" y="930888"/>
            <a:ext cx="3398292" cy="611877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এইচ কারের মতে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18011" y="2819427"/>
            <a:ext cx="3171349" cy="58344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ডঃ জনসনের মতে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70264" y="4818510"/>
            <a:ext cx="3119098" cy="649975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র‍্যাপসনের মতে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89361" y="3033612"/>
            <a:ext cx="2579426" cy="1813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89361" y="5052799"/>
            <a:ext cx="2579426" cy="1813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68787" y="796968"/>
            <a:ext cx="5677470" cy="938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 হলো বর্তমান ও অতীতের মধ্যে এক অন্তহীন সংলাপ।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8787" y="2654883"/>
            <a:ext cx="5677470" cy="938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 যাওয়া ঘটনাকেই ইতিহাস বলে।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68787" y="4674069"/>
            <a:ext cx="5677470" cy="938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ইতিহাস হলো ঘটনার বৈজ্ঞানিক এবং ধারাবাহিক বর্ণনা।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~PP547.WAV">
            <a:hlinkClick r:id="" action="ppaction://media"/>
          </p:cNvPr>
          <p:cNvPicPr>
            <a:picLocks noRot="1" noChangeAspect="1"/>
          </p:cNvPicPr>
          <p:nvPr>
            <a:wavAudioFile r:embed="rId2" name="~PP547.WAV"/>
          </p:nvPr>
        </p:nvPicPr>
        <p:blipFill>
          <a:blip r:embed="rId4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79161547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091" y="3167390"/>
            <a:ext cx="8683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 ও ঐতিহ্যের ধারণা, স্বরূপ ও পরিচয়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তোমার খাতায়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49040" y="862149"/>
            <a:ext cx="4467497" cy="1502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~PP3573.WAV">
            <a:hlinkClick r:id="" action="ppaction://media"/>
          </p:cNvPr>
          <p:cNvPicPr>
            <a:picLocks noRot="1" noChangeAspect="1"/>
          </p:cNvPicPr>
          <p:nvPr>
            <a:wavAudioFile r:embed="rId2" name="~PP3573.WAV"/>
          </p:nvPr>
        </p:nvPicPr>
        <p:blipFill>
          <a:blip r:embed="rId4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63188286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38" y="344837"/>
            <a:ext cx="3645928" cy="291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005" y="344837"/>
            <a:ext cx="3426988" cy="291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9488" y="344837"/>
            <a:ext cx="3463166" cy="291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38" y="3603192"/>
            <a:ext cx="3645928" cy="287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003" y="3603192"/>
            <a:ext cx="3426989" cy="287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7029" y="3603192"/>
            <a:ext cx="3465625" cy="287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~PP3079.WAV">
            <a:hlinkClick r:id="" action="ppaction://media"/>
          </p:cNvPr>
          <p:cNvPicPr>
            <a:picLocks noRot="1" noChangeAspect="1"/>
          </p:cNvPicPr>
          <p:nvPr>
            <a:wavAudioFile r:embed="rId2" name="~PP3079.WAV"/>
          </p:nvPr>
        </p:nvPicPr>
        <p:blipFill>
          <a:blip r:embed="rId10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76561478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040" y="2446987"/>
            <a:ext cx="393852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822" y="360809"/>
            <a:ext cx="3665918" cy="186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040" y="360809"/>
            <a:ext cx="3938522" cy="186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4000" y="330154"/>
            <a:ext cx="3448958" cy="189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822" y="2446987"/>
            <a:ext cx="3665918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4000" y="2446988"/>
            <a:ext cx="3448958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95943" y="4898571"/>
            <a:ext cx="11756571" cy="1593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যে ছবিগুলো দেখলাম এগুলো ইতিহাসের লিখিত ও অলিখিত উপাদান। এ উপাদান গুলোর মাধ্যমে ইতিহাসের সঠিক তথ্য পায়।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~PP1914.WAV">
            <a:hlinkClick r:id="" action="ppaction://media"/>
          </p:cNvPr>
          <p:cNvPicPr>
            <a:picLocks noRot="1" noChangeAspect="1"/>
          </p:cNvPicPr>
          <p:nvPr>
            <a:wavAudioFile r:embed="rId2" name="~PP1914.WAV"/>
          </p:nvPr>
        </p:nvPicPr>
        <p:blipFill>
          <a:blip r:embed="rId10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8245847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239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9588" y="3432135"/>
            <a:ext cx="5392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উপাদান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58492" y="914401"/>
            <a:ext cx="3500846" cy="1580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~PP314.WAV">
            <a:hlinkClick r:id="" action="ppaction://media"/>
          </p:cNvPr>
          <p:cNvPicPr>
            <a:picLocks noRot="1" noChangeAspect="1"/>
          </p:cNvPicPr>
          <p:nvPr>
            <a:wavAudioFile r:embed="rId2" name="~PP314.WAV"/>
          </p:nvPr>
        </p:nvPicPr>
        <p:blipFill>
          <a:blip r:embed="rId4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2352297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1357" y="3594992"/>
            <a:ext cx="6768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777" y="811456"/>
            <a:ext cx="3522307" cy="2195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Arrow 6"/>
          <p:cNvSpPr/>
          <p:nvPr/>
        </p:nvSpPr>
        <p:spPr>
          <a:xfrm>
            <a:off x="4336868" y="1084217"/>
            <a:ext cx="4389120" cy="168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~PP3527.WAV">
            <a:hlinkClick r:id="" action="ppaction://media"/>
          </p:cNvPr>
          <p:cNvPicPr>
            <a:picLocks noRot="1" noChangeAspect="1"/>
          </p:cNvPicPr>
          <p:nvPr>
            <a:wavAudioFile r:embed="rId2" name="~PP3527.WAV"/>
          </p:nvPr>
        </p:nvPicPr>
        <p:blipFill>
          <a:blip r:embed="rId6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3391843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96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0606" y="1672046"/>
            <a:ext cx="9300753" cy="4833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lowchart: Merge 6"/>
          <p:cNvSpPr/>
          <p:nvPr/>
        </p:nvSpPr>
        <p:spPr>
          <a:xfrm>
            <a:off x="4624251" y="509452"/>
            <a:ext cx="3148149" cy="118872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</a:rPr>
              <a:t>ধন্যবাদ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~PP3166.WAV">
            <a:hlinkClick r:id="" action="ppaction://media"/>
          </p:cNvPr>
          <p:cNvPicPr>
            <a:picLocks noRot="1" noChangeAspect="1"/>
          </p:cNvPicPr>
          <p:nvPr>
            <a:wavAudioFile r:embed="rId2" name="~PP3166.WAV"/>
          </p:nvPr>
        </p:nvPicPr>
        <p:blipFill>
          <a:blip r:embed="rId5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496218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79668" y="718458"/>
            <a:ext cx="3069771" cy="862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9755290">
            <a:off x="5421489" y="2181892"/>
            <a:ext cx="4324700" cy="2819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জব্বার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রাবেতা মডেল উচ্চ বিদ্যালয়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লংগদু , রাংগামাটি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Jabber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22" y="1451556"/>
            <a:ext cx="3286397" cy="4134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28.WAV">
            <a:hlinkClick r:id="" action="ppaction://media"/>
          </p:cNvPr>
          <p:cNvPicPr>
            <a:picLocks noRot="1" noChangeAspect="1"/>
          </p:cNvPicPr>
          <p:nvPr>
            <a:wavAudioFile r:embed="rId1" name="~PP28.WAV"/>
          </p:nvPr>
        </p:nvPicPr>
        <p:blipFill>
          <a:blip r:embed="rId4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34614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0861" y="2426571"/>
            <a:ext cx="2180068" cy="2406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own Arrow 4"/>
          <p:cNvSpPr/>
          <p:nvPr/>
        </p:nvSpPr>
        <p:spPr>
          <a:xfrm>
            <a:off x="3971108" y="705395"/>
            <a:ext cx="4467498" cy="112340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20308946">
            <a:off x="4853996" y="1963362"/>
            <a:ext cx="6795878" cy="3069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ঃনবম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ইতিহাস ও বিশ্বসভ্যতা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০১/০৭/২০২১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~PP2961.WAV">
            <a:hlinkClick r:id="" action="ppaction://media"/>
          </p:cNvPr>
          <p:cNvPicPr>
            <a:picLocks noRot="1" noChangeAspect="1"/>
          </p:cNvPicPr>
          <p:nvPr>
            <a:wavAudioFile r:embed="rId2" name="~PP2961.WAV"/>
          </p:nvPr>
        </p:nvPicPr>
        <p:blipFill>
          <a:blip r:embed="rId5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97" y="1159541"/>
            <a:ext cx="3419967" cy="4275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960" y="1195564"/>
            <a:ext cx="3623063" cy="4239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519" y="1138265"/>
            <a:ext cx="3270377" cy="4296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2965260" y="248193"/>
            <a:ext cx="6008914" cy="862149"/>
          </a:xfrm>
          <a:prstGeom prst="downArrow">
            <a:avLst>
              <a:gd name="adj1" fmla="val 50000"/>
              <a:gd name="adj2" fmla="val 52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131" y="5630091"/>
            <a:ext cx="11639006" cy="979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ঐতিহাসিক কিছু তথ্য দেখতে পাচ্ছি। যার মাধ্যমে আমরা অতীতে ঘটে যাওয়া ঘটনা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জানতে পারি।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~PP88.WAV">
            <a:hlinkClick r:id="" action="ppaction://media"/>
          </p:cNvPr>
          <p:cNvPicPr>
            <a:picLocks noRot="1" noChangeAspect="1"/>
          </p:cNvPicPr>
          <p:nvPr>
            <a:wavAudioFile r:embed="rId2" name="~PP88.WAV"/>
          </p:nvPr>
        </p:nvPicPr>
        <p:blipFill>
          <a:blip r:embed="rId7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6890039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79223" y="470264"/>
            <a:ext cx="4402182" cy="1306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0971" y="2129245"/>
            <a:ext cx="9418320" cy="297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</a:p>
          <a:p>
            <a:endParaRPr lang="bn-I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 বলতে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ইতিহাস ও ঐতিহ্যের ধারণা, স্বরূপ ও পরিচয়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ইতিহাসের উপাদান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~PP2631.WAV">
            <a:hlinkClick r:id="" action="ppaction://media"/>
          </p:cNvPr>
          <p:cNvPicPr>
            <a:picLocks noRot="1" noChangeAspect="1"/>
          </p:cNvPicPr>
          <p:nvPr>
            <a:wavAudioFile r:embed="rId1" name="~PP2631.WAV"/>
          </p:nvPr>
        </p:nvPicPr>
        <p:blipFill>
          <a:blip r:embed="rId3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50151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21" y="489398"/>
            <a:ext cx="3381599" cy="573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454" y="489398"/>
            <a:ext cx="3477295" cy="573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2783" y="489398"/>
            <a:ext cx="3363532" cy="573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~PP1740.WAV">
            <a:hlinkClick r:id="" action="ppaction://media"/>
          </p:cNvPr>
          <p:cNvPicPr>
            <a:picLocks noRot="1" noChangeAspect="1"/>
          </p:cNvPicPr>
          <p:nvPr>
            <a:wavAudioFile r:embed="rId2" name="~PP1740.WAV"/>
          </p:nvPr>
        </p:nvPicPr>
        <p:blipFill>
          <a:blip r:embed="rId8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40249816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53" y="605342"/>
            <a:ext cx="3690288" cy="3335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8500" y="605341"/>
            <a:ext cx="3621826" cy="3335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8" name="AutoShape 2" descr="Colliers | Building the Green Way: Opportunities in Green Building  Develo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Colliers | Building the Green Way: Opportunities in Green Building  Develo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Generic1536x1040pxK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040" y="561702"/>
            <a:ext cx="3670663" cy="3409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52697" y="5016137"/>
            <a:ext cx="11273246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সভ্যতার বির্বতনের সঙ্গে সম্পর্কিত বিভিন্ন কর্মকান্ডের ধারাবাহিক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সত্যনিষ্ঠ বিবরণই হচ্ছে ইতিহাস।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~PP1123.WAV">
            <a:hlinkClick r:id="" action="ppaction://media"/>
          </p:cNvPr>
          <p:cNvPicPr>
            <a:picLocks noRot="1" noChangeAspect="1"/>
          </p:cNvPicPr>
          <p:nvPr>
            <a:wavAudioFile r:embed="rId1" name="~PP1123.WAV"/>
          </p:nvPr>
        </p:nvPicPr>
        <p:blipFill>
          <a:blip r:embed="rId7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51219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11" y="457131"/>
            <a:ext cx="5511823" cy="3879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7046" y="457132"/>
            <a:ext cx="5138334" cy="3827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35131" y="4767946"/>
            <a:ext cx="11691258" cy="12932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 শব্দের উৎপত্তিগত অর্থ হলো ঐতিহ্য। ইতিহাস শব্দটি সন্ধিবিচ্ছেদ করলে পাই- ইতিহ+আস। গ্রীক শব্দ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History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সহজ-সরল অর্থ হলো অনুসন্ধান বা গবেষণা। সে হিসেবে বলা যায়। ইতিহাস হচ্ছে অতীতের ঘটে যাওয়া ঘটনাবলির অনুসন্ধান ও বিবরণ।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~PP3891.WAV">
            <a:hlinkClick r:id="" action="ppaction://media"/>
          </p:cNvPr>
          <p:cNvPicPr>
            <a:picLocks noRot="1" noChangeAspect="1"/>
          </p:cNvPicPr>
          <p:nvPr>
            <a:wavAudioFile r:embed="rId2" name="~PP3891.WAV"/>
          </p:nvPr>
        </p:nvPicPr>
        <p:blipFill>
          <a:blip r:embed="rId7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74242204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677" y="207743"/>
            <a:ext cx="2977535" cy="2872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431074" y="3148149"/>
            <a:ext cx="11599818" cy="3252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খ্রীঃপূঃ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সত্যানুসন্ধান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পারস্যের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গ্রীসের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বিজয়গাঁথা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ইতিহাসের জনক হিসেবে খ্যাত।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~PP1065.WAV">
            <a:hlinkClick r:id="" action="ppaction://media"/>
          </p:cNvPr>
          <p:cNvPicPr>
            <a:picLocks noRot="1" noChangeAspect="1"/>
          </p:cNvPicPr>
          <p:nvPr>
            <a:wavAudioFile r:embed="rId2" name="~PP1065.WAV"/>
          </p:nvPr>
        </p:nvPicPr>
        <p:blipFill>
          <a:blip r:embed="rId5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10873954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1.2|1.3|1.4|1.2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2|1.1|1.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331</Words>
  <Application>Microsoft Office PowerPoint</Application>
  <PresentationFormat>Custom</PresentationFormat>
  <Paragraphs>52</Paragraphs>
  <Slides>17</Slides>
  <Notes>4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Golam Maula</dc:creator>
  <cp:lastModifiedBy>ADMIN</cp:lastModifiedBy>
  <cp:revision>232</cp:revision>
  <dcterms:created xsi:type="dcterms:W3CDTF">2019-07-29T15:11:06Z</dcterms:created>
  <dcterms:modified xsi:type="dcterms:W3CDTF">2021-07-02T16:17:15Z</dcterms:modified>
</cp:coreProperties>
</file>