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2"/>
  </p:notesMasterIdLst>
  <p:sldIdLst>
    <p:sldId id="306" r:id="rId2"/>
    <p:sldId id="311" r:id="rId3"/>
    <p:sldId id="312" r:id="rId4"/>
    <p:sldId id="258" r:id="rId5"/>
    <p:sldId id="307" r:id="rId6"/>
    <p:sldId id="308" r:id="rId7"/>
    <p:sldId id="309" r:id="rId8"/>
    <p:sldId id="310" r:id="rId9"/>
    <p:sldId id="315" r:id="rId10"/>
    <p:sldId id="289" r:id="rId11"/>
    <p:sldId id="317" r:id="rId12"/>
    <p:sldId id="287" r:id="rId13"/>
    <p:sldId id="319" r:id="rId14"/>
    <p:sldId id="313" r:id="rId15"/>
    <p:sldId id="318" r:id="rId16"/>
    <p:sldId id="304" r:id="rId17"/>
    <p:sldId id="288" r:id="rId18"/>
    <p:sldId id="263" r:id="rId19"/>
    <p:sldId id="297" r:id="rId20"/>
    <p:sldId id="32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bon" initials="j" lastIdx="1" clrIdx="0">
    <p:extLst>
      <p:ext uri="{19B8F6BF-5375-455C-9EA6-DF929625EA0E}">
        <p15:presenceInfo xmlns:p15="http://schemas.microsoft.com/office/powerpoint/2012/main" userId="ji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970BA"/>
    <a:srgbClr val="333300"/>
    <a:srgbClr val="800080"/>
    <a:srgbClr val="FF33CC"/>
    <a:srgbClr val="008080"/>
    <a:srgbClr val="660066"/>
    <a:srgbClr val="0066FF"/>
    <a:srgbClr val="CC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7818" autoAdjust="0"/>
  </p:normalViewPr>
  <p:slideViewPr>
    <p:cSldViewPr>
      <p:cViewPr>
        <p:scale>
          <a:sx n="28" d="100"/>
          <a:sy n="28" d="100"/>
        </p:scale>
        <p:origin x="2028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6CF22-E012-4881-AA9B-71364A1E0B9D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E1436-AE40-4B05-B0C6-6FEC563E0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30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5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E1436-AE40-4B05-B0C6-6FEC563E06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7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9B54-7D28-423B-8821-0A905FB5E980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9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8FB63-D257-430C-A812-33E3A7727C2E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3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F206-FBB3-4711-8635-B2BD586E9388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1D8-95FC-470B-B847-B0B8E5D0F35B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8C97B-4FFC-414D-A836-786D4129EC78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99-7E7F-4657-A226-49115C545D32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5E21-8E16-4B3B-8ABE-8F7883131164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0C64A-527F-493D-A04D-4243EAEB6057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5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710F6-6852-4392-9C6D-84CB99B9E0B2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0093-6EFD-4EDD-A0BF-9D0F585E1C6F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5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0A02-840F-4301-8C63-D78902CCE020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8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4C35-46F3-4CEE-9780-AA33778E01D6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78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7000">
              <a:schemeClr val="accent6">
                <a:lumMod val="0"/>
                <a:lumOff val="100000"/>
                <a:alpha val="59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45D6-2C75-4D43-869F-C3DAF0C593E1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84AD-9018-4AFF-8D35-624D5C105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12" Type="http://schemas.openxmlformats.org/officeDocument/2006/relationships/image" Target="../media/image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5" Type="http://schemas.openxmlformats.org/officeDocument/2006/relationships/image" Target="../media/image25.jpg"/><Relationship Id="rId10" Type="http://schemas.openxmlformats.org/officeDocument/2006/relationships/image" Target="../media/image30.jpg"/><Relationship Id="rId4" Type="http://schemas.openxmlformats.org/officeDocument/2006/relationships/image" Target="../media/image24.jpg"/><Relationship Id="rId9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hyperlink" Target="https://bn.wikipedia.org/wiki/%E0%A6%B9%E0%A7%81%E0%A6%AF%E0%A6%BC%E0%A6%BE%E0%A6%82%E0%A6%B9%E0%A7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68" y="1688522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গ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206580" y="4002344"/>
            <a:ext cx="230802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NikoshBAN"/>
              </a:rPr>
              <a:t>জীবন</a:t>
            </a:r>
            <a:r>
              <a:rPr lang="en-US" b="1" dirty="0">
                <a:latin typeface="NikoshBAN"/>
              </a:rPr>
              <a:t> </a:t>
            </a:r>
            <a:r>
              <a:rPr lang="en-US" b="1" dirty="0" err="1">
                <a:latin typeface="NikoshBAN"/>
              </a:rPr>
              <a:t>দাস</a:t>
            </a:r>
            <a:endParaRPr lang="en-US" b="1" dirty="0">
              <a:latin typeface="NikoshBAN"/>
            </a:endParaRPr>
          </a:p>
          <a:p>
            <a:pPr algn="just"/>
            <a:r>
              <a:rPr lang="en-US" sz="1350" dirty="0" err="1">
                <a:latin typeface="NikoshBAN"/>
              </a:rPr>
              <a:t>সহকারী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শিক্ষক</a:t>
            </a:r>
            <a:r>
              <a:rPr lang="en-US" sz="1350" dirty="0">
                <a:latin typeface="NikoshBAN"/>
              </a:rPr>
              <a:t> (</a:t>
            </a:r>
            <a:r>
              <a:rPr lang="en-US" sz="1350" dirty="0" err="1">
                <a:latin typeface="NikoshBAN"/>
              </a:rPr>
              <a:t>জীব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বিজ্ঞান</a:t>
            </a:r>
            <a:r>
              <a:rPr lang="en-US" sz="1350" dirty="0">
                <a:latin typeface="NikoshBAN"/>
              </a:rPr>
              <a:t>)</a:t>
            </a:r>
          </a:p>
          <a:p>
            <a:r>
              <a:rPr lang="en-US" sz="1350" dirty="0" err="1">
                <a:latin typeface="NikoshBAN"/>
              </a:rPr>
              <a:t>বি.এস.সি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মাধ্যমিক</a:t>
            </a:r>
            <a:r>
              <a:rPr lang="en-US" sz="1350" dirty="0">
                <a:latin typeface="NikoshBAN"/>
              </a:rPr>
              <a:t> </a:t>
            </a:r>
            <a:r>
              <a:rPr lang="en-US" sz="1350" dirty="0" err="1">
                <a:latin typeface="NikoshBAN"/>
              </a:rPr>
              <a:t>বিদ্যালয়</a:t>
            </a:r>
            <a:r>
              <a:rPr lang="en-US" sz="1350" dirty="0">
                <a:latin typeface="NikoshBAN"/>
              </a:rPr>
              <a:t>,</a:t>
            </a:r>
          </a:p>
          <a:p>
            <a:r>
              <a:rPr lang="en-US" sz="1350" dirty="0" err="1">
                <a:latin typeface="NikoshBAN"/>
              </a:rPr>
              <a:t>বারাকপুর,বাগেরহাট</a:t>
            </a:r>
            <a:r>
              <a:rPr lang="en-US" dirty="0">
                <a:latin typeface="NikoshBAN"/>
              </a:rPr>
              <a:t>।</a:t>
            </a:r>
          </a:p>
          <a:p>
            <a:r>
              <a:rPr lang="en-US" sz="135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C018-5B99-401D-8561-4337599DFDA0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r>
              <a:rPr lang="en-US" dirty="0" err="1" smtClean="0"/>
              <a:t>Gibon</a:t>
            </a:r>
            <a:r>
              <a:rPr lang="en-US" dirty="0" smtClean="0"/>
              <a:t> </a:t>
            </a:r>
            <a:r>
              <a:rPr lang="en-US" dirty="0" err="1" smtClean="0"/>
              <a:t>Das,Assistant</a:t>
            </a:r>
            <a:r>
              <a:rPr lang="en-US" dirty="0" smtClean="0"/>
              <a:t> teacher, B.S.C High School.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7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88640"/>
            <a:ext cx="6842722" cy="172819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বিখ্যত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70" y="1772816"/>
            <a:ext cx="6347715" cy="4248472"/>
          </a:xfrm>
        </p:spPr>
        <p:txBody>
          <a:bodyPr>
            <a:noAutofit/>
          </a:bodyPr>
          <a:lstStyle/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চৌ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800" dirty="0">
              <a:solidFill>
                <a:srgbClr val="80008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141277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EAF4-C9AC-4E7C-8710-14D5A0845FF2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0093-6EFD-4EDD-A0BF-9D0F585E1C6F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3988" y="124943"/>
            <a:ext cx="4392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 সাম্রাজ্য পরবর্তী ও কিন সাম্রাজ্য পূর্ববর্তী চীনের একটি প্রাচীন সাম্রাজ্য। এই সাম্রাজ্য চীনের ইতিহাসে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সবচে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দীর্ঘ সময় রাজত্ব করে। এই সাম্রাজ্যের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দুই ভাগে বিভক্ত করা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রাজবংশের (১০৪৬ থেকে ২৫৬ খ্রিস্টপূর্ব) আমলে চীনের সংস্কৃতি, সাহিত্য ও দর্শনের প্রভূত উন্নতি সাধিত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60648"/>
            <a:ext cx="3970784" cy="2988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86" y="260647"/>
            <a:ext cx="4003724" cy="2988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86" y="260645"/>
            <a:ext cx="4003724" cy="2988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8" y="260644"/>
            <a:ext cx="4003172" cy="2988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24" y="212374"/>
            <a:ext cx="4096592" cy="30368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54994"/>
            <a:ext cx="3970784" cy="3199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25" y="154994"/>
            <a:ext cx="3952575" cy="3094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914" y="222236"/>
            <a:ext cx="4079212" cy="31807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6058" y="5153919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প্রান্তের সংস্কৃতিক ও রাজনৈতিক প্রভাব, অভিবাসন, বৈদেশিক বাণিজ্য ও চুক্তি ইত্যাদি আধুনিক চীনের সংস্কৃতি গঠনে ভূমিকা পালন 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23" y="144186"/>
            <a:ext cx="4192782" cy="32587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26418" y="3423039"/>
            <a:ext cx="443801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রাজবংশ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বিপ্লবী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22" y="134899"/>
            <a:ext cx="4270883" cy="32199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18" y="128111"/>
            <a:ext cx="4300587" cy="322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1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104456" cy="567353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চীনারা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তুলেছিল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08" y="414571"/>
            <a:ext cx="5112568" cy="3131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4725144"/>
            <a:ext cx="3384376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ব্রোঞ্জের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পারদর্শী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1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80" y="3547051"/>
            <a:ext cx="5162996" cy="284158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2DB6B-E0E9-4559-BF2E-F3A52C9FEB67}" type="datetime1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0" y="3551935"/>
            <a:ext cx="5185246" cy="2803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30" y="3562702"/>
            <a:ext cx="5185246" cy="2792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10" y="3564840"/>
            <a:ext cx="5173565" cy="2823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629" y="3543824"/>
            <a:ext cx="5185246" cy="28111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64" y="3542460"/>
            <a:ext cx="5246761" cy="28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1D8-95FC-470B-B847-B0B8E5D0F35B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3608" y="980728"/>
            <a:ext cx="49761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v"/>
            </a:pP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চিনে প্রথম বারুদের ব্যবহার হ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চীনারা এটা প্রথমে নিছক আতসবাজি হিসাবেই ব্যবহার করতো প্রথমে।  তারা বিভিন্ন উৎসবে ব্যবহার করতো খারাপ আত্মাকে দূরে রাখার জন্য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437112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রুদ বা গানপাউডার না থাকলে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বোমা, মিসাইল, বুলেট, ক্ষেপনাস্ত্র, কামান, আর্টিলারি, মর্টার কিছুই হয়তো আজ আবিষ্কার হতো না।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988476"/>
            <a:ext cx="2776113" cy="25125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724895"/>
            <a:ext cx="2776113" cy="277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38164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বিস্ময়ের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মহাপ্রাচীরের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76672"/>
            <a:ext cx="4752528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422108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চীনকে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শত্রুর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কয়েকশ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/>
          </a:p>
          <a:p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283968" y="3183318"/>
            <a:ext cx="4860032" cy="3165340"/>
            <a:chOff x="3923928" y="3183318"/>
            <a:chExt cx="6330678" cy="316534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3183318"/>
              <a:ext cx="6330678" cy="316533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4676012"/>
              <a:ext cx="3306342" cy="167264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0A02-359B-4E60-AA39-98DB7E6CA33B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821D8-95FC-470B-B847-B0B8E5D0F35B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4704"/>
            <a:ext cx="8435280" cy="547260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32249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93941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83323"/>
            <a:ext cx="8028384" cy="451596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324A3-ABAC-4E80-A8BD-379D4A8FF386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83333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মহাপ্রাচীরের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 noGrp="1"/>
          </p:cNvSpPr>
          <p:nvPr>
            <p:ph type="body" idx="1"/>
          </p:nvPr>
        </p:nvSpPr>
        <p:spPr>
          <a:xfrm>
            <a:off x="457200" y="1451685"/>
            <a:ext cx="7067128" cy="8971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95BB-EDA5-4117-9B23-E84D09E8A369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620688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880"/>
            <a:ext cx="6747252" cy="3090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5478327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2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484" y="404664"/>
            <a:ext cx="704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চীনের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রাজবংশের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AD6C7-6572-4B3A-AD96-C47EAAEFA7BD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46" y="1052736"/>
            <a:ext cx="7128792" cy="44668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968" y="5657688"/>
            <a:ext cx="7283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চৌ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রাজবংশ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08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502745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572" y="443432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326629"/>
            <a:ext cx="8064896" cy="303847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CA62-1E76-439E-A9E5-E1A454201CB6}" type="datetime1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004" y="152744"/>
            <a:ext cx="7923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" y="5493066"/>
            <a:ext cx="480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24713" y="5493065"/>
            <a:ext cx="2219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3700" y="5931345"/>
            <a:ext cx="459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84255" y="5941475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1BD-3FB5-48E8-B23D-EB30BF87165C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0" y="783771"/>
            <a:ext cx="4075526" cy="2597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8811"/>
            <a:ext cx="4595698" cy="26120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50" y="3380819"/>
            <a:ext cx="4075526" cy="21738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0689"/>
            <a:ext cx="4595698" cy="217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670" y="1688524"/>
            <a:ext cx="8717973" cy="12469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0" name="Group 29"/>
          <p:cNvGrpSpPr/>
          <p:nvPr/>
        </p:nvGrpSpPr>
        <p:grpSpPr>
          <a:xfrm>
            <a:off x="-1171620" y="1490937"/>
            <a:ext cx="1322288" cy="3626410"/>
            <a:chOff x="6202427" y="807396"/>
            <a:chExt cx="1763051" cy="4835213"/>
          </a:xfrm>
        </p:grpSpPr>
        <p:grpSp>
          <p:nvGrpSpPr>
            <p:cNvPr id="27" name="Group 26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24" name="Group 2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solidFill>
                  <a:srgbClr val="FF0000"/>
                </a:solidFill>
              </p:grpSpPr>
              <p:sp>
                <p:nvSpPr>
                  <p:cNvPr id="11" name="Oval 10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 dirty="0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7" name="Oval 16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8" name="Oval 17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9" name="Oval 18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0" name="Oval 19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21" name="Oval 20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26" name="Rounded Rectangle 25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Rounded Rectangle 28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দ 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-1882753" y="1486699"/>
            <a:ext cx="1322288" cy="3626410"/>
            <a:chOff x="6202427" y="807396"/>
            <a:chExt cx="1763051" cy="4835213"/>
          </a:xfrm>
          <a:solidFill>
            <a:srgbClr val="00B0F0"/>
          </a:solidFill>
        </p:grpSpPr>
        <p:grpSp>
          <p:nvGrpSpPr>
            <p:cNvPr id="51" name="Group 50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54" name="Group 53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68" name="Oval 67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55" name="Rounded Rectangle 54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2" name="Oval 51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Rounded Rectangle 52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-2652689" y="1478623"/>
            <a:ext cx="1322288" cy="3626410"/>
            <a:chOff x="6202427" y="807396"/>
            <a:chExt cx="1763051" cy="4835213"/>
          </a:xfrm>
          <a:solidFill>
            <a:srgbClr val="002060"/>
          </a:solidFill>
        </p:grpSpPr>
        <p:grpSp>
          <p:nvGrpSpPr>
            <p:cNvPr id="70" name="Group 69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76" name="Group 75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77" name="Oval 76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8" name="Oval 77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0" name="Oval 79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1" name="Oval 80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2" name="Oval 81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3" name="Oval 82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4" name="Oval 83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5" name="Oval 84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87" name="Oval 86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74" name="Rounded Rectangle 73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71" name="Oval 70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2" name="Rounded Rectangle 71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-3479610" y="1485756"/>
            <a:ext cx="1322288" cy="3626410"/>
            <a:chOff x="6202427" y="807396"/>
            <a:chExt cx="1763051" cy="4835213"/>
          </a:xfrm>
          <a:solidFill>
            <a:srgbClr val="0070C0"/>
          </a:solidFill>
        </p:grpSpPr>
        <p:grpSp>
          <p:nvGrpSpPr>
            <p:cNvPr id="89" name="Group 88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92" name="Group 91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95" name="Group 94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96" name="Oval 95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99" name="Oval 98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0" name="Oval 99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1" name="Oval 100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2" name="Oval 101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3" name="Oval 102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5" name="Oval 104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06" name="Oval 105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93" name="Rounded Rectangle 92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90" name="Oval 89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1" name="Rounded Rectangle 90"/>
            <p:cNvSpPr/>
            <p:nvPr/>
          </p:nvSpPr>
          <p:spPr>
            <a:xfrm rot="18619313">
              <a:off x="6500158" y="4461918"/>
              <a:ext cx="1280160" cy="88029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ধ 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-4387205" y="1485756"/>
            <a:ext cx="1322288" cy="3626410"/>
            <a:chOff x="6202427" y="807396"/>
            <a:chExt cx="1763051" cy="4835213"/>
          </a:xfrm>
          <a:solidFill>
            <a:srgbClr val="00B050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6202427" y="807396"/>
              <a:ext cx="1763051" cy="4835213"/>
              <a:chOff x="6226621" y="775853"/>
              <a:chExt cx="1763051" cy="4835213"/>
            </a:xfrm>
            <a:grpFill/>
          </p:grpSpPr>
          <p:grpSp>
            <p:nvGrpSpPr>
              <p:cNvPr id="111" name="Group 110"/>
              <p:cNvGrpSpPr/>
              <p:nvPr/>
            </p:nvGrpSpPr>
            <p:grpSpPr>
              <a:xfrm>
                <a:off x="6226621" y="775853"/>
                <a:ext cx="1763051" cy="2957439"/>
                <a:chOff x="6226621" y="775853"/>
                <a:chExt cx="1763051" cy="2957439"/>
              </a:xfrm>
              <a:grpFill/>
            </p:grpSpPr>
            <p:sp>
              <p:nvSpPr>
                <p:cNvPr id="113" name="Freeform 112"/>
                <p:cNvSpPr/>
                <p:nvPr/>
              </p:nvSpPr>
              <p:spPr>
                <a:xfrm>
                  <a:off x="6734838" y="775853"/>
                  <a:ext cx="746616" cy="831274"/>
                </a:xfrm>
                <a:custGeom>
                  <a:avLst/>
                  <a:gdLst>
                    <a:gd name="connsiteX0" fmla="*/ 365616 w 746616"/>
                    <a:gd name="connsiteY0" fmla="*/ 0 h 831274"/>
                    <a:gd name="connsiteX1" fmla="*/ 746616 w 746616"/>
                    <a:gd name="connsiteY1" fmla="*/ 415637 h 831274"/>
                    <a:gd name="connsiteX2" fmla="*/ 365616 w 746616"/>
                    <a:gd name="connsiteY2" fmla="*/ 831274 h 831274"/>
                    <a:gd name="connsiteX3" fmla="*/ 14557 w 746616"/>
                    <a:gd name="connsiteY3" fmla="*/ 577422 h 831274"/>
                    <a:gd name="connsiteX4" fmla="*/ 0 w 746616"/>
                    <a:gd name="connsiteY4" fmla="*/ 498765 h 831274"/>
                    <a:gd name="connsiteX5" fmla="*/ 189317 w 746616"/>
                    <a:gd name="connsiteY5" fmla="*/ 498765 h 831274"/>
                    <a:gd name="connsiteX6" fmla="*/ 190087 w 746616"/>
                    <a:gd name="connsiteY6" fmla="*/ 503271 h 831274"/>
                    <a:gd name="connsiteX7" fmla="*/ 365616 w 746616"/>
                    <a:gd name="connsiteY7" fmla="*/ 640774 h 831274"/>
                    <a:gd name="connsiteX8" fmla="*/ 556116 w 746616"/>
                    <a:gd name="connsiteY8" fmla="*/ 415637 h 831274"/>
                    <a:gd name="connsiteX9" fmla="*/ 365616 w 746616"/>
                    <a:gd name="connsiteY9" fmla="*/ 190500 h 831274"/>
                    <a:gd name="connsiteX10" fmla="*/ 190087 w 746616"/>
                    <a:gd name="connsiteY10" fmla="*/ 328003 h 831274"/>
                    <a:gd name="connsiteX11" fmla="*/ 189317 w 746616"/>
                    <a:gd name="connsiteY11" fmla="*/ 332510 h 831274"/>
                    <a:gd name="connsiteX12" fmla="*/ 0 w 746616"/>
                    <a:gd name="connsiteY12" fmla="*/ 332510 h 831274"/>
                    <a:gd name="connsiteX13" fmla="*/ 14557 w 746616"/>
                    <a:gd name="connsiteY13" fmla="*/ 253852 h 831274"/>
                    <a:gd name="connsiteX14" fmla="*/ 365616 w 746616"/>
                    <a:gd name="connsiteY14" fmla="*/ 0 h 831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831274">
                      <a:moveTo>
                        <a:pt x="365616" y="0"/>
                      </a:moveTo>
                      <a:cubicBezTo>
                        <a:pt x="576036" y="0"/>
                        <a:pt x="746616" y="186087"/>
                        <a:pt x="746616" y="415637"/>
                      </a:cubicBezTo>
                      <a:cubicBezTo>
                        <a:pt x="746616" y="645187"/>
                        <a:pt x="576036" y="831274"/>
                        <a:pt x="365616" y="831274"/>
                      </a:cubicBezTo>
                      <a:cubicBezTo>
                        <a:pt x="207801" y="831274"/>
                        <a:pt x="72396" y="726600"/>
                        <a:pt x="14557" y="577422"/>
                      </a:cubicBezTo>
                      <a:lnTo>
                        <a:pt x="0" y="498765"/>
                      </a:lnTo>
                      <a:lnTo>
                        <a:pt x="189317" y="498765"/>
                      </a:lnTo>
                      <a:lnTo>
                        <a:pt x="190087" y="503271"/>
                      </a:lnTo>
                      <a:cubicBezTo>
                        <a:pt x="219006" y="584076"/>
                        <a:pt x="286709" y="640774"/>
                        <a:pt x="365616" y="640774"/>
                      </a:cubicBezTo>
                      <a:cubicBezTo>
                        <a:pt x="470826" y="640774"/>
                        <a:pt x="556116" y="539977"/>
                        <a:pt x="556116" y="415637"/>
                      </a:cubicBezTo>
                      <a:cubicBezTo>
                        <a:pt x="556116" y="291297"/>
                        <a:pt x="470826" y="190500"/>
                        <a:pt x="365616" y="190500"/>
                      </a:cubicBezTo>
                      <a:cubicBezTo>
                        <a:pt x="286709" y="190500"/>
                        <a:pt x="219006" y="247198"/>
                        <a:pt x="190087" y="328003"/>
                      </a:cubicBezTo>
                      <a:lnTo>
                        <a:pt x="189317" y="332510"/>
                      </a:lnTo>
                      <a:lnTo>
                        <a:pt x="0" y="332510"/>
                      </a:lnTo>
                      <a:lnTo>
                        <a:pt x="14557" y="253852"/>
                      </a:lnTo>
                      <a:cubicBezTo>
                        <a:pt x="72396" y="104674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>
                    <a:solidFill>
                      <a:srgbClr val="FF0000"/>
                    </a:solidFill>
                  </a:endParaRPr>
                </a:p>
              </p:txBody>
            </p:sp>
            <p:grpSp>
              <p:nvGrpSpPr>
                <p:cNvPr id="114" name="Group 113"/>
                <p:cNvGrpSpPr/>
                <p:nvPr/>
              </p:nvGrpSpPr>
              <p:grpSpPr>
                <a:xfrm rot="13392753">
                  <a:off x="6226621" y="1971881"/>
                  <a:ext cx="1763051" cy="1761411"/>
                  <a:chOff x="4488872" y="2784763"/>
                  <a:chExt cx="1661160" cy="1661160"/>
                </a:xfrm>
                <a:grpFill/>
              </p:grpSpPr>
              <p:sp>
                <p:nvSpPr>
                  <p:cNvPr id="115" name="Oval 114"/>
                  <p:cNvSpPr/>
                  <p:nvPr/>
                </p:nvSpPr>
                <p:spPr>
                  <a:xfrm>
                    <a:off x="4488872" y="2784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41272" y="2937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4793672" y="3089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4946072" y="3241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5098472" y="3394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250872" y="3546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03272" y="36991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5555672" y="38515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708072" y="40039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5860472" y="41563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>
                    <a:off x="6012872" y="4308763"/>
                    <a:ext cx="137160" cy="13716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</p:grpSp>
          <p:sp>
            <p:nvSpPr>
              <p:cNvPr id="112" name="Rounded Rectangle 111"/>
              <p:cNvSpPr/>
              <p:nvPr/>
            </p:nvSpPr>
            <p:spPr>
              <a:xfrm rot="18869566">
                <a:off x="6443438" y="4322593"/>
                <a:ext cx="1343891" cy="12330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09" name="Oval 108"/>
            <p:cNvSpPr/>
            <p:nvPr/>
          </p:nvSpPr>
          <p:spPr>
            <a:xfrm>
              <a:off x="7073178" y="4155938"/>
              <a:ext cx="115447" cy="1284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0" name="Rounded Rectangle 109"/>
            <p:cNvSpPr/>
            <p:nvPr/>
          </p:nvSpPr>
          <p:spPr>
            <a:xfrm rot="18985720">
              <a:off x="6629308" y="4537602"/>
              <a:ext cx="923760" cy="889622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D605-37AF-47D8-8819-C3329D4FCC6D}" type="datetime1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 Das. Assistant Teacher, B.S.C  High School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85 L 0.95143 -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65" y="-3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75E-6 1.48148E-6 L 0.89518 -0.0078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53" y="-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66667E-6 3.7037E-7 L 0.84505 -0.006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53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313 0.00185 L 0.80117 -0.00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8" y="-53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0.00104 -0.00556 L 0.7668 -0.00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98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640960" cy="550262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2185-6FC5-468C-8B41-E8263757B5E0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66549"/>
            <a:ext cx="89289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2566490"/>
            <a:ext cx="6912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8080"/>
                </a:solidFill>
                <a:latin typeface="NikoshBAN" panose="02000000000000000000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808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4000" dirty="0">
              <a:solidFill>
                <a:srgbClr val="008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6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৪ ও ৫ </a:t>
            </a:r>
          </a:p>
          <a:p>
            <a:pPr algn="ctr"/>
            <a:r>
              <a:rPr lang="en-US" sz="36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6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36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36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বিশ্বসভ্যতা</a:t>
            </a:r>
            <a:r>
              <a:rPr lang="en-US" sz="3600" dirty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চীন</a:t>
            </a:r>
            <a:endParaRPr lang="en-US" sz="3600" dirty="0" smtClean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80008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2C707-FB83-4806-8B22-E9CE64D4A648}" type="datetime1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Gibon</a:t>
            </a:r>
            <a:r>
              <a:rPr lang="en-US" dirty="0" smtClean="0"/>
              <a:t> </a:t>
            </a:r>
            <a:r>
              <a:rPr lang="en-US" dirty="0" err="1" smtClean="0"/>
              <a:t>Das,Assistant</a:t>
            </a:r>
            <a:r>
              <a:rPr lang="en-US" dirty="0" smtClean="0"/>
              <a:t> teacher, B.S.C High School.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244577" cy="42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35310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পরিচয়  ও বিকাশ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as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/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6CC2-6B8E-43C7-B47F-2D1094323AD3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548682"/>
            <a:ext cx="4688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496300" y="64598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-8496300" y="6459867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বিদ্যালয়,বারাকপুর,বাগেরহাট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2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4"/>
            <a:ext cx="2756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 মতে, সভ্যতার অর্থ হচ্ছে, "সভ্য জাতির জীবনযাত্রা নির্বাহের পদ্ধতি- সাহিত্য, শিল্প, বিজ্ঞান, দর্শন, ধর্ম ও বিবিধ বিদ্যার অনুশীলনহেতু মন মগজের উৎকর্ষ সাধন"।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বিভিন্ন অঞ্চলে সভ্যতার উদ্ভব মানুষের সবচে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বড় অর্জন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বন্যতা থেকে বর্বরতা এবং বর্বরতা থেকে মানুষ ধীরে ধীরে সুশৃংঙ্খল জীবন-যাপনে অভ্যস্ত হ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ওঠে সভ্যতার কল্যাণেই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0381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30" y="6195457"/>
            <a:ext cx="5596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297384" y="3602102"/>
            <a:ext cx="5668117" cy="2593355"/>
            <a:chOff x="3297382" y="3355924"/>
            <a:chExt cx="5668117" cy="259335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6278" y="3355924"/>
              <a:ext cx="2959221" cy="259335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382" y="3365338"/>
              <a:ext cx="2730417" cy="258394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38" y="392419"/>
            <a:ext cx="5629275" cy="29051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121AE-91FC-4777-8880-63DBDEA118B4}" type="datetime1">
              <a:rPr lang="en-US" smtClean="0"/>
              <a:t>7/2/2021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7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83966"/>
            <a:ext cx="360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সামাজিক, অর্থনৈতিক, সাংস্কৃতিক কর্মকাণ্ড দ্বারা জীবন প্রবাহের মানোন্ন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 করতে থাকে। বিশেষ সম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-কালের পরিপ্রেক্ষিতে তা সভ্যতা নামে অভিহিত 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প্রাচীন কালে পৃথিবীর বিভিন্ন অঞ্চলে বহু সভ্যতা গড়ে ওঠে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AD08-62F5-4DA7-BC7B-4F0D3E329AD4}" type="datetime1">
              <a:rPr lang="en-US" smtClean="0"/>
              <a:t>7/2/2021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481453" y="3664125"/>
            <a:ext cx="7356887" cy="3136401"/>
            <a:chOff x="4481451" y="3664123"/>
            <a:chExt cx="7356887" cy="3136401"/>
          </a:xfrm>
        </p:grpSpPr>
        <p:sp>
          <p:nvSpPr>
            <p:cNvPr id="8" name="TextBox 7"/>
            <p:cNvSpPr txBox="1"/>
            <p:nvPr/>
          </p:nvSpPr>
          <p:spPr>
            <a:xfrm>
              <a:off x="7877898" y="4415729"/>
              <a:ext cx="3960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বর্তমান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481451" y="3664123"/>
              <a:ext cx="3366912" cy="3136401"/>
              <a:chOff x="4481451" y="3664123"/>
              <a:chExt cx="3366912" cy="31364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5404493"/>
                <a:ext cx="3366912" cy="139603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3664123"/>
                <a:ext cx="3366912" cy="177738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4481453" y="404699"/>
            <a:ext cx="4476567" cy="3203500"/>
            <a:chOff x="4481451" y="404699"/>
            <a:chExt cx="4476567" cy="3203500"/>
          </a:xfrm>
        </p:grpSpPr>
        <p:grpSp>
          <p:nvGrpSpPr>
            <p:cNvPr id="19" name="Group 18"/>
            <p:cNvGrpSpPr/>
            <p:nvPr/>
          </p:nvGrpSpPr>
          <p:grpSpPr>
            <a:xfrm>
              <a:off x="4481451" y="404699"/>
              <a:ext cx="3366913" cy="3203500"/>
              <a:chOff x="4481451" y="404699"/>
              <a:chExt cx="3366913" cy="32035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404699"/>
                <a:ext cx="3366913" cy="14918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1451" y="1884174"/>
                <a:ext cx="3366912" cy="1724025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7877898" y="908720"/>
              <a:ext cx="10801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প্রাচীন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সভ্যতার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2" y="548682"/>
            <a:ext cx="59046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মিশরীয়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(২)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মেসোপটেমীয়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(৩)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(৪)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পারসীয়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(৫)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(৬)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C55A9-3391-4293-AB0C-FDC203203B11}" type="datetime1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Gibon Das,Assistant teacher, B.S.C High School.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84AD-9018-4AFF-8D35-624D5C1057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Gibon</a:t>
            </a:r>
            <a:r>
              <a:rPr lang="en-US" dirty="0" smtClean="0"/>
              <a:t> </a:t>
            </a:r>
            <a:r>
              <a:rPr lang="en-US" dirty="0" err="1" smtClean="0"/>
              <a:t>Das,Assistant</a:t>
            </a:r>
            <a:r>
              <a:rPr lang="en-US" dirty="0" smtClean="0"/>
              <a:t> teacher, B.S.C High School.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হু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য়াং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অববাহিকায়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হাজার হাজার বছর ধরে হু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হো ও ই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সিকি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য়াং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নদীর অববাহিকা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গড়ে ওঠা অনেক আঞ্চলিক সংস্কৃতি চীনের সভ্যতাকে বিভিন্নভাবে সমৃদ্ধ করেছে।</a:t>
            </a:r>
            <a:r>
              <a:rPr lang="as-IN" sz="3200" u="sng" dirty="0">
                <a:hlinkClick r:id="rId2"/>
              </a:rPr>
              <a:t> </a:t>
            </a:r>
            <a:r>
              <a:rPr lang="en-US" sz="3200" u="sng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হুয়াং</a:t>
            </a:r>
            <a:r>
              <a:rPr lang="as-IN" sz="3200" u="sng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হো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 নদীকে চৈনিক সভ্যতার সুতিকাগার বলা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as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800080"/>
                </a:solidFill>
                <a:latin typeface="NikoshBAN" pitchFamily="2" charset="0"/>
                <a:cs typeface="NikoshBAN" pitchFamily="2" charset="0"/>
              </a:rPr>
              <a:t>চীন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সভ্যতার পরিচয়  ও বিকাশ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474539" y="1061586"/>
            <a:ext cx="4044936" cy="4761089"/>
            <a:chOff x="4641864" y="1010637"/>
            <a:chExt cx="4044936" cy="47610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990" y="1010637"/>
              <a:ext cx="4021809" cy="41764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641864" y="5186951"/>
              <a:ext cx="4044936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হু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য়াং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হো</a:t>
              </a:r>
              <a:r>
                <a:rPr lang="as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 নদী</a:t>
              </a:r>
              <a:endParaRPr lang="en-US" sz="3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11871" y="1078905"/>
            <a:ext cx="4976765" cy="4754976"/>
            <a:chOff x="4064816" y="1010637"/>
            <a:chExt cx="4976765" cy="47549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2278" y="1010637"/>
              <a:ext cx="4031894" cy="42065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064816" y="5180838"/>
              <a:ext cx="497676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হুয়াংহো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গড়ে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উঠা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সংস্কৃতি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29033" y="1074943"/>
            <a:ext cx="4976765" cy="4767203"/>
            <a:chOff x="4064817" y="1030741"/>
            <a:chExt cx="4976765" cy="476720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1057" y="1030741"/>
              <a:ext cx="3993115" cy="417646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064817" y="5213169"/>
              <a:ext cx="497676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হুয়াংহো নদীর তীরে গড়ে উঠা সংস্কৃতি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29032" y="1024595"/>
            <a:ext cx="4976765" cy="4832265"/>
            <a:chOff x="4064816" y="946457"/>
            <a:chExt cx="4976765" cy="483226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323" y="946457"/>
              <a:ext cx="4034522" cy="417646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64816" y="5193947"/>
              <a:ext cx="497676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হুয়াংহো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পশুপালন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18558" y="1005307"/>
            <a:ext cx="4976765" cy="4862078"/>
            <a:chOff x="4035457" y="927236"/>
            <a:chExt cx="4976765" cy="486207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8878" y="927236"/>
              <a:ext cx="4042308" cy="426671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035457" y="5204539"/>
              <a:ext cx="4976765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হুয়াংহো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গড়ে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উঠা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সৌন্দর্য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310" y="1020913"/>
            <a:ext cx="4088578" cy="42637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29032" y="5290860"/>
            <a:ext cx="5108543" cy="5587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ইয়াংসিকিয়াং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18558" y="1065252"/>
            <a:ext cx="5137904" cy="4755650"/>
            <a:chOff x="3918558" y="1065252"/>
            <a:chExt cx="5137904" cy="475565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859" y="1065252"/>
              <a:ext cx="4046548" cy="41821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18558" y="5297682"/>
              <a:ext cx="5137904" cy="5232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ইয়াংসিকিয়াং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নদীর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তীরে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গড়ে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কৃষি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20798" y="971478"/>
            <a:ext cx="5152418" cy="4849424"/>
            <a:chOff x="3991582" y="942556"/>
            <a:chExt cx="5152418" cy="484942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6185" y="942556"/>
              <a:ext cx="4236293" cy="417245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991582" y="5207205"/>
              <a:ext cx="5152418" cy="5847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ইয়াংসিকিয়াং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নদী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তীরের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সৌন্দর্য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660" y="967292"/>
            <a:ext cx="4241240" cy="422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2504</TotalTime>
  <Words>698</Words>
  <Application>Microsoft Office PowerPoint</Application>
  <PresentationFormat>On-screen Show (4:3)</PresentationFormat>
  <Paragraphs>155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দুটি বিখ্যত রাজ বংশ হলো-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faruk</dc:creator>
  <cp:lastModifiedBy>jibon</cp:lastModifiedBy>
  <cp:revision>314</cp:revision>
  <dcterms:created xsi:type="dcterms:W3CDTF">2012-06-20T06:58:09Z</dcterms:created>
  <dcterms:modified xsi:type="dcterms:W3CDTF">2021-07-02T03:19:56Z</dcterms:modified>
</cp:coreProperties>
</file>