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2913-DF6B-43BD-BB99-253658418AF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B3A0-1B78-418C-BE9B-E26660F8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t="-8000" r="-2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পলাশ চবি\পলাশ৩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2209800" cy="198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Terminator 9"/>
          <p:cNvSpPr/>
          <p:nvPr/>
        </p:nvSpPr>
        <p:spPr>
          <a:xfrm>
            <a:off x="2133600" y="3124200"/>
            <a:ext cx="2743200" cy="15240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নাথ</a:t>
            </a:r>
            <a:endParaRPr lang="en-US" sz="2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খইয়াছরা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মিরসরাই</a:t>
            </a:r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2200" y="695980"/>
            <a:ext cx="4038600" cy="1981200"/>
            <a:chOff x="2362200" y="609600"/>
            <a:chExt cx="4038600" cy="1981200"/>
          </a:xfrm>
        </p:grpSpPr>
        <p:grpSp>
          <p:nvGrpSpPr>
            <p:cNvPr id="9" name="Group 1"/>
            <p:cNvGrpSpPr/>
            <p:nvPr/>
          </p:nvGrpSpPr>
          <p:grpSpPr>
            <a:xfrm>
              <a:off x="2362200" y="609600"/>
              <a:ext cx="4038600" cy="1981200"/>
              <a:chOff x="3962400" y="990600"/>
              <a:chExt cx="4038600" cy="1981200"/>
            </a:xfrm>
          </p:grpSpPr>
          <p:sp>
            <p:nvSpPr>
              <p:cNvPr id="12" name="Cloud Callout 2"/>
              <p:cNvSpPr/>
              <p:nvPr/>
            </p:nvSpPr>
            <p:spPr>
              <a:xfrm>
                <a:off x="3962400" y="990600"/>
                <a:ext cx="4038600" cy="1981200"/>
              </a:xfrm>
              <a:prstGeom prst="cloud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05400" y="1371600"/>
                <a:ext cx="1600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স্বাগতম</a:t>
                </a:r>
                <a:endParaRPr lang="en-US" sz="4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505200" y="189482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24200" y="1219200"/>
            <a:ext cx="2819400" cy="2667000"/>
            <a:chOff x="2209800" y="1295400"/>
            <a:chExt cx="2819400" cy="2667000"/>
          </a:xfrm>
        </p:grpSpPr>
        <p:grpSp>
          <p:nvGrpSpPr>
            <p:cNvPr id="10" name="Group 9"/>
            <p:cNvGrpSpPr/>
            <p:nvPr/>
          </p:nvGrpSpPr>
          <p:grpSpPr>
            <a:xfrm>
              <a:off x="2209800" y="1295400"/>
              <a:ext cx="2819400" cy="2667000"/>
              <a:chOff x="2286000" y="1295400"/>
              <a:chExt cx="2819400" cy="266700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286000" y="3733800"/>
                <a:ext cx="2819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rot="5400000" flipH="1" flipV="1">
                <a:off x="2247900" y="1333500"/>
                <a:ext cx="2438400" cy="2362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3008710" y="2933304"/>
                <a:ext cx="160099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>
                <a:off x="2362200" y="3276600"/>
                <a:ext cx="609600" cy="685800"/>
              </a:xfrm>
              <a:prstGeom prst="arc">
                <a:avLst>
                  <a:gd name="adj1" fmla="val 16480028"/>
                  <a:gd name="adj2" fmla="val 956721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514600" y="335280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Cyrl-AZ" b="1" dirty="0" smtClean="0">
                  <a:latin typeface="MS Mincho"/>
                  <a:ea typeface="MS Mincho"/>
                </a:rPr>
                <a:t>Ѳ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10200" y="91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381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সুক্ষকোণের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838200"/>
            <a:ext cx="2438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MS Mincho"/>
                <a:ea typeface="MS Mincho"/>
                <a:cs typeface="Times New Roman" pitchFamily="18" charset="0"/>
              </a:rPr>
              <a:t>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POM –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PM , OM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OP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MS Mincho"/>
                <a:ea typeface="MS Mincho"/>
                <a:cs typeface="Times New Roman" pitchFamily="18" charset="0"/>
              </a:rPr>
              <a:t>∠XOA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অনুপাত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বলা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এদের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প্রত্যেকটিকে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এক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সুনির্দিষ্ট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নামে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নামকরন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কোণের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ছয়টি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অনুপাত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তা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নিন্মে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দেওয়া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হল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ea typeface="MS Mincho"/>
                <a:cs typeface="NikoshBAN" pitchFamily="2" charset="0"/>
              </a:rPr>
              <a:t>।</a:t>
            </a:r>
            <a:r>
              <a:rPr lang="en-US" sz="2400" b="1" dirty="0" smtClean="0">
                <a:solidFill>
                  <a:srgbClr val="C00000"/>
                </a:solidFill>
                <a:latin typeface="MS Mincho"/>
                <a:ea typeface="MS Mincho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75" y="990600"/>
            <a:ext cx="1533525" cy="48577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038600"/>
            <a:ext cx="1743075" cy="56197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172200" y="1019175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14600"/>
            <a:ext cx="1752600" cy="504825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124200"/>
            <a:ext cx="1778000" cy="609600"/>
          </a:xfrm>
          <a:prstGeom prst="rect">
            <a:avLst/>
          </a:prstGeom>
          <a:noFill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775" y="1676400"/>
            <a:ext cx="1800225" cy="609600"/>
          </a:xfrm>
          <a:prstGeom prst="rect">
            <a:avLst/>
          </a:prstGeom>
          <a:noFill/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6096000" y="9144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876800"/>
            <a:ext cx="1752600" cy="6096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819400" y="4495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পীথাগোরাসের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+ (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²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1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5177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11033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3124200"/>
            <a:ext cx="4419600" cy="2504420"/>
            <a:chOff x="2895600" y="990600"/>
            <a:chExt cx="4419600" cy="2504420"/>
          </a:xfrm>
        </p:grpSpPr>
        <p:sp>
          <p:nvSpPr>
            <p:cNvPr id="9" name="Isosceles Triangle 8"/>
            <p:cNvSpPr/>
            <p:nvPr/>
          </p:nvSpPr>
          <p:spPr>
            <a:xfrm>
              <a:off x="3276600" y="1371600"/>
              <a:ext cx="3429000" cy="1752600"/>
            </a:xfrm>
            <a:prstGeom prst="triangle">
              <a:avLst>
                <a:gd name="adj" fmla="val 0"/>
              </a:avLst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990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2895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29718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6800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b="1" dirty="0" smtClean="0">
                <a:solidFill>
                  <a:srgbClr val="FF0000"/>
                </a:solidFill>
                <a:latin typeface="MS Mincho"/>
                <a:ea typeface="MS Mincho"/>
                <a:cs typeface="NikoshBAN" pitchFamily="2" charset="0"/>
              </a:rPr>
              <a:t>Ѱ</a:t>
            </a:r>
            <a:r>
              <a:rPr lang="en-US" sz="3200" b="1" dirty="0" smtClean="0">
                <a:solidFill>
                  <a:srgbClr val="00206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ea typeface="MS Mincho"/>
                <a:cs typeface="NikoshBAN" pitchFamily="2" charset="0"/>
              </a:rPr>
              <a:t>চিত্র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ea typeface="MS Mincho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52600" y="0"/>
            <a:ext cx="5486400" cy="1524000"/>
            <a:chOff x="3308350" y="2776538"/>
            <a:chExt cx="3405187" cy="2471737"/>
          </a:xfrm>
        </p:grpSpPr>
        <p:pic>
          <p:nvPicPr>
            <p:cNvPr id="18" name="Picture 2" descr="E:\New folder\;দতকব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3775075" y="2309813"/>
              <a:ext cx="2471737" cy="34051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070037" y="3124199"/>
              <a:ext cx="1978120" cy="1134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4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E:\New folder\তচ্বা্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371600"/>
            <a:ext cx="3962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86400" y="1219200"/>
            <a:ext cx="2819400" cy="2667000"/>
            <a:chOff x="2209800" y="1295400"/>
            <a:chExt cx="2819400" cy="2667000"/>
          </a:xfrm>
        </p:grpSpPr>
        <p:grpSp>
          <p:nvGrpSpPr>
            <p:cNvPr id="13" name="Group 9"/>
            <p:cNvGrpSpPr/>
            <p:nvPr/>
          </p:nvGrpSpPr>
          <p:grpSpPr>
            <a:xfrm>
              <a:off x="2209800" y="1295400"/>
              <a:ext cx="2819400" cy="2667000"/>
              <a:chOff x="2286000" y="1295400"/>
              <a:chExt cx="2819400" cy="2667000"/>
            </a:xfrm>
          </p:grpSpPr>
          <p:cxnSp>
            <p:nvCxnSpPr>
              <p:cNvPr id="15" name="Straight Arrow Connector 2"/>
              <p:cNvCxnSpPr/>
              <p:nvPr/>
            </p:nvCxnSpPr>
            <p:spPr>
              <a:xfrm>
                <a:off x="2286000" y="3733800"/>
                <a:ext cx="2819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2247900" y="1333500"/>
                <a:ext cx="2438400" cy="2362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008710" y="2933304"/>
                <a:ext cx="160099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c 17"/>
              <p:cNvSpPr/>
              <p:nvPr/>
            </p:nvSpPr>
            <p:spPr>
              <a:xfrm>
                <a:off x="2362200" y="3276600"/>
                <a:ext cx="609600" cy="685800"/>
              </a:xfrm>
              <a:prstGeom prst="arc">
                <a:avLst>
                  <a:gd name="adj1" fmla="val 16480028"/>
                  <a:gd name="adj2" fmla="val 956721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514600" y="335280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Cyrl-AZ" b="1" dirty="0" smtClean="0">
                  <a:latin typeface="MS Mincho"/>
                  <a:ea typeface="MS Mincho"/>
                </a:rPr>
                <a:t>Ѳ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816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99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447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/>
                </a:solidFill>
                <a:latin typeface="NikoshBAN" pitchFamily="2" charset="0"/>
                <a:ea typeface="MS Mincho"/>
                <a:cs typeface="NikoshBAN" pitchFamily="2" charset="0"/>
              </a:rPr>
              <a:t>এখানে</a:t>
            </a:r>
            <a:r>
              <a:rPr lang="en-US" sz="2400" b="1" dirty="0" smtClean="0">
                <a:solidFill>
                  <a:schemeClr val="accent4"/>
                </a:solidFill>
                <a:latin typeface="NikoshBAN" pitchFamily="2" charset="0"/>
                <a:ea typeface="MS Mincho"/>
                <a:cs typeface="NikoshBAN" pitchFamily="2" charset="0"/>
              </a:rPr>
              <a:t> , ∠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XOA = </a:t>
            </a:r>
            <a:r>
              <a:rPr lang="az-Cyrl-AZ" sz="2400" b="1" dirty="0" smtClean="0">
                <a:solidFill>
                  <a:schemeClr val="accent4"/>
                </a:solidFill>
                <a:latin typeface="MS Mincho"/>
                <a:ea typeface="MS Mincho"/>
                <a:cs typeface="Times New Roman" pitchFamily="18" charset="0"/>
              </a:rPr>
              <a:t>Ѳ</a:t>
            </a:r>
            <a:r>
              <a:rPr lang="en-US" sz="2400" b="1" dirty="0" smtClean="0">
                <a:solidFill>
                  <a:schemeClr val="accent4"/>
                </a:solidFill>
                <a:latin typeface="MS Mincho"/>
                <a:ea typeface="MS Mincho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NikoshBAN" pitchFamily="2" charset="0"/>
                <a:ea typeface="MS Mincho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chemeClr val="accent4"/>
                </a:solidFill>
                <a:latin typeface="NikoshBAN" pitchFamily="2" charset="0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NikoshBAN" pitchFamily="2" charset="0"/>
                <a:ea typeface="MS Mincho"/>
                <a:cs typeface="NikoshBAN" pitchFamily="2" charset="0"/>
              </a:rPr>
              <a:t>সূক্ষকোণ</a:t>
            </a:r>
            <a:endParaRPr lang="en-US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20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819400"/>
            <a:ext cx="3495675" cy="4572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3390900" cy="4572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267200"/>
            <a:ext cx="3352800" cy="4572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05400"/>
            <a:ext cx="1677988" cy="5334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2860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105400"/>
            <a:ext cx="1700213" cy="533400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2860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43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71600"/>
            <a:ext cx="1914525" cy="5334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8600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371600"/>
            <a:ext cx="1914525" cy="533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5950" y="1447800"/>
            <a:ext cx="2152650" cy="4572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0"/>
            <a:ext cx="3276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অভেদাবলি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28600" y="3505200"/>
            <a:ext cx="4572000" cy="438150"/>
            <a:chOff x="1447800" y="2971800"/>
            <a:chExt cx="4572000" cy="438150"/>
          </a:xfrm>
        </p:grpSpPr>
        <p:pic>
          <p:nvPicPr>
            <p:cNvPr id="50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971800"/>
              <a:ext cx="733425" cy="438150"/>
            </a:xfrm>
            <a:prstGeom prst="rect">
              <a:avLst/>
            </a:prstGeom>
            <a:noFill/>
          </p:spPr>
        </p:pic>
        <p:pic>
          <p:nvPicPr>
            <p:cNvPr id="51" name="Picture 2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0" y="2971800"/>
              <a:ext cx="923925" cy="438150"/>
            </a:xfrm>
            <a:prstGeom prst="rect">
              <a:avLst/>
            </a:prstGeom>
            <a:noFill/>
          </p:spPr>
        </p:pic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1447800" y="2971800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প্রমাণ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কর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যে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,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3657600" y="29718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+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5257800" y="297180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=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286000" y="1790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2400" y="2362200"/>
            <a:ext cx="9982200" cy="2628900"/>
            <a:chOff x="1447800" y="1790700"/>
            <a:chExt cx="9982200" cy="2628900"/>
          </a:xfrm>
        </p:grpSpPr>
        <p:pic>
          <p:nvPicPr>
            <p:cNvPr id="61" name="Picture 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829050"/>
              <a:ext cx="762000" cy="590550"/>
            </a:xfrm>
            <a:prstGeom prst="rect">
              <a:avLst/>
            </a:prstGeom>
            <a:noFill/>
          </p:spPr>
        </p:pic>
        <p:pic>
          <p:nvPicPr>
            <p:cNvPr id="62" name="Picture 2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3733800"/>
              <a:ext cx="1142999" cy="685800"/>
            </a:xfrm>
            <a:prstGeom prst="rect">
              <a:avLst/>
            </a:prstGeom>
            <a:noFill/>
          </p:spPr>
        </p:pic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1447800" y="3886200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বামপক্ষ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=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3657600" y="386709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+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2286000" y="179070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0" y="4343400"/>
            <a:ext cx="9144000" cy="1466850"/>
            <a:chOff x="0" y="1924050"/>
            <a:chExt cx="9144000" cy="1466850"/>
          </a:xfrm>
        </p:grpSpPr>
        <p:pic>
          <p:nvPicPr>
            <p:cNvPr id="67" name="Picture 3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0" y="2743200"/>
              <a:ext cx="733425" cy="533400"/>
            </a:xfrm>
            <a:prstGeom prst="rect">
              <a:avLst/>
            </a:prstGeom>
            <a:noFill/>
          </p:spPr>
        </p:pic>
        <p:pic>
          <p:nvPicPr>
            <p:cNvPr id="68" name="Picture 3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2819400"/>
              <a:ext cx="838200" cy="571500"/>
            </a:xfrm>
            <a:prstGeom prst="rect">
              <a:avLst/>
            </a:prstGeom>
            <a:noFill/>
          </p:spPr>
        </p:pic>
        <p:sp>
          <p:nvSpPr>
            <p:cNvPr id="69" name="Rectangle 34"/>
            <p:cNvSpPr>
              <a:spLocks noChangeArrowheads="1"/>
            </p:cNvSpPr>
            <p:nvPr/>
          </p:nvSpPr>
          <p:spPr bwMode="auto">
            <a:xfrm>
              <a:off x="914400" y="28194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=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35"/>
            <p:cNvSpPr>
              <a:spLocks noChangeArrowheads="1"/>
            </p:cNvSpPr>
            <p:nvPr/>
          </p:nvSpPr>
          <p:spPr bwMode="auto">
            <a:xfrm>
              <a:off x="2286000" y="28194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+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36"/>
            <p:cNvSpPr>
              <a:spLocks noChangeArrowheads="1"/>
            </p:cNvSpPr>
            <p:nvPr/>
          </p:nvSpPr>
          <p:spPr bwMode="auto">
            <a:xfrm>
              <a:off x="0" y="192405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-152400" y="5314950"/>
            <a:ext cx="9144000" cy="1085850"/>
            <a:chOff x="0" y="1790700"/>
            <a:chExt cx="9144000" cy="1085850"/>
          </a:xfrm>
        </p:grpSpPr>
        <p:pic>
          <p:nvPicPr>
            <p:cNvPr id="78" name="Picture 3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0" y="2438400"/>
              <a:ext cx="733425" cy="438150"/>
            </a:xfrm>
            <a:prstGeom prst="rect">
              <a:avLst/>
            </a:prstGeom>
            <a:noFill/>
          </p:spPr>
        </p:pic>
        <p:pic>
          <p:nvPicPr>
            <p:cNvPr id="79" name="Picture 3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2362200"/>
              <a:ext cx="704850" cy="438150"/>
            </a:xfrm>
            <a:prstGeom prst="rect">
              <a:avLst/>
            </a:prstGeom>
            <a:noFill/>
          </p:spPr>
        </p:pic>
        <p:sp>
          <p:nvSpPr>
            <p:cNvPr id="80" name="Rectangle 39"/>
            <p:cNvSpPr>
              <a:spLocks noChangeArrowheads="1"/>
            </p:cNvSpPr>
            <p:nvPr/>
          </p:nvSpPr>
          <p:spPr bwMode="auto">
            <a:xfrm>
              <a:off x="1066800" y="24384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=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40"/>
            <p:cNvSpPr>
              <a:spLocks noChangeArrowheads="1"/>
            </p:cNvSpPr>
            <p:nvPr/>
          </p:nvSpPr>
          <p:spPr bwMode="auto">
            <a:xfrm>
              <a:off x="2438400" y="2438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+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auto">
            <a:xfrm>
              <a:off x="0" y="179070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 rot="5400000">
            <a:off x="4038600" y="4724400"/>
            <a:ext cx="2286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2286000" y="2819400"/>
            <a:ext cx="9144000" cy="1590675"/>
            <a:chOff x="0" y="895350"/>
            <a:chExt cx="9144000" cy="1209675"/>
          </a:xfrm>
        </p:grpSpPr>
        <p:pic>
          <p:nvPicPr>
            <p:cNvPr id="92" name="Picture 4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0" y="1371600"/>
              <a:ext cx="733425" cy="438150"/>
            </a:xfrm>
            <a:prstGeom prst="rect">
              <a:avLst/>
            </a:prstGeom>
            <a:noFill/>
          </p:spPr>
        </p:pic>
        <p:pic>
          <p:nvPicPr>
            <p:cNvPr id="93" name="Picture 4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352550"/>
              <a:ext cx="57150" cy="295275"/>
            </a:xfrm>
            <a:prstGeom prst="rect">
              <a:avLst/>
            </a:prstGeom>
            <a:noFill/>
          </p:spPr>
        </p:pic>
        <p:sp>
          <p:nvSpPr>
            <p:cNvPr id="94" name="Rectangle 44"/>
            <p:cNvSpPr>
              <a:spLocks noChangeArrowheads="1"/>
            </p:cNvSpPr>
            <p:nvPr/>
          </p:nvSpPr>
          <p:spPr bwMode="auto">
            <a:xfrm>
              <a:off x="3733800" y="1447800"/>
              <a:ext cx="533400" cy="35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=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Calibri" pitchFamily="34" charset="0"/>
                  <a:cs typeface="NikoshBAN" pitchFamily="2" charset="0"/>
                </a:rPr>
                <a:t>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0" y="89535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0" y="1647825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 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096000" y="4419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96000" y="5029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ডানপক্ষ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29400" y="5715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প্রমাণিত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97" grpId="0"/>
      <p:bldP spid="98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7000" r="-6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276600" cy="2286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400" y="5638800"/>
            <a:ext cx="4000500" cy="523220"/>
            <a:chOff x="2057400" y="2209800"/>
            <a:chExt cx="4000500" cy="52322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2209800"/>
              <a:ext cx="2019300" cy="43815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057400" y="22098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প্রমাণ</a:t>
              </a:r>
              <a:r>
                <a:rPr lang="en-US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5" name="Picture 1" descr="C:\Users\Polash\Desktop\চটপচট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743200"/>
            <a:ext cx="457199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0" y="914400"/>
            <a:ext cx="3810000" cy="1219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8800" y="2895600"/>
            <a:ext cx="4648200" cy="584775"/>
            <a:chOff x="2209800" y="2457450"/>
            <a:chExt cx="3743325" cy="58477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0" y="2514600"/>
              <a:ext cx="1762125" cy="43815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209800" y="245745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1)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প্রমাণ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8801" y="4476690"/>
            <a:ext cx="5638799" cy="904221"/>
            <a:chOff x="1918291" y="3638490"/>
            <a:chExt cx="5835501" cy="904221"/>
          </a:xfrm>
        </p:grpSpPr>
        <p:grpSp>
          <p:nvGrpSpPr>
            <p:cNvPr id="18" name="Group 7"/>
            <p:cNvGrpSpPr/>
            <p:nvPr/>
          </p:nvGrpSpPr>
          <p:grpSpPr>
            <a:xfrm>
              <a:off x="1918291" y="3638490"/>
              <a:ext cx="1577163" cy="457260"/>
              <a:chOff x="1918291" y="3638490"/>
              <a:chExt cx="1577163" cy="457260"/>
            </a:xfrm>
          </p:grpSpPr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1918291" y="3638490"/>
                <a:ext cx="15771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২) </a:t>
                </a:r>
                <a:r>
                  <a:rPr kumimoji="0" lang="en-US" sz="2000" b="1" i="0" u="none" strike="noStrike" cap="none" normalizeH="0" baseline="0" dirty="0" err="1" smtClean="0">
                    <a:ln>
                      <a:noFill/>
                    </a:ln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tanA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=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" name="Picture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7996" y="3657600"/>
                <a:ext cx="228600" cy="43815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574311" y="3711714"/>
              <a:ext cx="4179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কোণের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অন্যান্য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ত্রিকোণমিতিক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অনুপাত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ew folder\কদত্ক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81200"/>
            <a:ext cx="32004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219200"/>
            <a:ext cx="6248400" cy="32004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0" y="0"/>
            <a:ext cx="9144000" cy="213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0" y="2057400"/>
            <a:ext cx="4724400" cy="403860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বিষয়-গণিত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অধ্যায়-নবম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4876800" y="1905000"/>
            <a:ext cx="4267200" cy="41910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ত্র্রিকোণমিতিক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সময়-৫০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New folder\া্ব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057400"/>
            <a:ext cx="2705100" cy="305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191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106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Trigonometry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tri 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gon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metron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সর্ম্পক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হয়।মিশর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ব্যবিলনীয়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ত্রিকোণমিতি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রয়েছে।ত্রিভুজ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নেভিগেশন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রয়েছে।আমরা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থাকি।আমাদের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চারদিকের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কল্পনায়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যায়।যেমন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দাড়িয়ে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নির্ণয়,গাছের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নির্ণয়,দালানের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733800"/>
            <a:ext cx="27432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রেখেছেন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4648200"/>
            <a:ext cx="2286000" cy="1752660"/>
            <a:chOff x="3581400" y="2762250"/>
            <a:chExt cx="2286000" cy="1752660"/>
          </a:xfrm>
        </p:grpSpPr>
        <p:pic>
          <p:nvPicPr>
            <p:cNvPr id="8" name="Picture 2" descr="C:\Users\Polash\Desktop\কাবআ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8588" y="2762250"/>
              <a:ext cx="1266825" cy="1333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581400" y="41148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বার্থোলোমিউ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পিটিসকাস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62800" y="4876800"/>
            <a:ext cx="1409700" cy="1619310"/>
            <a:chOff x="3581400" y="2209800"/>
            <a:chExt cx="1409700" cy="1619310"/>
          </a:xfrm>
        </p:grpSpPr>
        <p:pic>
          <p:nvPicPr>
            <p:cNvPr id="11" name="Picture 2" descr="C:\Users\Polash\Desktop\কদতাবআ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209800"/>
              <a:ext cx="1409700" cy="1219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886200" y="34290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আর্যভট্ট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4600" y="4495800"/>
            <a:ext cx="4495800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আর্যভট্ট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(৪৭৬-৫৫০)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জ্যোতির্বিদ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ছিলেন।তিনি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MS Mincho"/>
                <a:ea typeface="MS Mincho"/>
                <a:cs typeface="NikoshBAN" pitchFamily="2" charset="0"/>
              </a:rPr>
              <a:t>⊼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5638800"/>
            <a:ext cx="47244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পিটিসকাস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(১৫৬১-১৬১৩)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ত্রিকোণমিতিবিদ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জ্যোতির্বিদ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ধর্মতত্ত্ববিদ।তিনি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ত্রিকোনমিতির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Trigonometry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819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Polash\Desktop\20210717_124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962400" cy="2743200"/>
          </a:xfrm>
          <a:prstGeom prst="rect">
            <a:avLst/>
          </a:prstGeom>
          <a:noFill/>
        </p:spPr>
      </p:pic>
      <p:pic>
        <p:nvPicPr>
          <p:cNvPr id="1027" name="Picture 3" descr="C:\Users\Polash\Desktop\20210717_124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62426"/>
            <a:ext cx="3810000" cy="2695574"/>
          </a:xfrm>
          <a:prstGeom prst="rect">
            <a:avLst/>
          </a:prstGeom>
          <a:noFill/>
        </p:spPr>
      </p:pic>
      <p:pic>
        <p:nvPicPr>
          <p:cNvPr id="1028" name="Picture 4" descr="C:\Users\Polash\Desktop\20210717_124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26670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3810000" cy="2883932"/>
            <a:chOff x="1676400" y="457200"/>
            <a:chExt cx="3962400" cy="2883932"/>
          </a:xfrm>
        </p:grpSpPr>
        <p:pic>
          <p:nvPicPr>
            <p:cNvPr id="9" name="Picture 2" descr="C:\Users\Polash\Desktop\কবকাুবিকাব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457200"/>
              <a:ext cx="3962400" cy="251460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667000" y="2971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পাহাড়ের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নির্ণয়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7400" y="36576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57200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কোণগুলোর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4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1447800"/>
            <a:ext cx="3048000" cy="1800225"/>
            <a:chOff x="3429001" y="1524000"/>
            <a:chExt cx="3200400" cy="1800225"/>
          </a:xfrm>
        </p:grpSpPr>
        <p:pic>
          <p:nvPicPr>
            <p:cNvPr id="2051" name="Picture 3" descr="E:\New folder\হতজকচট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4129088" y="823913"/>
              <a:ext cx="1800225" cy="3200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149091" y="2191405"/>
              <a:ext cx="1760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1800" y="3515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⋙</a:t>
            </a:r>
            <a:r>
              <a:rPr lang="en-US" b="1" dirty="0" smtClean="0"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2773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MS Mincho"/>
                <a:ea typeface="MS Mincho"/>
                <a:cs typeface="NikoshBAN" pitchFamily="2" charset="0"/>
              </a:rPr>
              <a:t>⋙</a:t>
            </a:r>
            <a:r>
              <a:rPr lang="en-US" b="1" dirty="0" smtClean="0"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সুক্ষকোণের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362200" y="1143000"/>
            <a:ext cx="4953000" cy="106680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352800" y="2209800"/>
            <a:ext cx="3124200" cy="609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Mincho"/>
                <a:ea typeface="MS Mincho"/>
                <a:cs typeface="NikoshBAN" pitchFamily="2" charset="0"/>
              </a:rPr>
              <a:t>▲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নামকরন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Mincho"/>
                <a:ea typeface="MS Mincho"/>
                <a:cs typeface="NikoshBAN" pitchFamily="2" charset="0"/>
              </a:rPr>
              <a:t>▲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সূক্ষকোণের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Mincho"/>
                <a:ea typeface="MS Mincho"/>
                <a:cs typeface="NikoshBAN" pitchFamily="2" charset="0"/>
              </a:rPr>
              <a:t>▲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সুক্ষকোণের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7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24200" y="1676400"/>
            <a:ext cx="4391752" cy="2533710"/>
            <a:chOff x="1911321" y="2590800"/>
            <a:chExt cx="5632479" cy="3905310"/>
          </a:xfrm>
        </p:grpSpPr>
        <p:sp>
          <p:nvSpPr>
            <p:cNvPr id="2" name="Isosceles Triangle 1"/>
            <p:cNvSpPr/>
            <p:nvPr/>
          </p:nvSpPr>
          <p:spPr>
            <a:xfrm>
              <a:off x="2514600" y="2819400"/>
              <a:ext cx="4495800" cy="3276600"/>
            </a:xfrm>
            <a:prstGeom prst="triangle">
              <a:avLst>
                <a:gd name="adj" fmla="val 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Arc 3"/>
            <p:cNvSpPr/>
            <p:nvPr/>
          </p:nvSpPr>
          <p:spPr>
            <a:xfrm rot="14231688">
              <a:off x="6323820" y="5489291"/>
              <a:ext cx="430291" cy="776670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60960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ভুমি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11321" y="4419601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লম্ব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85514">
              <a:off x="3816050" y="3521774"/>
              <a:ext cx="1277708" cy="616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অতিভুজ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6775" y="5879068"/>
              <a:ext cx="6096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6775" y="2590800"/>
              <a:ext cx="6096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6019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0" y="3200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28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বাহুগুলোর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নামকরন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5181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5181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∠ABC  </a:t>
            </a:r>
            <a:r>
              <a:rPr lang="en-US" sz="2400" b="1" dirty="0" err="1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সুক্ষকোণ</a:t>
            </a:r>
            <a:r>
              <a:rPr lang="en-US" sz="2400" b="1" dirty="0" smtClean="0">
                <a:solidFill>
                  <a:srgbClr val="00B050"/>
                </a:solidFill>
                <a:latin typeface="MS Mincho"/>
                <a:ea typeface="MS Mincho"/>
                <a:cs typeface="NikoshBAN" pitchFamily="2" charset="0"/>
              </a:rPr>
              <a:t> ∠BAC ও ∠BCA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981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989684">
            <a:off x="539121" y="2234434"/>
            <a:ext cx="297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সুক্ষকোণের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4267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t="-5000" r="-3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895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286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প্রায়শই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1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0"/>
                <a:gridCol w="1003300"/>
                <a:gridCol w="1003300"/>
                <a:gridCol w="1003300"/>
                <a:gridCol w="1003300"/>
                <a:gridCol w="1003300"/>
              </a:tblGrid>
              <a:tr h="29982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আলফা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বিটা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গামা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থিটা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পাই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ওমেগা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5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latin typeface="MS Mincho"/>
                          <a:ea typeface="MS Mincho"/>
                        </a:rPr>
                        <a:t>α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latin typeface="MS Mincho"/>
                          <a:ea typeface="MS Mincho"/>
                        </a:rPr>
                        <a:t>β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latin typeface="MS Mincho"/>
                          <a:ea typeface="MS Mincho"/>
                        </a:rPr>
                        <a:t>γ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sz="2400" b="1" dirty="0" smtClean="0">
                          <a:latin typeface="MS Mincho"/>
                          <a:ea typeface="MS Mincho"/>
                        </a:rPr>
                        <a:t>Ѳ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latin typeface="MS Mincho"/>
                          <a:ea typeface="MS Mincho"/>
                        </a:rPr>
                        <a:t>φ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latin typeface="MS Mincho"/>
                          <a:ea typeface="MS Mincho"/>
                        </a:rPr>
                        <a:t>ω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19200" y="4243068"/>
            <a:ext cx="2667000" cy="1721073"/>
            <a:chOff x="3352800" y="2686859"/>
            <a:chExt cx="2667000" cy="1721073"/>
          </a:xfrm>
          <a:noFill/>
        </p:grpSpPr>
        <p:grpSp>
          <p:nvGrpSpPr>
            <p:cNvPr id="11" name="Group 3"/>
            <p:cNvGrpSpPr/>
            <p:nvPr/>
          </p:nvGrpSpPr>
          <p:grpSpPr>
            <a:xfrm>
              <a:off x="3352800" y="2686859"/>
              <a:ext cx="1973532" cy="1351741"/>
              <a:chOff x="3352800" y="2686859"/>
              <a:chExt cx="1973532" cy="1351741"/>
            </a:xfrm>
            <a:grpFill/>
          </p:grpSpPr>
          <p:sp>
            <p:nvSpPr>
              <p:cNvPr id="15" name="Isosceles Triangle 14"/>
              <p:cNvSpPr/>
              <p:nvPr/>
            </p:nvSpPr>
            <p:spPr>
              <a:xfrm>
                <a:off x="3352800" y="2819400"/>
                <a:ext cx="1905000" cy="1219200"/>
              </a:xfrm>
              <a:prstGeom prst="triangle">
                <a:avLst>
                  <a:gd name="adj" fmla="val 100000"/>
                </a:avLst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2"/>
              <p:cNvSpPr/>
              <p:nvPr/>
            </p:nvSpPr>
            <p:spPr>
              <a:xfrm rot="9183937">
                <a:off x="5036865" y="2686859"/>
                <a:ext cx="289467" cy="439615"/>
              </a:xfrm>
              <a:prstGeom prst="arc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10000" y="3135868"/>
              <a:ext cx="4572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800" y="3352800"/>
              <a:ext cx="762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4038600"/>
              <a:ext cx="381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33800" y="4229702"/>
            <a:ext cx="2819400" cy="2094898"/>
            <a:chOff x="3124200" y="2858102"/>
            <a:chExt cx="2819400" cy="2094898"/>
          </a:xfrm>
          <a:noFill/>
        </p:grpSpPr>
        <p:sp>
          <p:nvSpPr>
            <p:cNvPr id="18" name="Isosceles Triangle 17"/>
            <p:cNvSpPr/>
            <p:nvPr/>
          </p:nvSpPr>
          <p:spPr>
            <a:xfrm rot="3733469">
              <a:off x="3696301" y="2858102"/>
              <a:ext cx="1524000" cy="1524000"/>
            </a:xfrm>
            <a:prstGeom prst="triangle">
              <a:avLst>
                <a:gd name="adj" fmla="val 100000"/>
              </a:avLst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2895600"/>
              <a:ext cx="457200" cy="381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3733800"/>
              <a:ext cx="457200" cy="381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4572000"/>
              <a:ext cx="457200" cy="381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9839192" flipH="1">
              <a:off x="5086652" y="3744942"/>
              <a:ext cx="405812" cy="651674"/>
            </a:xfrm>
            <a:prstGeom prst="arc">
              <a:avLst/>
            </a:prstGeom>
            <a:grpFill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az-Cyrl-AZ" b="1" dirty="0" smtClean="0">
                <a:latin typeface="MS Mincho"/>
                <a:ea typeface="MS Mincho"/>
              </a:rPr>
              <a:t>Ѳ</a:t>
            </a:r>
            <a:endParaRPr lang="en-US" b="1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6172200" y="3657600"/>
            <a:ext cx="2438400" cy="2731532"/>
            <a:chOff x="4343400" y="2895600"/>
            <a:chExt cx="2438400" cy="2731532"/>
          </a:xfrm>
          <a:noFill/>
        </p:grpSpPr>
        <p:sp>
          <p:nvSpPr>
            <p:cNvPr id="26" name="Isosceles Triangle 25"/>
            <p:cNvSpPr/>
            <p:nvPr/>
          </p:nvSpPr>
          <p:spPr>
            <a:xfrm rot="11260134">
              <a:off x="4381387" y="3309162"/>
              <a:ext cx="1752600" cy="1828800"/>
            </a:xfrm>
            <a:prstGeom prst="triangle">
              <a:avLst>
                <a:gd name="adj" fmla="val 15204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43400" y="2895600"/>
              <a:ext cx="533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48400" y="3276600"/>
              <a:ext cx="533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5257800"/>
              <a:ext cx="533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30" name="Arc 29"/>
            <p:cNvSpPr/>
            <p:nvPr/>
          </p:nvSpPr>
          <p:spPr>
            <a:xfrm rot="4802196">
              <a:off x="4408537" y="3135675"/>
              <a:ext cx="623683" cy="346474"/>
            </a:xfrm>
            <a:prstGeom prst="arc">
              <a:avLst/>
            </a:prstGeom>
            <a:grpFill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0800000" flipV="1">
              <a:off x="5486400" y="4648200"/>
              <a:ext cx="762000" cy="350518"/>
            </a:xfrm>
            <a:prstGeom prst="arc">
              <a:avLst/>
            </a:prstGeom>
            <a:grpFill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76800" y="3276600"/>
              <a:ext cx="685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l-GR" b="1" dirty="0" smtClean="0">
                  <a:latin typeface="MS Mincho"/>
                  <a:ea typeface="MS Mincho"/>
                </a:rPr>
                <a:t>α</a:t>
              </a:r>
              <a:endParaRPr lang="en-US" b="1" dirty="0" smtClean="0"/>
            </a:p>
            <a:p>
              <a:pPr>
                <a:defRPr/>
              </a:pPr>
              <a:endParaRPr lang="en-US" b="1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67200"/>
              <a:ext cx="381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az-Cyrl-AZ" b="1" dirty="0" smtClean="0">
                  <a:latin typeface="MS Mincho"/>
                  <a:ea typeface="MS Mincho"/>
                </a:rPr>
                <a:t>Ѳ</a:t>
              </a:r>
              <a:endParaRPr lang="en-US" b="1" dirty="0" smtClean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52600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চিত্র-৩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6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286000" y="2087940"/>
            <a:ext cx="1676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চিত্র-১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2087940"/>
            <a:ext cx="1676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চিত্র-2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4114800"/>
            <a:ext cx="17526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চিত্র-3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z-Cyrl-AZ" sz="2400" b="1" dirty="0" smtClean="0">
                <a:latin typeface="MS Mincho"/>
                <a:ea typeface="MS Mincho"/>
              </a:rPr>
              <a:t>Ѳ</a:t>
            </a:r>
            <a:r>
              <a:rPr lang="en-US" sz="2400" b="1" dirty="0" smtClean="0">
                <a:latin typeface="MS Mincho"/>
                <a:ea typeface="MS Mincho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4080808"/>
            <a:ext cx="19050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চিত্র-3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l-GR" sz="2400" b="1" dirty="0" smtClean="0">
                <a:latin typeface="MS Mincho"/>
                <a:ea typeface="MS Mincho"/>
              </a:rPr>
              <a:t>α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 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1153180"/>
            <a:ext cx="3124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585</Words>
  <Application>Microsoft Office PowerPoint</Application>
  <PresentationFormat>On-screen Show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Polash</dc:creator>
  <cp:lastModifiedBy>Polash</cp:lastModifiedBy>
  <cp:revision>129</cp:revision>
  <dcterms:created xsi:type="dcterms:W3CDTF">2021-07-14T10:04:48Z</dcterms:created>
  <dcterms:modified xsi:type="dcterms:W3CDTF">2021-07-20T15:43:14Z</dcterms:modified>
</cp:coreProperties>
</file>