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75" r:id="rId3"/>
    <p:sldId id="274" r:id="rId4"/>
    <p:sldId id="273" r:id="rId5"/>
    <p:sldId id="283" r:id="rId6"/>
    <p:sldId id="272" r:id="rId7"/>
    <p:sldId id="270" r:id="rId8"/>
    <p:sldId id="281" r:id="rId9"/>
    <p:sldId id="269" r:id="rId10"/>
    <p:sldId id="278" r:id="rId11"/>
    <p:sldId id="268" r:id="rId12"/>
    <p:sldId id="265" r:id="rId13"/>
    <p:sldId id="267" r:id="rId14"/>
    <p:sldId id="266" r:id="rId15"/>
    <p:sldId id="263" r:id="rId16"/>
    <p:sldId id="262" r:id="rId17"/>
    <p:sldId id="261" r:id="rId18"/>
    <p:sldId id="279" r:id="rId19"/>
    <p:sldId id="260" r:id="rId20"/>
    <p:sldId id="259" r:id="rId21"/>
    <p:sldId id="280" r:id="rId22"/>
    <p:sldId id="264" r:id="rId23"/>
    <p:sldId id="258" r:id="rId24"/>
    <p:sldId id="257" r:id="rId25"/>
    <p:sldId id="276"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a:srgbClr val="13740E"/>
    <a:srgbClr val="B707AF"/>
    <a:srgbClr val="F87910"/>
    <a:srgbClr val="FF00FF"/>
    <a:srgbClr val="A9156D"/>
    <a:srgbClr val="FF33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4E9B4555-8674-4890-AF51-D30CEE008501}"/>
              </a:ext>
            </a:extLst>
          </p:cNvPr>
          <p:cNvSpPr/>
          <p:nvPr userDrawn="1"/>
        </p:nvSpPr>
        <p:spPr>
          <a:xfrm>
            <a:off x="1" y="26126"/>
            <a:ext cx="12192000" cy="6779623"/>
          </a:xfrm>
          <a:prstGeom prst="frame">
            <a:avLst>
              <a:gd name="adj1" fmla="val 690"/>
            </a:avLst>
          </a:prstGeom>
          <a:solidFill>
            <a:srgbClr val="B707AF"/>
          </a:solidFill>
          <a:ln>
            <a:solidFill>
              <a:srgbClr val="B70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A18815C5-FB07-4540-9304-D07C81F6845D}"/>
              </a:ext>
            </a:extLst>
          </p:cNvPr>
          <p:cNvSpPr/>
          <p:nvPr userDrawn="1"/>
        </p:nvSpPr>
        <p:spPr>
          <a:xfrm>
            <a:off x="58783" y="104503"/>
            <a:ext cx="12074433" cy="6635932"/>
          </a:xfrm>
          <a:prstGeom prst="frame">
            <a:avLst>
              <a:gd name="adj1" fmla="val 999"/>
            </a:avLst>
          </a:prstGeom>
          <a:solidFill>
            <a:schemeClr val="accent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7C4A965-E333-4429-9EF6-68BE69238255}"/>
              </a:ext>
            </a:extLst>
          </p:cNvPr>
          <p:cNvSpPr/>
          <p:nvPr userDrawn="1"/>
        </p:nvSpPr>
        <p:spPr>
          <a:xfrm>
            <a:off x="9797142" y="6242847"/>
            <a:ext cx="2336073" cy="43939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859C92-7A06-4038-BED5-BBAD86F018D1}"/>
              </a:ext>
            </a:extLst>
          </p:cNvPr>
          <p:cNvSpPr txBox="1"/>
          <p:nvPr userDrawn="1"/>
        </p:nvSpPr>
        <p:spPr>
          <a:xfrm>
            <a:off x="9974579" y="6242847"/>
            <a:ext cx="2044339" cy="369332"/>
          </a:xfrm>
          <a:prstGeom prst="rect">
            <a:avLst/>
          </a:prstGeom>
          <a:noFill/>
        </p:spPr>
        <p:txBody>
          <a:bodyPr wrap="square" rtlCol="0">
            <a:spAutoFit/>
          </a:bodyPr>
          <a:lstStyle/>
          <a:p>
            <a:r>
              <a:rPr lang="en-US" b="1" i="1" dirty="0" err="1">
                <a:solidFill>
                  <a:srgbClr val="B707AF"/>
                </a:solidFill>
                <a:effectLst>
                  <a:outerShdw blurRad="38100" dist="38100" dir="2700000" algn="tl">
                    <a:srgbClr val="000000">
                      <a:alpha val="43137"/>
                    </a:srgbClr>
                  </a:outerShdw>
                </a:effectLst>
              </a:rPr>
              <a:t>Nelufa</a:t>
            </a:r>
            <a:r>
              <a:rPr lang="en-US" b="1" i="1" dirty="0">
                <a:solidFill>
                  <a:srgbClr val="B707AF"/>
                </a:solidFill>
                <a:effectLst>
                  <a:outerShdw blurRad="38100" dist="38100" dir="2700000" algn="tl">
                    <a:srgbClr val="000000">
                      <a:alpha val="43137"/>
                    </a:srgbClr>
                  </a:outerShdw>
                </a:effectLst>
              </a:rPr>
              <a:t> </a:t>
            </a:r>
            <a:r>
              <a:rPr lang="en-US" b="1" i="1" dirty="0" err="1">
                <a:solidFill>
                  <a:srgbClr val="B707AF"/>
                </a:solidFill>
                <a:effectLst>
                  <a:outerShdw blurRad="38100" dist="38100" dir="2700000" algn="tl">
                    <a:srgbClr val="000000">
                      <a:alpha val="43137"/>
                    </a:srgbClr>
                  </a:outerShdw>
                </a:effectLst>
              </a:rPr>
              <a:t>Afrose</a:t>
            </a:r>
            <a:r>
              <a:rPr lang="en-US" b="1" i="1" dirty="0">
                <a:solidFill>
                  <a:srgbClr val="B707AF"/>
                </a:solidFill>
                <a:effectLst>
                  <a:outerShdw blurRad="38100" dist="38100" dir="2700000" algn="tl">
                    <a:srgbClr val="000000">
                      <a:alpha val="43137"/>
                    </a:srgbClr>
                  </a:outerShdw>
                </a:effectLst>
              </a:rPr>
              <a:t> </a:t>
            </a:r>
            <a:r>
              <a:rPr lang="en-US" b="1" i="1" dirty="0" err="1">
                <a:solidFill>
                  <a:srgbClr val="B707AF"/>
                </a:solidFill>
                <a:effectLst>
                  <a:outerShdw blurRad="38100" dist="38100" dir="2700000" algn="tl">
                    <a:srgbClr val="000000">
                      <a:alpha val="43137"/>
                    </a:srgbClr>
                  </a:outerShdw>
                </a:effectLst>
              </a:rPr>
              <a:t>Bithi</a:t>
            </a:r>
            <a:endParaRPr lang="en-US" b="1" i="1" dirty="0">
              <a:solidFill>
                <a:srgbClr val="B707A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789160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49403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 Id="rId9"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3.png"/><Relationship Id="rId5" Type="http://schemas.microsoft.com/office/2007/relationships/hdphoto" Target="../media/hdphoto5.wdp"/><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37EC39-B26F-46C6-85CA-D777F278853A}"/>
              </a:ext>
            </a:extLst>
          </p:cNvPr>
          <p:cNvSpPr txBox="1"/>
          <p:nvPr/>
        </p:nvSpPr>
        <p:spPr>
          <a:xfrm>
            <a:off x="6264107" y="2644170"/>
            <a:ext cx="5119511" cy="1569660"/>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Welcome to Multimedia Class</a:t>
            </a:r>
          </a:p>
        </p:txBody>
      </p:sp>
      <p:pic>
        <p:nvPicPr>
          <p:cNvPr id="3" name="Picture 2">
            <a:extLst>
              <a:ext uri="{FF2B5EF4-FFF2-40B4-BE49-F238E27FC236}">
                <a16:creationId xmlns:a16="http://schemas.microsoft.com/office/drawing/2014/main" id="{72841320-DD40-4686-A318-B2DCFC1C2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91" y="265043"/>
            <a:ext cx="5844209" cy="6029739"/>
          </a:xfrm>
          <a:prstGeom prst="rect">
            <a:avLst/>
          </a:prstGeom>
        </p:spPr>
      </p:pic>
    </p:spTree>
    <p:extLst>
      <p:ext uri="{BB962C8B-B14F-4D97-AF65-F5344CB8AC3E}">
        <p14:creationId xmlns:p14="http://schemas.microsoft.com/office/powerpoint/2010/main" val="373987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2000" fill="hold"/>
                                        <p:tgtEl>
                                          <p:spTgt spid="5">
                                            <p:txEl>
                                              <p:pRg st="0" end="0"/>
                                            </p:txEl>
                                          </p:spTgt>
                                        </p:tgtEl>
                                        <p:attrNameLst>
                                          <p:attrName>style.color</p:attrName>
                                        </p:attrNameLst>
                                      </p:cBhvr>
                                      <p:to>
                                        <p:clrVal>
                                          <a:srgbClr val="FF0000"/>
                                        </p:clrVal>
                                      </p:to>
                                    </p:set>
                                    <p:set>
                                      <p:cBhvr>
                                        <p:cTn id="7" dur="2000" fill="hold"/>
                                        <p:tgtEl>
                                          <p:spTgt spid="5">
                                            <p:txEl>
                                              <p:pRg st="0" end="0"/>
                                            </p:txEl>
                                          </p:spTgt>
                                        </p:tgtEl>
                                        <p:attrNameLst>
                                          <p:attrName>fillcolor</p:attrName>
                                        </p:attrNameLst>
                                      </p:cBhvr>
                                      <p:to>
                                        <p:clrVal>
                                          <a:srgbClr val="FF0000"/>
                                        </p:clrVal>
                                      </p:to>
                                    </p:set>
                                    <p:set>
                                      <p:cBhvr>
                                        <p:cTn id="8" dur="20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exus Non-Smart 32 Inch LED TV Price in Bangladesh | Nexus BD">
            <a:extLst>
              <a:ext uri="{FF2B5EF4-FFF2-40B4-BE49-F238E27FC236}">
                <a16:creationId xmlns:a16="http://schemas.microsoft.com/office/drawing/2014/main" id="{48DDB8CD-6029-4000-B7B4-1EE7CAA354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25" t="10744" r="16275" b="8562"/>
          <a:stretch/>
        </p:blipFill>
        <p:spPr bwMode="auto">
          <a:xfrm>
            <a:off x="2979260" y="1124969"/>
            <a:ext cx="6615314" cy="35515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19EF66-1804-4E1B-9DA9-DD2CD561CFF6}"/>
              </a:ext>
            </a:extLst>
          </p:cNvPr>
          <p:cNvSpPr txBox="1"/>
          <p:nvPr/>
        </p:nvSpPr>
        <p:spPr>
          <a:xfrm>
            <a:off x="2213114" y="4870729"/>
            <a:ext cx="8733182"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Kalpana Chawla 17 March 1962- 1 February 2003. </a:t>
            </a:r>
          </a:p>
        </p:txBody>
      </p:sp>
      <p:pic>
        <p:nvPicPr>
          <p:cNvPr id="10" name="Picture 9">
            <a:extLst>
              <a:ext uri="{FF2B5EF4-FFF2-40B4-BE49-F238E27FC236}">
                <a16:creationId xmlns:a16="http://schemas.microsoft.com/office/drawing/2014/main" id="{ACF1B73D-48AD-4163-A665-9A6F055BD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4772" y="1251745"/>
            <a:ext cx="6318914" cy="2898470"/>
          </a:xfrm>
          <a:prstGeom prst="rect">
            <a:avLst/>
          </a:prstGeom>
          <a:ln w="38100">
            <a:solidFill>
              <a:schemeClr val="accent1">
                <a:lumMod val="50000"/>
              </a:schemeClr>
            </a:solidFill>
          </a:ln>
        </p:spPr>
      </p:pic>
      <p:pic>
        <p:nvPicPr>
          <p:cNvPr id="19" name="Picture 18">
            <a:extLst>
              <a:ext uri="{FF2B5EF4-FFF2-40B4-BE49-F238E27FC236}">
                <a16:creationId xmlns:a16="http://schemas.microsoft.com/office/drawing/2014/main" id="{B3335868-C47A-49D6-BE06-46D5749BF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5765" y="1204299"/>
            <a:ext cx="6393365" cy="2937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13944F86-3777-495E-99AA-BAE7D67813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8659" y="1251745"/>
            <a:ext cx="6329478" cy="2859442"/>
          </a:xfrm>
          <a:prstGeom prst="rect">
            <a:avLst/>
          </a:prstGeom>
          <a:ln w="38100">
            <a:solidFill>
              <a:schemeClr val="tx1"/>
            </a:solidFill>
          </a:ln>
        </p:spPr>
      </p:pic>
      <p:pic>
        <p:nvPicPr>
          <p:cNvPr id="22" name="Picture 21">
            <a:extLst>
              <a:ext uri="{FF2B5EF4-FFF2-40B4-BE49-F238E27FC236}">
                <a16:creationId xmlns:a16="http://schemas.microsoft.com/office/drawing/2014/main" id="{AF470EA4-E541-4C96-90CC-5370C674D0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0234" y="1167208"/>
            <a:ext cx="6393365" cy="2973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6C3DEC49-2632-473C-B8D0-1F5FB6A58E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3215" y="1204299"/>
            <a:ext cx="6393365" cy="2973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a:extLst>
              <a:ext uri="{FF2B5EF4-FFF2-40B4-BE49-F238E27FC236}">
                <a16:creationId xmlns:a16="http://schemas.microsoft.com/office/drawing/2014/main" id="{CBC4258B-B404-4046-9AF0-F2E172C2F9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57684" y="1136011"/>
            <a:ext cx="6463935" cy="3035951"/>
          </a:xfrm>
          <a:prstGeom prst="rect">
            <a:avLst/>
          </a:prstGeom>
          <a:ln w="38100">
            <a:solidFill>
              <a:srgbClr val="002060"/>
            </a:solidFill>
          </a:ln>
        </p:spPr>
      </p:pic>
      <p:pic>
        <p:nvPicPr>
          <p:cNvPr id="4" name="Picture 3">
            <a:extLst>
              <a:ext uri="{FF2B5EF4-FFF2-40B4-BE49-F238E27FC236}">
                <a16:creationId xmlns:a16="http://schemas.microsoft.com/office/drawing/2014/main" id="{6564F216-C94C-4CD7-89BA-AEC6E22CB0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90234" y="1203965"/>
            <a:ext cx="6393365" cy="2946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itle 1">
            <a:extLst>
              <a:ext uri="{FF2B5EF4-FFF2-40B4-BE49-F238E27FC236}">
                <a16:creationId xmlns:a16="http://schemas.microsoft.com/office/drawing/2014/main" id="{D4BE7DEB-008B-41D0-965B-12C3FD97501F}"/>
              </a:ext>
            </a:extLst>
          </p:cNvPr>
          <p:cNvSpPr txBox="1">
            <a:spLocks/>
          </p:cNvSpPr>
          <p:nvPr/>
        </p:nvSpPr>
        <p:spPr>
          <a:xfrm>
            <a:off x="2872262" y="112461"/>
            <a:ext cx="6968238" cy="128154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3175" cmpd="sng">
                  <a:noFill/>
                </a:ln>
                <a:solidFill>
                  <a:srgbClr val="000099"/>
                </a:solidFill>
                <a:effectLst/>
                <a:uLnTx/>
                <a:uFillTx/>
                <a:latin typeface="Times New Roman" panose="02020603050405020304" pitchFamily="18" charset="0"/>
                <a:cs typeface="Times New Roman" panose="02020603050405020304" pitchFamily="18" charset="0"/>
              </a:rPr>
              <a:t>Biography of Kalpana</a:t>
            </a:r>
            <a:r>
              <a:rPr kumimoji="0" lang="en-US" sz="4000" b="1" i="0" u="none" strike="noStrike" kern="1200" cap="none" spc="0" normalizeH="0" noProof="0" dirty="0">
                <a:ln w="3175" cmpd="sng">
                  <a:noFill/>
                </a:ln>
                <a:solidFill>
                  <a:srgbClr val="000099"/>
                </a:solidFill>
                <a:effectLst/>
                <a:uLnTx/>
                <a:uFillTx/>
                <a:latin typeface="Times New Roman" panose="02020603050405020304" pitchFamily="18" charset="0"/>
                <a:cs typeface="Times New Roman" panose="02020603050405020304" pitchFamily="18" charset="0"/>
              </a:rPr>
              <a:t> Chawla</a:t>
            </a:r>
            <a:endParaRPr kumimoji="0" lang="en-US" sz="4000" b="1" i="0" u="none" strike="noStrike" kern="1200" cap="none" spc="0" normalizeH="0" baseline="0" noProof="0" dirty="0">
              <a:ln w="3175" cmpd="sng">
                <a:noFill/>
              </a:ln>
              <a:solidFill>
                <a:srgbClr val="000099"/>
              </a:solidFill>
              <a:effectLst/>
              <a:uLnTx/>
              <a:uFillTx/>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31473DF4-559E-4B4D-83CD-0B077CB37598}"/>
              </a:ext>
            </a:extLst>
          </p:cNvPr>
          <p:cNvSpPr/>
          <p:nvPr/>
        </p:nvSpPr>
        <p:spPr>
          <a:xfrm>
            <a:off x="159026" y="6364044"/>
            <a:ext cx="1656522" cy="44014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Biography</a:t>
            </a:r>
          </a:p>
        </p:txBody>
      </p:sp>
    </p:spTree>
    <p:extLst>
      <p:ext uri="{BB962C8B-B14F-4D97-AF65-F5344CB8AC3E}">
        <p14:creationId xmlns:p14="http://schemas.microsoft.com/office/powerpoint/2010/main" val="53239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250" fill="hold"/>
                                        <p:tgtEl>
                                          <p:spTgt spid="3"/>
                                        </p:tgtEl>
                                        <p:attrNameLst>
                                          <p:attrName>ppt_w</p:attrName>
                                        </p:attrNameLst>
                                      </p:cBhvr>
                                      <p:tavLst>
                                        <p:tav tm="0">
                                          <p:val>
                                            <p:fltVal val="0"/>
                                          </p:val>
                                        </p:tav>
                                        <p:tav tm="100000">
                                          <p:val>
                                            <p:strVal val="#ppt_w"/>
                                          </p:val>
                                        </p:tav>
                                      </p:tavLst>
                                    </p:anim>
                                    <p:anim calcmode="lin" valueType="num">
                                      <p:cBhvr>
                                        <p:cTn id="13" dur="1250" fill="hold"/>
                                        <p:tgtEl>
                                          <p:spTgt spid="3"/>
                                        </p:tgtEl>
                                        <p:attrNameLst>
                                          <p:attrName>ppt_h</p:attrName>
                                        </p:attrNameLst>
                                      </p:cBhvr>
                                      <p:tavLst>
                                        <p:tav tm="0">
                                          <p:val>
                                            <p:fltVal val="0"/>
                                          </p:val>
                                        </p:tav>
                                        <p:tav tm="100000">
                                          <p:val>
                                            <p:strVal val="#ppt_h"/>
                                          </p:val>
                                        </p:tav>
                                      </p:tavLst>
                                    </p:anim>
                                    <p:animEffect transition="in" filter="fade">
                                      <p:cBhvr>
                                        <p:cTn id="14" dur="12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1+ppt_w/2"/>
                                          </p:val>
                                        </p:tav>
                                      </p:tavLst>
                                    </p:anim>
                                    <p:anim calcmode="lin" valueType="num">
                                      <p:cBhvr additive="base">
                                        <p:cTn id="19" dur="500"/>
                                        <p:tgtEl>
                                          <p:spTgt spid="4"/>
                                        </p:tgtEl>
                                        <p:attrNameLst>
                                          <p:attrName>ppt_y</p:attrName>
                                        </p:attrNameLst>
                                      </p:cBhvr>
                                      <p:tavLst>
                                        <p:tav tm="0">
                                          <p:val>
                                            <p:strVal val="ppt_y"/>
                                          </p:val>
                                        </p:tav>
                                        <p:tav tm="100000">
                                          <p:val>
                                            <p:strVal val="ppt_y"/>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1500"/>
                                        <p:tgtEl>
                                          <p:spTgt spid="25"/>
                                        </p:tgtEl>
                                        <p:attrNameLst>
                                          <p:attrName>ppt_x</p:attrName>
                                        </p:attrNameLst>
                                      </p:cBhvr>
                                      <p:tavLst>
                                        <p:tav tm="0">
                                          <p:val>
                                            <p:strVal val="ppt_x"/>
                                          </p:val>
                                        </p:tav>
                                        <p:tav tm="100000">
                                          <p:val>
                                            <p:strVal val="1+ppt_w/2"/>
                                          </p:val>
                                        </p:tav>
                                      </p:tavLst>
                                    </p:anim>
                                    <p:anim calcmode="lin" valueType="num">
                                      <p:cBhvr additive="base">
                                        <p:cTn id="25" dur="1500"/>
                                        <p:tgtEl>
                                          <p:spTgt spid="25"/>
                                        </p:tgtEl>
                                        <p:attrNameLst>
                                          <p:attrName>ppt_y</p:attrName>
                                        </p:attrNameLst>
                                      </p:cBhvr>
                                      <p:tavLst>
                                        <p:tav tm="0">
                                          <p:val>
                                            <p:strVal val="ppt_y"/>
                                          </p:val>
                                        </p:tav>
                                        <p:tav tm="100000">
                                          <p:val>
                                            <p:strVal val="ppt_y"/>
                                          </p:val>
                                        </p:tav>
                                      </p:tavLst>
                                    </p:anim>
                                    <p:set>
                                      <p:cBhvr>
                                        <p:cTn id="26" dur="1" fill="hold">
                                          <p:stCondLst>
                                            <p:cond delay="1499"/>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nodeType="clickEffect">
                                  <p:stCondLst>
                                    <p:cond delay="0"/>
                                  </p:stCondLst>
                                  <p:childTnLst>
                                    <p:anim calcmode="lin" valueType="num">
                                      <p:cBhvr additive="base">
                                        <p:cTn id="30" dur="1500"/>
                                        <p:tgtEl>
                                          <p:spTgt spid="23"/>
                                        </p:tgtEl>
                                        <p:attrNameLst>
                                          <p:attrName>ppt_x</p:attrName>
                                        </p:attrNameLst>
                                      </p:cBhvr>
                                      <p:tavLst>
                                        <p:tav tm="0">
                                          <p:val>
                                            <p:strVal val="ppt_x"/>
                                          </p:val>
                                        </p:tav>
                                        <p:tav tm="100000">
                                          <p:val>
                                            <p:strVal val="1+ppt_w/2"/>
                                          </p:val>
                                        </p:tav>
                                      </p:tavLst>
                                    </p:anim>
                                    <p:anim calcmode="lin" valueType="num">
                                      <p:cBhvr additive="base">
                                        <p:cTn id="31" dur="1500"/>
                                        <p:tgtEl>
                                          <p:spTgt spid="23"/>
                                        </p:tgtEl>
                                        <p:attrNameLst>
                                          <p:attrName>ppt_y</p:attrName>
                                        </p:attrNameLst>
                                      </p:cBhvr>
                                      <p:tavLst>
                                        <p:tav tm="0">
                                          <p:val>
                                            <p:strVal val="ppt_y"/>
                                          </p:val>
                                        </p:tav>
                                        <p:tav tm="100000">
                                          <p:val>
                                            <p:strVal val="ppt_y"/>
                                          </p:val>
                                        </p:tav>
                                      </p:tavLst>
                                    </p:anim>
                                    <p:set>
                                      <p:cBhvr>
                                        <p:cTn id="32" dur="1" fill="hold">
                                          <p:stCondLst>
                                            <p:cond delay="1499"/>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nodeType="clickEffect">
                                  <p:stCondLst>
                                    <p:cond delay="0"/>
                                  </p:stCondLst>
                                  <p:childTnLst>
                                    <p:anim calcmode="lin" valueType="num">
                                      <p:cBhvr additive="base">
                                        <p:cTn id="36" dur="1500"/>
                                        <p:tgtEl>
                                          <p:spTgt spid="22"/>
                                        </p:tgtEl>
                                        <p:attrNameLst>
                                          <p:attrName>ppt_x</p:attrName>
                                        </p:attrNameLst>
                                      </p:cBhvr>
                                      <p:tavLst>
                                        <p:tav tm="0">
                                          <p:val>
                                            <p:strVal val="ppt_x"/>
                                          </p:val>
                                        </p:tav>
                                        <p:tav tm="100000">
                                          <p:val>
                                            <p:strVal val="1+ppt_w/2"/>
                                          </p:val>
                                        </p:tav>
                                      </p:tavLst>
                                    </p:anim>
                                    <p:anim calcmode="lin" valueType="num">
                                      <p:cBhvr additive="base">
                                        <p:cTn id="37" dur="1500"/>
                                        <p:tgtEl>
                                          <p:spTgt spid="22"/>
                                        </p:tgtEl>
                                        <p:attrNameLst>
                                          <p:attrName>ppt_y</p:attrName>
                                        </p:attrNameLst>
                                      </p:cBhvr>
                                      <p:tavLst>
                                        <p:tav tm="0">
                                          <p:val>
                                            <p:strVal val="ppt_y"/>
                                          </p:val>
                                        </p:tav>
                                        <p:tav tm="100000">
                                          <p:val>
                                            <p:strVal val="ppt_y"/>
                                          </p:val>
                                        </p:tav>
                                      </p:tavLst>
                                    </p:anim>
                                    <p:set>
                                      <p:cBhvr>
                                        <p:cTn id="38" dur="1" fill="hold">
                                          <p:stCondLst>
                                            <p:cond delay="1499"/>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2" fill="hold" nodeType="clickEffect">
                                  <p:stCondLst>
                                    <p:cond delay="0"/>
                                  </p:stCondLst>
                                  <p:childTnLst>
                                    <p:anim calcmode="lin" valueType="num">
                                      <p:cBhvr additive="base">
                                        <p:cTn id="42" dur="1250"/>
                                        <p:tgtEl>
                                          <p:spTgt spid="20"/>
                                        </p:tgtEl>
                                        <p:attrNameLst>
                                          <p:attrName>ppt_x</p:attrName>
                                        </p:attrNameLst>
                                      </p:cBhvr>
                                      <p:tavLst>
                                        <p:tav tm="0">
                                          <p:val>
                                            <p:strVal val="ppt_x"/>
                                          </p:val>
                                        </p:tav>
                                        <p:tav tm="100000">
                                          <p:val>
                                            <p:strVal val="1+ppt_w/2"/>
                                          </p:val>
                                        </p:tav>
                                      </p:tavLst>
                                    </p:anim>
                                    <p:anim calcmode="lin" valueType="num">
                                      <p:cBhvr additive="base">
                                        <p:cTn id="43" dur="1250"/>
                                        <p:tgtEl>
                                          <p:spTgt spid="20"/>
                                        </p:tgtEl>
                                        <p:attrNameLst>
                                          <p:attrName>ppt_y</p:attrName>
                                        </p:attrNameLst>
                                      </p:cBhvr>
                                      <p:tavLst>
                                        <p:tav tm="0">
                                          <p:val>
                                            <p:strVal val="ppt_y"/>
                                          </p:val>
                                        </p:tav>
                                        <p:tav tm="100000">
                                          <p:val>
                                            <p:strVal val="ppt_y"/>
                                          </p:val>
                                        </p:tav>
                                      </p:tavLst>
                                    </p:anim>
                                    <p:set>
                                      <p:cBhvr>
                                        <p:cTn id="44" dur="1" fill="hold">
                                          <p:stCondLst>
                                            <p:cond delay="1249"/>
                                          </p:stCondLst>
                                        </p:cTn>
                                        <p:tgtEl>
                                          <p:spTgt spid="2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2" fill="hold" nodeType="clickEffect">
                                  <p:stCondLst>
                                    <p:cond delay="0"/>
                                  </p:stCondLst>
                                  <p:childTnLst>
                                    <p:anim calcmode="lin" valueType="num">
                                      <p:cBhvr additive="base">
                                        <p:cTn id="48" dur="1500"/>
                                        <p:tgtEl>
                                          <p:spTgt spid="19"/>
                                        </p:tgtEl>
                                        <p:attrNameLst>
                                          <p:attrName>ppt_x</p:attrName>
                                        </p:attrNameLst>
                                      </p:cBhvr>
                                      <p:tavLst>
                                        <p:tav tm="0">
                                          <p:val>
                                            <p:strVal val="ppt_x"/>
                                          </p:val>
                                        </p:tav>
                                        <p:tav tm="100000">
                                          <p:val>
                                            <p:strVal val="1+ppt_w/2"/>
                                          </p:val>
                                        </p:tav>
                                      </p:tavLst>
                                    </p:anim>
                                    <p:anim calcmode="lin" valueType="num">
                                      <p:cBhvr additive="base">
                                        <p:cTn id="49" dur="1500"/>
                                        <p:tgtEl>
                                          <p:spTgt spid="19"/>
                                        </p:tgtEl>
                                        <p:attrNameLst>
                                          <p:attrName>ppt_y</p:attrName>
                                        </p:attrNameLst>
                                      </p:cBhvr>
                                      <p:tavLst>
                                        <p:tav tm="0">
                                          <p:val>
                                            <p:strVal val="ppt_y"/>
                                          </p:val>
                                        </p:tav>
                                        <p:tav tm="100000">
                                          <p:val>
                                            <p:strVal val="ppt_y"/>
                                          </p:val>
                                        </p:tav>
                                      </p:tavLst>
                                    </p:anim>
                                    <p:set>
                                      <p:cBhvr>
                                        <p:cTn id="50" dur="1" fill="hold">
                                          <p:stCondLst>
                                            <p:cond delay="1499"/>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nodeType="clickEffect">
                                  <p:stCondLst>
                                    <p:cond delay="0"/>
                                  </p:stCondLst>
                                  <p:childTnLst>
                                    <p:animRot by="120000">
                                      <p:cBhvr>
                                        <p:cTn id="54" dur="100" fill="hold">
                                          <p:stCondLst>
                                            <p:cond delay="0"/>
                                          </p:stCondLst>
                                        </p:cTn>
                                        <p:tgtEl>
                                          <p:spTgt spid="10"/>
                                        </p:tgtEl>
                                        <p:attrNameLst>
                                          <p:attrName>r</p:attrName>
                                        </p:attrNameLst>
                                      </p:cBhvr>
                                    </p:animRot>
                                    <p:animRot by="-240000">
                                      <p:cBhvr>
                                        <p:cTn id="55" dur="200" fill="hold">
                                          <p:stCondLst>
                                            <p:cond delay="200"/>
                                          </p:stCondLst>
                                        </p:cTn>
                                        <p:tgtEl>
                                          <p:spTgt spid="10"/>
                                        </p:tgtEl>
                                        <p:attrNameLst>
                                          <p:attrName>r</p:attrName>
                                        </p:attrNameLst>
                                      </p:cBhvr>
                                    </p:animRot>
                                    <p:animRot by="240000">
                                      <p:cBhvr>
                                        <p:cTn id="56" dur="200" fill="hold">
                                          <p:stCondLst>
                                            <p:cond delay="400"/>
                                          </p:stCondLst>
                                        </p:cTn>
                                        <p:tgtEl>
                                          <p:spTgt spid="10"/>
                                        </p:tgtEl>
                                        <p:attrNameLst>
                                          <p:attrName>r</p:attrName>
                                        </p:attrNameLst>
                                      </p:cBhvr>
                                    </p:animRot>
                                    <p:animRot by="-240000">
                                      <p:cBhvr>
                                        <p:cTn id="57" dur="200" fill="hold">
                                          <p:stCondLst>
                                            <p:cond delay="600"/>
                                          </p:stCondLst>
                                        </p:cTn>
                                        <p:tgtEl>
                                          <p:spTgt spid="10"/>
                                        </p:tgtEl>
                                        <p:attrNameLst>
                                          <p:attrName>r</p:attrName>
                                        </p:attrNameLst>
                                      </p:cBhvr>
                                    </p:animRot>
                                    <p:animRot by="120000">
                                      <p:cBhvr>
                                        <p:cTn id="58"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C6EA95-0D81-42AC-9E19-78D42EB18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69" y="1066766"/>
            <a:ext cx="5244038" cy="3226795"/>
          </a:xfrm>
          <a:prstGeom prst="round2DiagRect">
            <a:avLst>
              <a:gd name="adj1" fmla="val 16667"/>
              <a:gd name="adj2" fmla="val 0"/>
            </a:avLst>
          </a:prstGeom>
          <a:ln w="88900" cap="sq">
            <a:solidFill>
              <a:schemeClr val="bg2">
                <a:lumMod val="10000"/>
              </a:schemeClr>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73C0353B-8C4E-419F-A894-7AFFCB0651FC}"/>
              </a:ext>
            </a:extLst>
          </p:cNvPr>
          <p:cNvSpPr txBox="1"/>
          <p:nvPr/>
        </p:nvSpPr>
        <p:spPr>
          <a:xfrm>
            <a:off x="294030" y="4424366"/>
            <a:ext cx="5244039" cy="523220"/>
          </a:xfrm>
          <a:prstGeom prst="rect">
            <a:avLst/>
          </a:prstGeom>
          <a:noFill/>
        </p:spPr>
        <p:txBody>
          <a:bodyPr wrap="square">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Chawla was born in Karna, India</a:t>
            </a:r>
            <a:r>
              <a:rPr lang="en-US" b="1" dirty="0">
                <a:latin typeface="Times New Roman" panose="02020603050405020304" pitchFamily="18" charset="0"/>
                <a:cs typeface="Times New Roman" panose="02020603050405020304" pitchFamily="18" charset="0"/>
              </a:rPr>
              <a:t>. </a:t>
            </a:r>
            <a:r>
              <a:rPr lang="en-US" sz="1800" b="1" dirty="0">
                <a:solidFill>
                  <a:schemeClr val="tx1"/>
                </a:solidFill>
                <a:latin typeface="Times New Roman" panose="02020603050405020304" pitchFamily="18" charset="0"/>
                <a:cs typeface="Times New Roman" panose="02020603050405020304" pitchFamily="18" charset="0"/>
              </a:rPr>
              <a:t> </a:t>
            </a:r>
            <a:endParaRPr lang="en-US" dirty="0"/>
          </a:p>
        </p:txBody>
      </p:sp>
      <p:sp>
        <p:nvSpPr>
          <p:cNvPr id="6" name="TextBox 5">
            <a:extLst>
              <a:ext uri="{FF2B5EF4-FFF2-40B4-BE49-F238E27FC236}">
                <a16:creationId xmlns:a16="http://schemas.microsoft.com/office/drawing/2014/main" id="{03C27994-8E1D-413F-8B81-44B0CA0B8103}"/>
              </a:ext>
            </a:extLst>
          </p:cNvPr>
          <p:cNvSpPr txBox="1"/>
          <p:nvPr/>
        </p:nvSpPr>
        <p:spPr>
          <a:xfrm>
            <a:off x="351082" y="4937142"/>
            <a:ext cx="5129933" cy="1384995"/>
          </a:xfrm>
          <a:prstGeom prst="rect">
            <a:avLst/>
          </a:prstGeom>
          <a:noFill/>
        </p:spPr>
        <p:txBody>
          <a:bodyPr wrap="square">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 </a:t>
            </a:r>
            <a:r>
              <a:rPr lang="en-US"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the first Indian-born woman and the second person in space from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a:t>
            </a:r>
            <a:r>
              <a:rPr lang="en-US"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sub-continent.</a:t>
            </a:r>
            <a:endParaRPr lang="en-US" sz="28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C0618655-F4ED-41AD-B30D-DB48F4907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805" y="1018624"/>
            <a:ext cx="5312513" cy="3263617"/>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10" name="TextBox 9">
            <a:extLst>
              <a:ext uri="{FF2B5EF4-FFF2-40B4-BE49-F238E27FC236}">
                <a16:creationId xmlns:a16="http://schemas.microsoft.com/office/drawing/2014/main" id="{15F5BC10-CE57-4843-9E67-1ACC38B3BDC6}"/>
              </a:ext>
            </a:extLst>
          </p:cNvPr>
          <p:cNvSpPr txBox="1"/>
          <p:nvPr/>
        </p:nvSpPr>
        <p:spPr>
          <a:xfrm>
            <a:off x="6095999" y="4684259"/>
            <a:ext cx="5801971"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1982 Chawal moved to the United State. In 1991 she got U.S. Citizenship.</a:t>
            </a:r>
          </a:p>
        </p:txBody>
      </p:sp>
      <p:sp>
        <p:nvSpPr>
          <p:cNvPr id="9" name="Rectangle: Single Corner Snipped 8">
            <a:extLst>
              <a:ext uri="{FF2B5EF4-FFF2-40B4-BE49-F238E27FC236}">
                <a16:creationId xmlns:a16="http://schemas.microsoft.com/office/drawing/2014/main" id="{58375809-540C-4A16-A754-D2EAC733796C}"/>
              </a:ext>
            </a:extLst>
          </p:cNvPr>
          <p:cNvSpPr/>
          <p:nvPr/>
        </p:nvSpPr>
        <p:spPr>
          <a:xfrm flipH="1" flipV="1">
            <a:off x="8070573" y="97902"/>
            <a:ext cx="3997189" cy="920722"/>
          </a:xfrm>
          <a:prstGeom prst="snip1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74E87BF-D040-4B37-869F-8D56EF8D09D7}"/>
              </a:ext>
            </a:extLst>
          </p:cNvPr>
          <p:cNvSpPr txBox="1"/>
          <p:nvPr/>
        </p:nvSpPr>
        <p:spPr>
          <a:xfrm>
            <a:off x="8653670" y="303719"/>
            <a:ext cx="2584174" cy="584775"/>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Nationality</a:t>
            </a:r>
          </a:p>
        </p:txBody>
      </p:sp>
      <p:sp>
        <p:nvSpPr>
          <p:cNvPr id="12" name="Oval 11">
            <a:extLst>
              <a:ext uri="{FF2B5EF4-FFF2-40B4-BE49-F238E27FC236}">
                <a16:creationId xmlns:a16="http://schemas.microsoft.com/office/drawing/2014/main" id="{31129932-6057-48D0-BCC8-EA97A7939D1E}"/>
              </a:ext>
            </a:extLst>
          </p:cNvPr>
          <p:cNvSpPr/>
          <p:nvPr/>
        </p:nvSpPr>
        <p:spPr>
          <a:xfrm>
            <a:off x="159026" y="6364044"/>
            <a:ext cx="1656522" cy="44014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Biography</a:t>
            </a:r>
          </a:p>
        </p:txBody>
      </p:sp>
    </p:spTree>
    <p:extLst>
      <p:ext uri="{BB962C8B-B14F-4D97-AF65-F5344CB8AC3E}">
        <p14:creationId xmlns:p14="http://schemas.microsoft.com/office/powerpoint/2010/main" val="69614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75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75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9"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0A8FA3-783B-4533-B5A4-724241E32F30}"/>
              </a:ext>
            </a:extLst>
          </p:cNvPr>
          <p:cNvSpPr txBox="1"/>
          <p:nvPr/>
        </p:nvSpPr>
        <p:spPr>
          <a:xfrm>
            <a:off x="828261" y="5322008"/>
            <a:ext cx="8628507" cy="954107"/>
          </a:xfrm>
          <a:prstGeom prst="rect">
            <a:avLst/>
          </a:prstGeom>
          <a:noFill/>
        </p:spPr>
        <p:txBody>
          <a:bodyPr wrap="square">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Kalpana Chawla </a:t>
            </a:r>
            <a:r>
              <a:rPr lang="en-US"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completed her early schooling at Tagore Baal Niketan Senior Secondary School, Karnal.</a:t>
            </a:r>
            <a:endParaRPr lang="en-SG"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09BA22D-1CDF-4EA7-B95F-282CFC1C9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85" y="1321135"/>
            <a:ext cx="5301090" cy="3226795"/>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EF9C9B20-D912-49B0-94A8-0302DBC9D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527" y="1234011"/>
            <a:ext cx="5418814" cy="3193629"/>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9" name="Rectangle: Single Corner Snipped 8">
            <a:extLst>
              <a:ext uri="{FF2B5EF4-FFF2-40B4-BE49-F238E27FC236}">
                <a16:creationId xmlns:a16="http://schemas.microsoft.com/office/drawing/2014/main" id="{AAD31C9F-A7AD-45A1-B463-3A4B70FB7D04}"/>
              </a:ext>
            </a:extLst>
          </p:cNvPr>
          <p:cNvSpPr/>
          <p:nvPr/>
        </p:nvSpPr>
        <p:spPr>
          <a:xfrm flipH="1" flipV="1">
            <a:off x="8044068" y="181651"/>
            <a:ext cx="3997189" cy="920722"/>
          </a:xfrm>
          <a:prstGeom prst="snip1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C8922AB-0253-4DD1-9B98-970D799A9B46}"/>
              </a:ext>
            </a:extLst>
          </p:cNvPr>
          <p:cNvSpPr txBox="1"/>
          <p:nvPr/>
        </p:nvSpPr>
        <p:spPr>
          <a:xfrm>
            <a:off x="8299173" y="313289"/>
            <a:ext cx="3742084" cy="584775"/>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Chawal’s Education</a:t>
            </a:r>
          </a:p>
        </p:txBody>
      </p:sp>
      <p:sp>
        <p:nvSpPr>
          <p:cNvPr id="10" name="TextBox 9">
            <a:extLst>
              <a:ext uri="{FF2B5EF4-FFF2-40B4-BE49-F238E27FC236}">
                <a16:creationId xmlns:a16="http://schemas.microsoft.com/office/drawing/2014/main" id="{A398071D-B852-4C9D-9BC7-B19121BF7280}"/>
              </a:ext>
            </a:extLst>
          </p:cNvPr>
          <p:cNvSpPr txBox="1"/>
          <p:nvPr/>
        </p:nvSpPr>
        <p:spPr>
          <a:xfrm>
            <a:off x="2732432" y="4673359"/>
            <a:ext cx="7358270" cy="523220"/>
          </a:xfrm>
          <a:prstGeom prst="rect">
            <a:avLst/>
          </a:prstGeom>
          <a:noFill/>
          <a:ln>
            <a:solidFill>
              <a:srgbClr val="FF00FF"/>
            </a:solidFill>
          </a:ln>
        </p:spPr>
        <p:txBody>
          <a:bodyPr wrap="square">
            <a:spAutoFit/>
          </a:bodyPr>
          <a:lstStyle/>
          <a:p>
            <a:r>
              <a:rPr kumimoji="0" lang="en-US" sz="28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Tagore Baal Niketan Senior Secondary School</a:t>
            </a:r>
            <a:endParaRPr lang="en-US" b="1" dirty="0">
              <a:solidFill>
                <a:srgbClr val="000099"/>
              </a:solidFill>
            </a:endParaRPr>
          </a:p>
        </p:txBody>
      </p:sp>
      <p:sp>
        <p:nvSpPr>
          <p:cNvPr id="11" name="Oval 10">
            <a:extLst>
              <a:ext uri="{FF2B5EF4-FFF2-40B4-BE49-F238E27FC236}">
                <a16:creationId xmlns:a16="http://schemas.microsoft.com/office/drawing/2014/main" id="{267F8F38-C390-4735-833F-68D3BCA635B1}"/>
              </a:ext>
            </a:extLst>
          </p:cNvPr>
          <p:cNvSpPr/>
          <p:nvPr/>
        </p:nvSpPr>
        <p:spPr>
          <a:xfrm>
            <a:off x="159025" y="6276115"/>
            <a:ext cx="1656522" cy="44014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Biography</a:t>
            </a:r>
          </a:p>
        </p:txBody>
      </p:sp>
    </p:spTree>
    <p:extLst>
      <p:ext uri="{BB962C8B-B14F-4D97-AF65-F5344CB8AC3E}">
        <p14:creationId xmlns:p14="http://schemas.microsoft.com/office/powerpoint/2010/main" val="339835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5"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F14DAE-A2A0-488B-A1D6-B6358406AF6A}"/>
              </a:ext>
            </a:extLst>
          </p:cNvPr>
          <p:cNvSpPr txBox="1"/>
          <p:nvPr/>
        </p:nvSpPr>
        <p:spPr>
          <a:xfrm>
            <a:off x="283370" y="5150853"/>
            <a:ext cx="5474700" cy="1384995"/>
          </a:xfrm>
          <a:prstGeom prst="rect">
            <a:avLst/>
          </a:prstGeom>
          <a:noFill/>
        </p:spPr>
        <p:txBody>
          <a:bodyPr wrap="square">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1982, </a:t>
            </a:r>
            <a:r>
              <a:rPr lang="en-US"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Kalpana Chawla graduated in Aeronautical Engineering from Panjab Engineering College, India</a:t>
            </a:r>
            <a:r>
              <a:rPr lang="en-US" sz="2800" b="1" dirty="0">
                <a:solidFill>
                  <a:schemeClr val="tx1"/>
                </a:solidFill>
                <a:latin typeface="Times New Roman" panose="02020603050405020304" pitchFamily="18" charset="0"/>
                <a:cs typeface="Times New Roman" panose="02020603050405020304" pitchFamily="18" charset="0"/>
              </a:rPr>
              <a:t>.</a:t>
            </a:r>
            <a:endParaRPr lang="en-SG" sz="2800" b="1" dirty="0">
              <a:solidFill>
                <a:schemeClr val="tx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775F48D-1C57-4BD5-86AD-5309596C9F62}"/>
              </a:ext>
            </a:extLst>
          </p:cNvPr>
          <p:cNvSpPr txBox="1"/>
          <p:nvPr/>
        </p:nvSpPr>
        <p:spPr>
          <a:xfrm>
            <a:off x="6254248" y="5046837"/>
            <a:ext cx="5758069" cy="1384995"/>
          </a:xfrm>
          <a:prstGeom prst="rect">
            <a:avLst/>
          </a:prstGeom>
          <a:noFill/>
        </p:spPr>
        <p:txBody>
          <a:bodyPr wrap="square">
            <a:spAutoFit/>
          </a:bodyPr>
          <a:lstStyle/>
          <a:p>
            <a:r>
              <a:rPr lang="en-US" sz="2800" dirty="0">
                <a:solidFill>
                  <a:schemeClr val="tx1"/>
                </a:solidFill>
                <a:latin typeface="Times New Roman" panose="02020603050405020304" pitchFamily="18" charset="0"/>
                <a:cs typeface="Times New Roman" panose="02020603050405020304" pitchFamily="18" charset="0"/>
              </a:rPr>
              <a:t>Kalpana Chawla obtained her Master’s degree in Aerospace Engineering from the University of Texas in 1984.</a:t>
            </a:r>
            <a:endParaRPr lang="en-SG"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8101ED4-33F2-4C0D-A49B-28E159E5216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76268" y="1191478"/>
            <a:ext cx="5325815" cy="3238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6CA8D156-B6A8-4704-B8E8-B6CE9184F4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0374" y="1184266"/>
            <a:ext cx="5325815" cy="3163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1634E620-707E-47C3-8074-9F508F304CB4}"/>
              </a:ext>
            </a:extLst>
          </p:cNvPr>
          <p:cNvSpPr txBox="1"/>
          <p:nvPr/>
        </p:nvSpPr>
        <p:spPr>
          <a:xfrm>
            <a:off x="576268" y="4506751"/>
            <a:ext cx="5287819" cy="523220"/>
          </a:xfrm>
          <a:prstGeom prst="rect">
            <a:avLst/>
          </a:prstGeom>
          <a:noFill/>
          <a:ln>
            <a:solidFill>
              <a:srgbClr val="B707AF"/>
            </a:solidFill>
          </a:ln>
        </p:spPr>
        <p:txBody>
          <a:bodyPr wrap="square">
            <a:spAutoFit/>
          </a:bodyPr>
          <a:lstStyle/>
          <a:p>
            <a:pPr algn="ctr"/>
            <a:r>
              <a:rPr kumimoji="0" lang="en-US" sz="2800" b="0"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Panjab Engineering College</a:t>
            </a:r>
            <a:endParaRPr lang="en-US" dirty="0">
              <a:solidFill>
                <a:srgbClr val="000099"/>
              </a:solidFill>
            </a:endParaRPr>
          </a:p>
        </p:txBody>
      </p:sp>
      <p:sp>
        <p:nvSpPr>
          <p:cNvPr id="10" name="TextBox 9">
            <a:extLst>
              <a:ext uri="{FF2B5EF4-FFF2-40B4-BE49-F238E27FC236}">
                <a16:creationId xmlns:a16="http://schemas.microsoft.com/office/drawing/2014/main" id="{4EBF1164-C100-4395-8D28-E75EE4C3C1B0}"/>
              </a:ext>
            </a:extLst>
          </p:cNvPr>
          <p:cNvSpPr txBox="1"/>
          <p:nvPr/>
        </p:nvSpPr>
        <p:spPr>
          <a:xfrm>
            <a:off x="6538192" y="4429479"/>
            <a:ext cx="5213375" cy="523220"/>
          </a:xfrm>
          <a:prstGeom prst="rect">
            <a:avLst/>
          </a:prstGeom>
          <a:noFill/>
          <a:ln>
            <a:solidFill>
              <a:srgbClr val="FF00FF"/>
            </a:solidFill>
          </a:ln>
        </p:spPr>
        <p:txBody>
          <a:bodyPr wrap="square">
            <a:spAutoFit/>
          </a:bodyPr>
          <a:lstStyle/>
          <a:p>
            <a:pPr algn="ctr"/>
            <a:r>
              <a:rPr kumimoji="0" lang="en-US" sz="28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University of Texas </a:t>
            </a:r>
            <a:endParaRPr lang="en-US" dirty="0">
              <a:solidFill>
                <a:srgbClr val="002060"/>
              </a:solidFill>
              <a:effectLst>
                <a:outerShdw blurRad="38100" dist="38100" dir="2700000" algn="tl">
                  <a:srgbClr val="000000">
                    <a:alpha val="43137"/>
                  </a:srgbClr>
                </a:outerShdw>
              </a:effectLst>
            </a:endParaRPr>
          </a:p>
        </p:txBody>
      </p:sp>
      <p:sp>
        <p:nvSpPr>
          <p:cNvPr id="11" name="Rectangle: Single Corner Snipped 10">
            <a:extLst>
              <a:ext uri="{FF2B5EF4-FFF2-40B4-BE49-F238E27FC236}">
                <a16:creationId xmlns:a16="http://schemas.microsoft.com/office/drawing/2014/main" id="{16657A95-7CAF-4DF7-9E3D-8F2616313CD8}"/>
              </a:ext>
            </a:extLst>
          </p:cNvPr>
          <p:cNvSpPr/>
          <p:nvPr/>
        </p:nvSpPr>
        <p:spPr>
          <a:xfrm flipH="1" flipV="1">
            <a:off x="8044068" y="181651"/>
            <a:ext cx="3997189" cy="920722"/>
          </a:xfrm>
          <a:prstGeom prst="snip1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6B875E2F-1B09-49A6-8692-8760565C563C}"/>
              </a:ext>
            </a:extLst>
          </p:cNvPr>
          <p:cNvSpPr txBox="1"/>
          <p:nvPr/>
        </p:nvSpPr>
        <p:spPr>
          <a:xfrm>
            <a:off x="8217804" y="415014"/>
            <a:ext cx="3823453" cy="584775"/>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Chawal’s Education</a:t>
            </a:r>
          </a:p>
        </p:txBody>
      </p:sp>
      <p:sp>
        <p:nvSpPr>
          <p:cNvPr id="14" name="Oval 13">
            <a:extLst>
              <a:ext uri="{FF2B5EF4-FFF2-40B4-BE49-F238E27FC236}">
                <a16:creationId xmlns:a16="http://schemas.microsoft.com/office/drawing/2014/main" id="{3C70D5BE-E3E5-4F82-BBD1-CCD0CBFA1F0F}"/>
              </a:ext>
            </a:extLst>
          </p:cNvPr>
          <p:cNvSpPr/>
          <p:nvPr/>
        </p:nvSpPr>
        <p:spPr>
          <a:xfrm>
            <a:off x="159026" y="6535848"/>
            <a:ext cx="1656522" cy="268336"/>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Biography</a:t>
            </a:r>
          </a:p>
        </p:txBody>
      </p:sp>
    </p:spTree>
    <p:extLst>
      <p:ext uri="{BB962C8B-B14F-4D97-AF65-F5344CB8AC3E}">
        <p14:creationId xmlns:p14="http://schemas.microsoft.com/office/powerpoint/2010/main" val="130753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400"/>
                                        <p:tgtEl>
                                          <p:spTgt spid="12"/>
                                        </p:tgtEl>
                                      </p:cBhvr>
                                    </p:animEffect>
                                    <p:anim calcmode="lin" valueType="num">
                                      <p:cBhvr>
                                        <p:cTn id="13" dur="1400" fill="hold"/>
                                        <p:tgtEl>
                                          <p:spTgt spid="12"/>
                                        </p:tgtEl>
                                        <p:attrNameLst>
                                          <p:attrName>ppt_x</p:attrName>
                                        </p:attrNameLst>
                                      </p:cBhvr>
                                      <p:tavLst>
                                        <p:tav tm="0">
                                          <p:val>
                                            <p:strVal val="#ppt_x"/>
                                          </p:val>
                                        </p:tav>
                                        <p:tav tm="100000">
                                          <p:val>
                                            <p:strVal val="#ppt_x"/>
                                          </p:val>
                                        </p:tav>
                                      </p:tavLst>
                                    </p:anim>
                                    <p:anim calcmode="lin" valueType="num">
                                      <p:cBhvr>
                                        <p:cTn id="14" dur="14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strVal val="#ppt_x"/>
                                          </p:val>
                                        </p:tav>
                                        <p:tav tm="100000">
                                          <p:val>
                                            <p:strVal val="#ppt_x"/>
                                          </p:val>
                                        </p:tav>
                                      </p:tavLst>
                                    </p:anim>
                                    <p:anim calcmode="lin" valueType="num">
                                      <p:cBhvr>
                                        <p:cTn id="3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P spid="10" grpId="0" animBg="1"/>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B4B501-67DA-4C77-BB83-D8B7295D9F8A}"/>
              </a:ext>
            </a:extLst>
          </p:cNvPr>
          <p:cNvSpPr txBox="1"/>
          <p:nvPr/>
        </p:nvSpPr>
        <p:spPr>
          <a:xfrm>
            <a:off x="1404731" y="4911728"/>
            <a:ext cx="8070572" cy="95410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Kalpana Chawla did her Ph.D. in Aerospace Engineering in 1988 from the University of Colorado.</a:t>
            </a:r>
            <a:endParaRPr kumimoji="0" lang="en-SG" sz="28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2D48A89C-DCC5-44D6-BE12-626D16952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109" y="874862"/>
            <a:ext cx="5325815" cy="32267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C453227D-92BB-4615-BDF4-F8C92C1FA559}"/>
              </a:ext>
            </a:extLst>
          </p:cNvPr>
          <p:cNvSpPr txBox="1"/>
          <p:nvPr/>
        </p:nvSpPr>
        <p:spPr>
          <a:xfrm>
            <a:off x="2777109" y="4197274"/>
            <a:ext cx="5325815" cy="523220"/>
          </a:xfrm>
          <a:prstGeom prst="rect">
            <a:avLst/>
          </a:prstGeom>
          <a:noFill/>
          <a:ln>
            <a:solidFill>
              <a:schemeClr val="accent1"/>
            </a:solidFill>
          </a:ln>
        </p:spPr>
        <p:txBody>
          <a:bodyPr wrap="square">
            <a:spAutoFit/>
          </a:bodyPr>
          <a:lstStyle/>
          <a:p>
            <a:pPr algn="ctr"/>
            <a:r>
              <a:rPr lang="en-US" sz="2800" dirty="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University of Texas</a:t>
            </a:r>
          </a:p>
        </p:txBody>
      </p:sp>
      <p:sp>
        <p:nvSpPr>
          <p:cNvPr id="6" name="Rectangle: Single Corner Snipped 5">
            <a:extLst>
              <a:ext uri="{FF2B5EF4-FFF2-40B4-BE49-F238E27FC236}">
                <a16:creationId xmlns:a16="http://schemas.microsoft.com/office/drawing/2014/main" id="{2E3E6F26-BC6A-425F-9587-C9AD82DDE557}"/>
              </a:ext>
            </a:extLst>
          </p:cNvPr>
          <p:cNvSpPr/>
          <p:nvPr/>
        </p:nvSpPr>
        <p:spPr>
          <a:xfrm flipH="1" flipV="1">
            <a:off x="8044068" y="181651"/>
            <a:ext cx="3997189" cy="920722"/>
          </a:xfrm>
          <a:prstGeom prst="snip1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9E7AC24-A45C-4EFC-B985-FBD6E54AC9DC}"/>
              </a:ext>
            </a:extLst>
          </p:cNvPr>
          <p:cNvSpPr txBox="1"/>
          <p:nvPr/>
        </p:nvSpPr>
        <p:spPr>
          <a:xfrm>
            <a:off x="8425898" y="299984"/>
            <a:ext cx="3292386"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Chawal’s Education</a:t>
            </a:r>
          </a:p>
        </p:txBody>
      </p:sp>
      <p:sp>
        <p:nvSpPr>
          <p:cNvPr id="10" name="Oval 9">
            <a:extLst>
              <a:ext uri="{FF2B5EF4-FFF2-40B4-BE49-F238E27FC236}">
                <a16:creationId xmlns:a16="http://schemas.microsoft.com/office/drawing/2014/main" id="{ED6A5B2A-B322-4802-ACB6-97DAA96FBAEC}"/>
              </a:ext>
            </a:extLst>
          </p:cNvPr>
          <p:cNvSpPr/>
          <p:nvPr/>
        </p:nvSpPr>
        <p:spPr>
          <a:xfrm>
            <a:off x="159026" y="6364044"/>
            <a:ext cx="1656522" cy="44014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Biography</a:t>
            </a:r>
          </a:p>
        </p:txBody>
      </p:sp>
    </p:spTree>
    <p:extLst>
      <p:ext uri="{BB962C8B-B14F-4D97-AF65-F5344CB8AC3E}">
        <p14:creationId xmlns:p14="http://schemas.microsoft.com/office/powerpoint/2010/main" val="1993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81F8CD-8206-4432-811A-5904C0E9CDEE}"/>
              </a:ext>
            </a:extLst>
          </p:cNvPr>
          <p:cNvSpPr txBox="1"/>
          <p:nvPr/>
        </p:nvSpPr>
        <p:spPr>
          <a:xfrm>
            <a:off x="1881811" y="4602530"/>
            <a:ext cx="7593494" cy="1077218"/>
          </a:xfrm>
          <a:prstGeom prst="rect">
            <a:avLst/>
          </a:prstGeom>
          <a:noFill/>
        </p:spPr>
        <p:txBody>
          <a:bodyPr wrap="square">
            <a:spAutoFit/>
          </a:bodyPr>
          <a:lstStyle/>
          <a:p>
            <a:r>
              <a:rPr kumimoji="0" lang="en-US" sz="28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Determined to became an </a:t>
            </a:r>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astronaut, </a:t>
            </a:r>
            <a:r>
              <a:rPr kumimoji="0" lang="en-US" sz="28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Chawla joined NASA as vice president in 1988</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C34AF91-36CE-42B1-8F0C-CA679D913F48}"/>
              </a:ext>
            </a:extLst>
          </p:cNvPr>
          <p:cNvSpPr txBox="1"/>
          <p:nvPr/>
        </p:nvSpPr>
        <p:spPr>
          <a:xfrm>
            <a:off x="1881810" y="5847087"/>
            <a:ext cx="7593494" cy="523220"/>
          </a:xfrm>
          <a:prstGeom prst="rect">
            <a:avLst/>
          </a:prstGeom>
          <a:noFill/>
        </p:spPr>
        <p:txBody>
          <a:bodyPr wrap="square">
            <a:spAutoFit/>
          </a:bodyPr>
          <a:lstStyle/>
          <a:p>
            <a:r>
              <a:rPr lang="en-US"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 started her career as a NASA astronaut in 1995.</a:t>
            </a:r>
            <a:endParaRPr lang="en-US" sz="2800" dirty="0">
              <a:effectLst>
                <a:outerShdw blurRad="38100" dist="38100" dir="2700000" algn="tl">
                  <a:srgbClr val="000000">
                    <a:alpha val="43137"/>
                  </a:srgbClr>
                </a:outerShdw>
              </a:effectLst>
            </a:endParaRPr>
          </a:p>
        </p:txBody>
      </p:sp>
      <p:sp>
        <p:nvSpPr>
          <p:cNvPr id="9" name="Rectangle: Single Corner Snipped 8">
            <a:extLst>
              <a:ext uri="{FF2B5EF4-FFF2-40B4-BE49-F238E27FC236}">
                <a16:creationId xmlns:a16="http://schemas.microsoft.com/office/drawing/2014/main" id="{034A3431-21E0-4FFF-9382-0BEDD313104B}"/>
              </a:ext>
            </a:extLst>
          </p:cNvPr>
          <p:cNvSpPr/>
          <p:nvPr/>
        </p:nvSpPr>
        <p:spPr>
          <a:xfrm flipH="1" flipV="1">
            <a:off x="8044068" y="181651"/>
            <a:ext cx="3997189" cy="920722"/>
          </a:xfrm>
          <a:prstGeom prst="snip1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1C9FAFC-DE82-4B07-BA82-08D8D05CA27B}"/>
              </a:ext>
            </a:extLst>
          </p:cNvPr>
          <p:cNvSpPr txBox="1"/>
          <p:nvPr/>
        </p:nvSpPr>
        <p:spPr>
          <a:xfrm>
            <a:off x="8449916" y="318847"/>
            <a:ext cx="3591341"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Chawla’s Career</a:t>
            </a:r>
            <a:r>
              <a:rPr lang="en-US" dirty="0"/>
              <a:t>. </a:t>
            </a:r>
          </a:p>
        </p:txBody>
      </p:sp>
      <p:pic>
        <p:nvPicPr>
          <p:cNvPr id="15" name="Picture 14">
            <a:extLst>
              <a:ext uri="{FF2B5EF4-FFF2-40B4-BE49-F238E27FC236}">
                <a16:creationId xmlns:a16="http://schemas.microsoft.com/office/drawing/2014/main" id="{1A7D3D4A-89B6-4E2D-A533-52FA6BEC4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514" y="1527038"/>
            <a:ext cx="5380382" cy="2908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A77DCD7E-4D5F-46FA-878F-4162FE3D1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0" y="1499909"/>
            <a:ext cx="5380382" cy="2886177"/>
          </a:xfrm>
          <a:prstGeom prst="rect">
            <a:avLst/>
          </a:prstGeom>
          <a:ln w="38100">
            <a:solidFill>
              <a:schemeClr val="tx1"/>
            </a:solidFill>
          </a:ln>
        </p:spPr>
      </p:pic>
      <p:sp>
        <p:nvSpPr>
          <p:cNvPr id="12" name="Oval 11">
            <a:extLst>
              <a:ext uri="{FF2B5EF4-FFF2-40B4-BE49-F238E27FC236}">
                <a16:creationId xmlns:a16="http://schemas.microsoft.com/office/drawing/2014/main" id="{E89BE809-3B57-47B2-9BF5-C536321B6447}"/>
              </a:ext>
            </a:extLst>
          </p:cNvPr>
          <p:cNvSpPr/>
          <p:nvPr/>
        </p:nvSpPr>
        <p:spPr>
          <a:xfrm>
            <a:off x="159026" y="6364044"/>
            <a:ext cx="1656522" cy="44014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Biography</a:t>
            </a:r>
          </a:p>
        </p:txBody>
      </p:sp>
    </p:spTree>
    <p:extLst>
      <p:ext uri="{BB962C8B-B14F-4D97-AF65-F5344CB8AC3E}">
        <p14:creationId xmlns:p14="http://schemas.microsoft.com/office/powerpoint/2010/main" val="38094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Effect transition="in" filter="fade">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8D32DC-86A6-436A-A3E3-70045E1F9480}"/>
              </a:ext>
            </a:extLst>
          </p:cNvPr>
          <p:cNvSpPr txBox="1"/>
          <p:nvPr/>
        </p:nvSpPr>
        <p:spPr>
          <a:xfrm>
            <a:off x="294861" y="4304794"/>
            <a:ext cx="5310808" cy="954107"/>
          </a:xfrm>
          <a:prstGeom prst="rect">
            <a:avLst/>
          </a:prstGeom>
          <a:noFill/>
        </p:spPr>
        <p:txBody>
          <a:bodyPr wrap="square">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Kalpana Chawla was selected for her first flight in 1996</a:t>
            </a:r>
            <a:r>
              <a:rPr lang="en-US" sz="28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9EFDF237-E7DF-40FF-8CFB-647788ED1A54}"/>
              </a:ext>
            </a:extLst>
          </p:cNvPr>
          <p:cNvSpPr txBox="1"/>
          <p:nvPr/>
        </p:nvSpPr>
        <p:spPr>
          <a:xfrm>
            <a:off x="198784" y="5258901"/>
            <a:ext cx="4962938" cy="1384995"/>
          </a:xfrm>
          <a:prstGeom prst="rect">
            <a:avLst/>
          </a:prstGeom>
          <a:noFill/>
        </p:spPr>
        <p:txBody>
          <a:bodyPr wrap="square">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 travelled 6.5 million miles as many as 252 times around the earth</a:t>
            </a:r>
            <a:r>
              <a:rPr lang="en-US" dirty="0">
                <a:effectLst>
                  <a:outerShdw blurRad="38100" dist="38100" dir="2700000" algn="tl">
                    <a:srgbClr val="000000">
                      <a:alpha val="43137"/>
                    </a:srgbClr>
                  </a:outerShdw>
                </a:effectLst>
              </a:rPr>
              <a:t>.</a:t>
            </a:r>
          </a:p>
        </p:txBody>
      </p:sp>
      <p:sp>
        <p:nvSpPr>
          <p:cNvPr id="6" name="TextBox 5">
            <a:extLst>
              <a:ext uri="{FF2B5EF4-FFF2-40B4-BE49-F238E27FC236}">
                <a16:creationId xmlns:a16="http://schemas.microsoft.com/office/drawing/2014/main" id="{256EB424-BEBF-4C43-ADCF-417B17E02734}"/>
              </a:ext>
            </a:extLst>
          </p:cNvPr>
          <p:cNvSpPr txBox="1"/>
          <p:nvPr/>
        </p:nvSpPr>
        <p:spPr>
          <a:xfrm>
            <a:off x="5938631" y="4304794"/>
            <a:ext cx="6102626" cy="2246769"/>
          </a:xfrm>
          <a:prstGeom prst="rect">
            <a:avLst/>
          </a:prstGeom>
          <a:noFill/>
        </p:spPr>
        <p:txBody>
          <a:bodyPr wrap="square">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 first space mission began on 19 November 1997 with six other astronauts on the space Shuttle Columbia and this mission lasted for 15 days, 16 hours, 34 minutes and 4 second.</a:t>
            </a:r>
          </a:p>
        </p:txBody>
      </p:sp>
      <p:pic>
        <p:nvPicPr>
          <p:cNvPr id="3" name="Picture 2">
            <a:extLst>
              <a:ext uri="{FF2B5EF4-FFF2-40B4-BE49-F238E27FC236}">
                <a16:creationId xmlns:a16="http://schemas.microsoft.com/office/drawing/2014/main" id="{A4F3E703-65AD-4799-A764-53081AC8A6FE}"/>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341244" y="1375944"/>
            <a:ext cx="4678017" cy="2620616"/>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8" name="Rectangle: Single Corner Snipped 7">
            <a:extLst>
              <a:ext uri="{FF2B5EF4-FFF2-40B4-BE49-F238E27FC236}">
                <a16:creationId xmlns:a16="http://schemas.microsoft.com/office/drawing/2014/main" id="{A2EC6449-649B-4FEE-B92B-503F8F89A2D3}"/>
              </a:ext>
            </a:extLst>
          </p:cNvPr>
          <p:cNvSpPr/>
          <p:nvPr/>
        </p:nvSpPr>
        <p:spPr>
          <a:xfrm flipH="1" flipV="1">
            <a:off x="8044068" y="181651"/>
            <a:ext cx="3997189" cy="920722"/>
          </a:xfrm>
          <a:prstGeom prst="snip1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0496189-DC60-4459-AA93-06CC55305684}"/>
              </a:ext>
            </a:extLst>
          </p:cNvPr>
          <p:cNvSpPr txBox="1"/>
          <p:nvPr/>
        </p:nvSpPr>
        <p:spPr>
          <a:xfrm>
            <a:off x="8449916" y="318847"/>
            <a:ext cx="3591341"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Chawla’s Career</a:t>
            </a:r>
            <a:r>
              <a:rPr lang="en-US" dirty="0"/>
              <a:t>. </a:t>
            </a:r>
          </a:p>
        </p:txBody>
      </p:sp>
      <p:pic>
        <p:nvPicPr>
          <p:cNvPr id="13" name="Picture 12">
            <a:extLst>
              <a:ext uri="{FF2B5EF4-FFF2-40B4-BE49-F238E27FC236}">
                <a16:creationId xmlns:a16="http://schemas.microsoft.com/office/drawing/2014/main" id="{66F282BD-53BC-4617-8F8E-B6D068205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2835" y="1375944"/>
            <a:ext cx="4488866" cy="2568500"/>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12" name="Circle: Hollow 11">
            <a:extLst>
              <a:ext uri="{FF2B5EF4-FFF2-40B4-BE49-F238E27FC236}">
                <a16:creationId xmlns:a16="http://schemas.microsoft.com/office/drawing/2014/main" id="{598DBF57-C039-49B3-947C-097496BE2808}"/>
              </a:ext>
            </a:extLst>
          </p:cNvPr>
          <p:cNvSpPr/>
          <p:nvPr/>
        </p:nvSpPr>
        <p:spPr>
          <a:xfrm>
            <a:off x="6753124" y="1751973"/>
            <a:ext cx="781878" cy="1364974"/>
          </a:xfrm>
          <a:prstGeom prst="donut">
            <a:avLst>
              <a:gd name="adj" fmla="val 13136"/>
            </a:avLst>
          </a:prstGeom>
          <a:solidFill>
            <a:srgbClr val="FF3399"/>
          </a:solidFill>
          <a:ln>
            <a:solidFill>
              <a:srgbClr val="A91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6D69D269-F763-413F-A797-E42825F9B225}"/>
              </a:ext>
            </a:extLst>
          </p:cNvPr>
          <p:cNvSpPr/>
          <p:nvPr/>
        </p:nvSpPr>
        <p:spPr>
          <a:xfrm>
            <a:off x="1293743" y="6423826"/>
            <a:ext cx="1656522" cy="44014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Biography</a:t>
            </a:r>
          </a:p>
        </p:txBody>
      </p:sp>
    </p:spTree>
    <p:extLst>
      <p:ext uri="{BB962C8B-B14F-4D97-AF65-F5344CB8AC3E}">
        <p14:creationId xmlns:p14="http://schemas.microsoft.com/office/powerpoint/2010/main" val="191637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70F1FE-7C9D-4827-92BB-2A43110EF983}"/>
              </a:ext>
            </a:extLst>
          </p:cNvPr>
          <p:cNvSpPr txBox="1"/>
          <p:nvPr/>
        </p:nvSpPr>
        <p:spPr>
          <a:xfrm>
            <a:off x="334617" y="4548162"/>
            <a:ext cx="5761383" cy="1815882"/>
          </a:xfrm>
          <a:prstGeom prst="rect">
            <a:avLst/>
          </a:prstGeom>
          <a:noFill/>
        </p:spPr>
        <p:txBody>
          <a:bodyPr wrap="square">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her first space mission Chawla’s responsible  was to deploy the Spartan Satellite but she failed to do it successfully</a:t>
            </a:r>
            <a:r>
              <a:rPr lang="en-US" dirty="0">
                <a:effectLst>
                  <a:outerShdw blurRad="38100" dist="38100" dir="2700000" algn="tl">
                    <a:srgbClr val="000000">
                      <a:alpha val="43137"/>
                    </a:srgbClr>
                  </a:outerShdw>
                </a:effectLst>
              </a:rPr>
              <a:t>.</a:t>
            </a:r>
          </a:p>
        </p:txBody>
      </p:sp>
      <p:sp>
        <p:nvSpPr>
          <p:cNvPr id="5" name="TextBox 4">
            <a:extLst>
              <a:ext uri="{FF2B5EF4-FFF2-40B4-BE49-F238E27FC236}">
                <a16:creationId xmlns:a16="http://schemas.microsoft.com/office/drawing/2014/main" id="{0B55CFCC-030C-4E25-A810-F5E35F358D36}"/>
              </a:ext>
            </a:extLst>
          </p:cNvPr>
          <p:cNvSpPr txBox="1"/>
          <p:nvPr/>
        </p:nvSpPr>
        <p:spPr>
          <a:xfrm>
            <a:off x="6096001" y="4639942"/>
            <a:ext cx="6096000" cy="1384995"/>
          </a:xfrm>
          <a:prstGeom prst="rect">
            <a:avLst/>
          </a:prstGeom>
          <a:noFill/>
        </p:spPr>
        <p:txBody>
          <a:bodyPr wrap="square">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Winston Scott and </a:t>
            </a:r>
            <a:r>
              <a:rPr lang="en-US"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Tako</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Doi had a spacewalk to retrieve the Spartan Satellite.</a:t>
            </a:r>
          </a:p>
        </p:txBody>
      </p:sp>
      <p:sp>
        <p:nvSpPr>
          <p:cNvPr id="4" name="Rectangle: Single Corner Snipped 3">
            <a:extLst>
              <a:ext uri="{FF2B5EF4-FFF2-40B4-BE49-F238E27FC236}">
                <a16:creationId xmlns:a16="http://schemas.microsoft.com/office/drawing/2014/main" id="{C0D35C27-289C-46CD-8C11-94AC16F1921B}"/>
              </a:ext>
            </a:extLst>
          </p:cNvPr>
          <p:cNvSpPr/>
          <p:nvPr/>
        </p:nvSpPr>
        <p:spPr>
          <a:xfrm flipH="1" flipV="1">
            <a:off x="8044068" y="181651"/>
            <a:ext cx="3997189" cy="920722"/>
          </a:xfrm>
          <a:prstGeom prst="snip1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9CAA8B8-7050-44B7-BD78-D6538E612E2E}"/>
              </a:ext>
            </a:extLst>
          </p:cNvPr>
          <p:cNvSpPr txBox="1"/>
          <p:nvPr/>
        </p:nvSpPr>
        <p:spPr>
          <a:xfrm>
            <a:off x="8449916" y="318847"/>
            <a:ext cx="3591341"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Chawla’s Career</a:t>
            </a:r>
            <a:r>
              <a:rPr lang="en-US" dirty="0"/>
              <a:t>. </a:t>
            </a:r>
          </a:p>
        </p:txBody>
      </p:sp>
      <p:pic>
        <p:nvPicPr>
          <p:cNvPr id="7" name="Picture 6">
            <a:extLst>
              <a:ext uri="{FF2B5EF4-FFF2-40B4-BE49-F238E27FC236}">
                <a16:creationId xmlns:a16="http://schemas.microsoft.com/office/drawing/2014/main" id="{9CD77D2B-0444-41B6-BC9F-6C6626BB7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08" y="1453082"/>
            <a:ext cx="5231293" cy="2819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C20E6349-8F06-4B35-9A95-0AB9CF580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100" y="1453082"/>
            <a:ext cx="5231293" cy="2828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a:extLst>
              <a:ext uri="{FF2B5EF4-FFF2-40B4-BE49-F238E27FC236}">
                <a16:creationId xmlns:a16="http://schemas.microsoft.com/office/drawing/2014/main" id="{B4AFBFAD-CC10-4B06-9C9E-29A6767A6973}"/>
              </a:ext>
            </a:extLst>
          </p:cNvPr>
          <p:cNvSpPr/>
          <p:nvPr/>
        </p:nvSpPr>
        <p:spPr>
          <a:xfrm>
            <a:off x="159026" y="6364044"/>
            <a:ext cx="1656522" cy="44014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Biography</a:t>
            </a:r>
          </a:p>
        </p:txBody>
      </p:sp>
    </p:spTree>
    <p:extLst>
      <p:ext uri="{BB962C8B-B14F-4D97-AF65-F5344CB8AC3E}">
        <p14:creationId xmlns:p14="http://schemas.microsoft.com/office/powerpoint/2010/main" val="411305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AEF010-FEB6-42DF-B06D-CE59D357360D}"/>
              </a:ext>
            </a:extLst>
          </p:cNvPr>
          <p:cNvSpPr txBox="1"/>
          <p:nvPr/>
        </p:nvSpPr>
        <p:spPr>
          <a:xfrm>
            <a:off x="972381" y="4614998"/>
            <a:ext cx="4608444" cy="1384995"/>
          </a:xfrm>
          <a:prstGeom prst="rect">
            <a:avLst/>
          </a:prstGeom>
          <a:noFill/>
          <a:ln>
            <a:solidFill>
              <a:srgbClr val="002060"/>
            </a:solidFill>
          </a:ln>
        </p:spPr>
        <p:txBody>
          <a:bodyPr wrap="square">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2000 Kalpana Chawla was selected for her second space mission STS 107.</a:t>
            </a:r>
          </a:p>
        </p:txBody>
      </p:sp>
      <p:sp>
        <p:nvSpPr>
          <p:cNvPr id="5" name="TextBox 4">
            <a:extLst>
              <a:ext uri="{FF2B5EF4-FFF2-40B4-BE49-F238E27FC236}">
                <a16:creationId xmlns:a16="http://schemas.microsoft.com/office/drawing/2014/main" id="{EBCF4E3B-80CF-4F75-B234-BD25ECEDB222}"/>
              </a:ext>
            </a:extLst>
          </p:cNvPr>
          <p:cNvSpPr txBox="1"/>
          <p:nvPr/>
        </p:nvSpPr>
        <p:spPr>
          <a:xfrm>
            <a:off x="6236803" y="4508981"/>
            <a:ext cx="5317434" cy="1815882"/>
          </a:xfrm>
          <a:prstGeom prst="rect">
            <a:avLst/>
          </a:prstGeom>
          <a:noFill/>
          <a:ln>
            <a:solidFill>
              <a:srgbClr val="002060"/>
            </a:solidFill>
          </a:ln>
        </p:spPr>
        <p:txBody>
          <a:bodyPr wrap="square">
            <a:spAutoFit/>
          </a:bodyPr>
          <a:lstStyle/>
          <a:p>
            <a:r>
              <a:rPr lang="en-US" sz="2800" dirty="0">
                <a:latin typeface="Times New Roman" panose="02020603050405020304" pitchFamily="18" charset="0"/>
                <a:cs typeface="Times New Roman" panose="02020603050405020304" pitchFamily="18" charset="0"/>
              </a:rPr>
              <a:t>On 16 January 2003, Kalpana finally started her new mission with six other space crew on the ill-fated space shuttle Columbia.</a:t>
            </a:r>
          </a:p>
        </p:txBody>
      </p:sp>
      <p:sp>
        <p:nvSpPr>
          <p:cNvPr id="4" name="Rectangle: Single Corner Snipped 3">
            <a:extLst>
              <a:ext uri="{FF2B5EF4-FFF2-40B4-BE49-F238E27FC236}">
                <a16:creationId xmlns:a16="http://schemas.microsoft.com/office/drawing/2014/main" id="{E15A0BD2-CD5F-4C5E-88FC-C3C2A4097905}"/>
              </a:ext>
            </a:extLst>
          </p:cNvPr>
          <p:cNvSpPr/>
          <p:nvPr/>
        </p:nvSpPr>
        <p:spPr>
          <a:xfrm flipH="1" flipV="1">
            <a:off x="8044068" y="181651"/>
            <a:ext cx="3997189" cy="920722"/>
          </a:xfrm>
          <a:prstGeom prst="snip1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4468340-4664-478D-AC7C-5B7FD9D96D84}"/>
              </a:ext>
            </a:extLst>
          </p:cNvPr>
          <p:cNvSpPr txBox="1"/>
          <p:nvPr/>
        </p:nvSpPr>
        <p:spPr>
          <a:xfrm>
            <a:off x="8449916" y="318847"/>
            <a:ext cx="3591341"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Chawla’s Career</a:t>
            </a:r>
            <a:r>
              <a:rPr lang="en-US" dirty="0"/>
              <a:t>. </a:t>
            </a:r>
          </a:p>
        </p:txBody>
      </p:sp>
      <p:pic>
        <p:nvPicPr>
          <p:cNvPr id="10" name="Picture 9">
            <a:extLst>
              <a:ext uri="{FF2B5EF4-FFF2-40B4-BE49-F238E27FC236}">
                <a16:creationId xmlns:a16="http://schemas.microsoft.com/office/drawing/2014/main" id="{C89D2A08-98A0-4154-AFDF-547181156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803" y="1517090"/>
            <a:ext cx="4982817" cy="2754454"/>
          </a:xfrm>
          <a:prstGeom prst="rect">
            <a:avLst/>
          </a:prstGeom>
          <a:ln w="38100">
            <a:solidFill>
              <a:schemeClr val="tx1">
                <a:lumMod val="95000"/>
                <a:lumOff val="5000"/>
              </a:schemeClr>
            </a:solidFill>
          </a:ln>
        </p:spPr>
      </p:pic>
      <p:pic>
        <p:nvPicPr>
          <p:cNvPr id="8" name="Picture 7">
            <a:extLst>
              <a:ext uri="{FF2B5EF4-FFF2-40B4-BE49-F238E27FC236}">
                <a16:creationId xmlns:a16="http://schemas.microsoft.com/office/drawing/2014/main" id="{FBE624D1-A3AA-42A3-94A9-9A4373403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380" y="1450262"/>
            <a:ext cx="4982817" cy="2821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Oval 8">
            <a:extLst>
              <a:ext uri="{FF2B5EF4-FFF2-40B4-BE49-F238E27FC236}">
                <a16:creationId xmlns:a16="http://schemas.microsoft.com/office/drawing/2014/main" id="{61BC52BF-EAF0-4FF8-9265-191D57535F4C}"/>
              </a:ext>
            </a:extLst>
          </p:cNvPr>
          <p:cNvSpPr/>
          <p:nvPr/>
        </p:nvSpPr>
        <p:spPr>
          <a:xfrm>
            <a:off x="159026" y="6364044"/>
            <a:ext cx="1656522" cy="44014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Biography</a:t>
            </a:r>
          </a:p>
        </p:txBody>
      </p:sp>
    </p:spTree>
    <p:extLst>
      <p:ext uri="{BB962C8B-B14F-4D97-AF65-F5344CB8AC3E}">
        <p14:creationId xmlns:p14="http://schemas.microsoft.com/office/powerpoint/2010/main" val="45851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FB082F-5B53-4399-8031-93BE8781B854}"/>
              </a:ext>
            </a:extLst>
          </p:cNvPr>
          <p:cNvSpPr txBox="1"/>
          <p:nvPr/>
        </p:nvSpPr>
        <p:spPr>
          <a:xfrm>
            <a:off x="1020417" y="4468143"/>
            <a:ext cx="9435548" cy="1384995"/>
          </a:xfrm>
          <a:prstGeom prst="rect">
            <a:avLst/>
          </a:prstGeom>
          <a:noFill/>
        </p:spPr>
        <p:txBody>
          <a:bodyPr wrap="square">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Accident happened because of the damage in one of Columbia’s wings caused by a piece of insulating foam the external fuel tank peeling off during the launch.</a:t>
            </a:r>
          </a:p>
        </p:txBody>
      </p:sp>
      <p:sp>
        <p:nvSpPr>
          <p:cNvPr id="5" name="Rectangle: Single Corner Snipped 4">
            <a:extLst>
              <a:ext uri="{FF2B5EF4-FFF2-40B4-BE49-F238E27FC236}">
                <a16:creationId xmlns:a16="http://schemas.microsoft.com/office/drawing/2014/main" id="{9F2B8A81-BA78-4439-81A3-05B80D165938}"/>
              </a:ext>
            </a:extLst>
          </p:cNvPr>
          <p:cNvSpPr/>
          <p:nvPr/>
        </p:nvSpPr>
        <p:spPr>
          <a:xfrm flipH="1" flipV="1">
            <a:off x="8044068" y="181651"/>
            <a:ext cx="3997189" cy="920722"/>
          </a:xfrm>
          <a:prstGeom prst="snip1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CF850D5-6746-46BD-B9D3-AF14D032C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940" y="1216741"/>
            <a:ext cx="5324060" cy="2913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CBE35F70-A854-498E-9B6B-A670F5A68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846" y="1161431"/>
            <a:ext cx="5324061" cy="29686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D7A30097-DBF2-4F87-86E1-C247BF9581DA}"/>
              </a:ext>
            </a:extLst>
          </p:cNvPr>
          <p:cNvSpPr txBox="1"/>
          <p:nvPr/>
        </p:nvSpPr>
        <p:spPr>
          <a:xfrm>
            <a:off x="8946876" y="301913"/>
            <a:ext cx="2279374"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Disaster</a:t>
            </a:r>
            <a:endParaRPr lang="en-US" dirty="0"/>
          </a:p>
        </p:txBody>
      </p:sp>
      <p:sp>
        <p:nvSpPr>
          <p:cNvPr id="8" name="Oval 7">
            <a:extLst>
              <a:ext uri="{FF2B5EF4-FFF2-40B4-BE49-F238E27FC236}">
                <a16:creationId xmlns:a16="http://schemas.microsoft.com/office/drawing/2014/main" id="{11F3F52C-FE0C-4C32-8C57-B8932D653DCE}"/>
              </a:ext>
            </a:extLst>
          </p:cNvPr>
          <p:cNvSpPr/>
          <p:nvPr/>
        </p:nvSpPr>
        <p:spPr>
          <a:xfrm>
            <a:off x="159026" y="6364044"/>
            <a:ext cx="1656522" cy="44014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Biography</a:t>
            </a:r>
          </a:p>
        </p:txBody>
      </p:sp>
    </p:spTree>
    <p:extLst>
      <p:ext uri="{BB962C8B-B14F-4D97-AF65-F5344CB8AC3E}">
        <p14:creationId xmlns:p14="http://schemas.microsoft.com/office/powerpoint/2010/main" val="158485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8FCAE4-2166-4B8C-AF2B-F79596D5FA1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57337" y="555599"/>
            <a:ext cx="2901009" cy="3271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FA7EE990-78C0-4546-B0BB-701F10F39645}"/>
              </a:ext>
            </a:extLst>
          </p:cNvPr>
          <p:cNvSpPr txBox="1"/>
          <p:nvPr/>
        </p:nvSpPr>
        <p:spPr>
          <a:xfrm>
            <a:off x="119270" y="3943747"/>
            <a:ext cx="6095507" cy="2462213"/>
          </a:xfrm>
          <a:prstGeom prst="rect">
            <a:avLst/>
          </a:prstGeom>
          <a:noFill/>
          <a:ln>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Mosammat</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Nelufa</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Afrose</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Bithi</a:t>
            </a: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Lecturer in English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lumMod val="95000"/>
                    <a:lumOff val="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Khilbaisa</a:t>
            </a:r>
            <a:r>
              <a:rPr kumimoji="0" lang="en-US" sz="2800" b="0"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Rahmania</a:t>
            </a:r>
            <a:r>
              <a:rPr kumimoji="0" lang="en-US" sz="2800" b="0"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Fazil</a:t>
            </a:r>
            <a:r>
              <a:rPr kumimoji="0" lang="en-US" sz="2800" b="0"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Madrasa</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Sadar</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Lakshmipur</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E-mail:nelufa.afrose@gmail.com</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7A24419-219D-453B-BE3B-EDB1152EC7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3733" y="555599"/>
            <a:ext cx="2099734" cy="27643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5">
            <a:extLst>
              <a:ext uri="{FF2B5EF4-FFF2-40B4-BE49-F238E27FC236}">
                <a16:creationId xmlns:a16="http://schemas.microsoft.com/office/drawing/2014/main" id="{9B836096-30DB-4691-8812-5EBE6B28A845}"/>
              </a:ext>
            </a:extLst>
          </p:cNvPr>
          <p:cNvSpPr txBox="1"/>
          <p:nvPr/>
        </p:nvSpPr>
        <p:spPr>
          <a:xfrm>
            <a:off x="7205610" y="4222043"/>
            <a:ext cx="4462311" cy="1384995"/>
          </a:xfrm>
          <a:prstGeom prst="rect">
            <a:avLst/>
          </a:prstGeom>
          <a:noFill/>
          <a:ln>
            <a:solidFill>
              <a:srgbClr val="7030A0"/>
            </a:solidFill>
          </a:ln>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 Alim/ xi/xii </a:t>
            </a:r>
          </a:p>
          <a:p>
            <a:r>
              <a:rPr lang="en-US" sz="28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Subject- English For Today</a:t>
            </a:r>
          </a:p>
          <a:p>
            <a:r>
              <a:rPr lang="en-US" sz="28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(English 1</a:t>
            </a:r>
            <a:r>
              <a:rPr lang="en-US" sz="2800" baseline="300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8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paper</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24759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500" fill="hold"/>
                                        <p:tgtEl>
                                          <p:spTgt spid="4"/>
                                        </p:tgtEl>
                                        <p:attrNameLst>
                                          <p:attrName>style.color</p:attrName>
                                        </p:attrNameLst>
                                      </p:cBhvr>
                                      <p:to>
                                        <a:srgbClr val="FF00FF"/>
                                      </p:to>
                                    </p:animClr>
                                  </p:childTnLst>
                                </p:cTn>
                              </p:par>
                              <p:par>
                                <p:cTn id="7" presetID="3" presetClass="emph" presetSubtype="2" fill="hold" grpId="0" nodeType="withEffect">
                                  <p:stCondLst>
                                    <p:cond delay="0"/>
                                  </p:stCondLst>
                                  <p:childTnLst>
                                    <p:animClr clrSpc="rgb" dir="cw">
                                      <p:cBhvr override="childStyle">
                                        <p:cTn id="8" dur="1500" fill="hold"/>
                                        <p:tgtEl>
                                          <p:spTgt spid="6"/>
                                        </p:tgtEl>
                                        <p:attrNameLst>
                                          <p:attrName>style.color</p:attrName>
                                        </p:attrNameLst>
                                      </p:cBhvr>
                                      <p:to>
                                        <a:srgbClr val="00009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A1E4B2-696E-48F2-8675-621F109F2998}"/>
              </a:ext>
            </a:extLst>
          </p:cNvPr>
          <p:cNvSpPr txBox="1"/>
          <p:nvPr/>
        </p:nvSpPr>
        <p:spPr>
          <a:xfrm>
            <a:off x="1577007" y="4573513"/>
            <a:ext cx="8322365" cy="954107"/>
          </a:xfrm>
          <a:prstGeom prst="rect">
            <a:avLst/>
          </a:prstGeom>
          <a:noFill/>
        </p:spPr>
        <p:txBody>
          <a:bodyPr wrap="square">
            <a:spAutoFit/>
          </a:bodyPr>
          <a:lstStyle/>
          <a:p>
            <a:pPr algn="ct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the crew in Columbia including Chawla died only 16 minutes prior to their schedule landing.</a:t>
            </a:r>
          </a:p>
        </p:txBody>
      </p:sp>
      <p:pic>
        <p:nvPicPr>
          <p:cNvPr id="4" name="Picture 3">
            <a:extLst>
              <a:ext uri="{FF2B5EF4-FFF2-40B4-BE49-F238E27FC236}">
                <a16:creationId xmlns:a16="http://schemas.microsoft.com/office/drawing/2014/main" id="{8868AD2C-75D1-4A4F-ADDE-3BF8D630FB4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r="3874"/>
          <a:stretch/>
        </p:blipFill>
        <p:spPr>
          <a:xfrm>
            <a:off x="8300824" y="1426356"/>
            <a:ext cx="3740434" cy="2642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FAC2DB27-8B32-4732-9A00-A6C8F0FE929B}"/>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59030" y="1426356"/>
            <a:ext cx="3869631" cy="2674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Single Corner Snipped 4">
            <a:extLst>
              <a:ext uri="{FF2B5EF4-FFF2-40B4-BE49-F238E27FC236}">
                <a16:creationId xmlns:a16="http://schemas.microsoft.com/office/drawing/2014/main" id="{7CC8477C-69DC-417C-A5A2-8A2012A8B193}"/>
              </a:ext>
            </a:extLst>
          </p:cNvPr>
          <p:cNvSpPr/>
          <p:nvPr/>
        </p:nvSpPr>
        <p:spPr>
          <a:xfrm flipH="1" flipV="1">
            <a:off x="8044068" y="181651"/>
            <a:ext cx="3997189" cy="920722"/>
          </a:xfrm>
          <a:prstGeom prst="snip1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FEF2E97-D97D-4270-8961-11251135723B}"/>
              </a:ext>
            </a:extLst>
          </p:cNvPr>
          <p:cNvSpPr txBox="1"/>
          <p:nvPr/>
        </p:nvSpPr>
        <p:spPr>
          <a:xfrm>
            <a:off x="8892209" y="133805"/>
            <a:ext cx="2464904" cy="923330"/>
          </a:xfrm>
          <a:prstGeom prst="rect">
            <a:avLst/>
          </a:prstGeom>
          <a:noFill/>
        </p:spPr>
        <p:txBody>
          <a:bodyPr wrap="square" rtlCol="0">
            <a:spAutoFit/>
          </a:bodyPr>
          <a:lstStyle/>
          <a:p>
            <a:r>
              <a:rPr lang="en-US" sz="5400" b="1" dirty="0">
                <a:solidFill>
                  <a:schemeClr val="bg1"/>
                </a:solidFill>
                <a:latin typeface="Times New Roman" panose="02020603050405020304" pitchFamily="18" charset="0"/>
                <a:cs typeface="Times New Roman" panose="02020603050405020304" pitchFamily="18" charset="0"/>
              </a:rPr>
              <a:t>Death</a:t>
            </a:r>
            <a:endParaRPr lang="en-US" dirty="0"/>
          </a:p>
        </p:txBody>
      </p:sp>
      <p:pic>
        <p:nvPicPr>
          <p:cNvPr id="7" name="Picture 6">
            <a:extLst>
              <a:ext uri="{FF2B5EF4-FFF2-40B4-BE49-F238E27FC236}">
                <a16:creationId xmlns:a16="http://schemas.microsoft.com/office/drawing/2014/main" id="{F3C9D18E-8D03-4512-BE3D-69D4DF11D2FD}"/>
              </a:ext>
            </a:extLst>
          </p:cNvPr>
          <p:cNvPicPr>
            <a:picLocks noChangeAspect="1"/>
          </p:cNvPicPr>
          <p:nvPr/>
        </p:nvPicPr>
        <p:blipFill>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tretch>
            <a:fillRect/>
          </a:stretch>
        </p:blipFill>
        <p:spPr>
          <a:xfrm>
            <a:off x="4166153" y="1426356"/>
            <a:ext cx="3997188" cy="2642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283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1FBD1D-8502-4254-B6F9-1A53C272513A}"/>
              </a:ext>
            </a:extLst>
          </p:cNvPr>
          <p:cNvSpPr txBox="1"/>
          <p:nvPr/>
        </p:nvSpPr>
        <p:spPr>
          <a:xfrm>
            <a:off x="3881230" y="289331"/>
            <a:ext cx="5115339"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Individual Work</a:t>
            </a:r>
          </a:p>
        </p:txBody>
      </p:sp>
      <p:sp>
        <p:nvSpPr>
          <p:cNvPr id="5" name="TextBox 4">
            <a:extLst>
              <a:ext uri="{FF2B5EF4-FFF2-40B4-BE49-F238E27FC236}">
                <a16:creationId xmlns:a16="http://schemas.microsoft.com/office/drawing/2014/main" id="{F025AD41-C6DA-44CC-9CD1-8B4DC21F3994}"/>
              </a:ext>
            </a:extLst>
          </p:cNvPr>
          <p:cNvSpPr txBox="1"/>
          <p:nvPr/>
        </p:nvSpPr>
        <p:spPr>
          <a:xfrm>
            <a:off x="1180063" y="4338845"/>
            <a:ext cx="10283068" cy="646331"/>
          </a:xfrm>
          <a:prstGeom prst="rect">
            <a:avLst/>
          </a:prstGeom>
          <a:noFill/>
          <a:ln>
            <a:solidFill>
              <a:schemeClr val="accent2"/>
            </a:solidFill>
          </a:ln>
        </p:spPr>
        <p:txBody>
          <a:bodyPr wrap="square">
            <a:spAutoFit/>
          </a:bodyPr>
          <a:lstStyle/>
          <a:p>
            <a:r>
              <a:rPr lang="en-US" sz="36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 </a:t>
            </a:r>
            <a:r>
              <a:rPr kumimoji="0" lang="en-US" sz="36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five events what is happening in Chawla’s  life</a:t>
            </a:r>
            <a:r>
              <a:rPr kumimoji="0" lang="en-US" sz="28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88963EE-C2D3-44B9-866B-FE18B938D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323" y="1625589"/>
            <a:ext cx="2847353" cy="2331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2261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3D59FC-AEDE-4279-86A5-118D9F19692D}"/>
              </a:ext>
            </a:extLst>
          </p:cNvPr>
          <p:cNvSpPr/>
          <p:nvPr/>
        </p:nvSpPr>
        <p:spPr>
          <a:xfrm>
            <a:off x="3246783" y="452401"/>
            <a:ext cx="8627164" cy="5693866"/>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rPr>
              <a:t>Kalpana Chawla (17 March 1962 - 1 February 2003)</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Chawla was born in Karnal, India. She completed her </a:t>
            </a:r>
            <a:r>
              <a:rPr kumimoji="0" lang="en-US" sz="2000" b="0" i="0" u="none" strike="noStrike" kern="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earlier schooling at Tagore Baal Niketan Senior Secondary School, Karnal. She is the first Indian-born woman and the second person in space from this sub-continent. After graduating in Aeronautical Engineering from Punjab Engineering College, India, in 1982, Chawla moved to the United States the same year. She obtained her Masters degree in  Aerospace Engineering from the University</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of Texas in 1984. Later she did her Ph.D. in Aerospace Engineering in 1988 from the University of Colorado.</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Determined to become an astronaut even in the face of the Challenger disaster 1986 that broke apart 73 seconds into its flight, leading to the deaths of its seven crew members, Chawla joined NASA in 1988. She began working as a Vice President where she did Computational Fluid Dynamics (CFD) research on vertical take-off and landing.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In</a:t>
            </a:r>
            <a:r>
              <a:rPr lang="en-US" sz="2000" kern="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1991 she got U.S. citizenship and started her career as a NASA astronaut in 1995. She was selected for her first flight in 1996. She spoke the following words while travelling in the weightlessness of space. You are just your intelligence”. She had travelled 10.67 million miles, as many as 252 times around the </a:t>
            </a:r>
            <a:r>
              <a:rPr kumimoji="0" lang="en-US" sz="2000" b="0" i="0"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Earth</a:t>
            </a:r>
            <a:r>
              <a:rPr kumimoji="0" lang="en-US" sz="2400" b="0" i="0" u="none" strike="noStrike" kern="0" cap="none" spc="0" normalizeH="0" baseline="0" noProof="0" dirty="0">
                <a:ln>
                  <a:noFill/>
                </a:ln>
                <a:solidFill>
                  <a:srgbClr val="002060"/>
                </a:solidFill>
                <a:effectLst/>
                <a:uLnTx/>
                <a:uFillTx/>
                <a:latin typeface="Times New Roman" panose="02020603050405020304" pitchFamily="18" charset="0"/>
              </a:rPr>
              <a:t>.</a:t>
            </a:r>
            <a:endParaRPr kumimoji="0" lang="en-US" sz="2400" b="0" i="0" u="none" strike="noStrike" kern="0" cap="none" spc="0" normalizeH="0" baseline="0" noProof="0" dirty="0">
              <a:ln>
                <a:noFill/>
              </a:ln>
              <a:solidFill>
                <a:srgbClr val="002060"/>
              </a:solidFill>
              <a:effectLst/>
              <a:uLnTx/>
              <a:uFillTx/>
            </a:endParaRPr>
          </a:p>
        </p:txBody>
      </p:sp>
      <p:pic>
        <p:nvPicPr>
          <p:cNvPr id="4" name="Picture 3">
            <a:extLst>
              <a:ext uri="{FF2B5EF4-FFF2-40B4-BE49-F238E27FC236}">
                <a16:creationId xmlns:a16="http://schemas.microsoft.com/office/drawing/2014/main" id="{0BF7DB49-CC23-4E65-9015-9C6D89A46602}"/>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25288" y="2445888"/>
            <a:ext cx="2828925" cy="3204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F30C2D6A-CB9C-4401-AE89-B5EA77A0A565}"/>
              </a:ext>
            </a:extLst>
          </p:cNvPr>
          <p:cNvSpPr txBox="1"/>
          <p:nvPr/>
        </p:nvSpPr>
        <p:spPr>
          <a:xfrm>
            <a:off x="225287" y="1368670"/>
            <a:ext cx="2828926" cy="1077218"/>
          </a:xfrm>
          <a:prstGeom prst="rect">
            <a:avLst/>
          </a:prstGeom>
          <a:solidFill>
            <a:schemeClr val="accent2">
              <a:lumMod val="40000"/>
              <a:lumOff val="60000"/>
            </a:schemeClr>
          </a:solidFill>
          <a:ln>
            <a:solidFill>
              <a:schemeClr val="accent2"/>
            </a:solidFill>
          </a:ln>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Read from the textbook</a:t>
            </a:r>
            <a:r>
              <a:rPr lang="en-US"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7266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5E4A5E-2276-4257-B364-4904FB824683}"/>
              </a:ext>
            </a:extLst>
          </p:cNvPr>
          <p:cNvSpPr txBox="1"/>
          <p:nvPr/>
        </p:nvSpPr>
        <p:spPr>
          <a:xfrm>
            <a:off x="1828800" y="856357"/>
            <a:ext cx="10217427" cy="6001643"/>
          </a:xfrm>
          <a:prstGeom prst="rect">
            <a:avLst/>
          </a:prstGeom>
          <a:noFill/>
        </p:spPr>
        <p:txBody>
          <a:bodyPr wrap="square">
            <a:spAutoFit/>
          </a:bodyPr>
          <a:lstStyle/>
          <a:p>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Shuttle” </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means----- </a:t>
            </a:r>
          </a:p>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bus    b) space-ship       c)  truck        d) steamed</a:t>
            </a:r>
          </a:p>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400" dirty="0">
              <a:solidFill>
                <a:srgbClr val="B707A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“Scheduled” </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stands for ----</a:t>
            </a:r>
          </a:p>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routine      b. programmed    c. routineness	  d. program</a:t>
            </a:r>
          </a:p>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400" dirty="0">
              <a:solidFill>
                <a:srgbClr val="B707A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“Retrieve</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denotes-----</a:t>
            </a:r>
          </a:p>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regain	          b. remark       c. remorse	        d. regain</a:t>
            </a:r>
          </a:p>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400" dirty="0">
              <a:solidFill>
                <a:srgbClr val="B707A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iv) </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term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external”</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refers to  </a:t>
            </a:r>
          </a:p>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exterior	 b. internal            c. interior               d. important </a:t>
            </a:r>
          </a:p>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400" dirty="0">
              <a:solidFill>
                <a:srgbClr val="B707A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 </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meant by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launch”</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p>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sending a spaceship into space    b. sending a launce into space</a:t>
            </a:r>
          </a:p>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 launching weapons                     d. launching boat</a:t>
            </a:r>
          </a:p>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400" dirty="0">
              <a:solidFill>
                <a:srgbClr val="B707AF"/>
              </a:solidFill>
              <a:effectLst>
                <a:outerShdw blurRad="38100" dist="38100" dir="2700000" algn="tl">
                  <a:srgbClr val="000000">
                    <a:alpha val="43137"/>
                  </a:srgbClr>
                </a:outerShdw>
              </a:effectLst>
            </a:endParaRPr>
          </a:p>
        </p:txBody>
      </p:sp>
      <p:sp>
        <p:nvSpPr>
          <p:cNvPr id="8" name="Rectangle: Rounded Corners 7">
            <a:extLst>
              <a:ext uri="{FF2B5EF4-FFF2-40B4-BE49-F238E27FC236}">
                <a16:creationId xmlns:a16="http://schemas.microsoft.com/office/drawing/2014/main" id="{1829ADA7-F1CB-4610-A34D-FC9196617B45}"/>
              </a:ext>
            </a:extLst>
          </p:cNvPr>
          <p:cNvSpPr/>
          <p:nvPr/>
        </p:nvSpPr>
        <p:spPr>
          <a:xfrm rot="16200000">
            <a:off x="-2458279" y="2749826"/>
            <a:ext cx="6506817" cy="129871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Evaluation</a:t>
            </a:r>
          </a:p>
        </p:txBody>
      </p:sp>
      <p:sp>
        <p:nvSpPr>
          <p:cNvPr id="10" name="Circle: Hollow 9">
            <a:extLst>
              <a:ext uri="{FF2B5EF4-FFF2-40B4-BE49-F238E27FC236}">
                <a16:creationId xmlns:a16="http://schemas.microsoft.com/office/drawing/2014/main" id="{8BE8CBD7-D791-460C-8198-8C620716CB98}"/>
              </a:ext>
            </a:extLst>
          </p:cNvPr>
          <p:cNvSpPr/>
          <p:nvPr/>
        </p:nvSpPr>
        <p:spPr>
          <a:xfrm>
            <a:off x="145772" y="1311964"/>
            <a:ext cx="1298713" cy="4174435"/>
          </a:xfrm>
          <a:prstGeom prst="donut">
            <a:avLst>
              <a:gd name="adj" fmla="val 1275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FA4E94F7-CF16-4FE2-97FC-9E320CD3787A}"/>
              </a:ext>
            </a:extLst>
          </p:cNvPr>
          <p:cNvSpPr txBox="1"/>
          <p:nvPr/>
        </p:nvSpPr>
        <p:spPr>
          <a:xfrm>
            <a:off x="2676939" y="145773"/>
            <a:ext cx="7209183" cy="523220"/>
          </a:xfrm>
          <a:prstGeom prst="rect">
            <a:avLst/>
          </a:prstGeom>
          <a:solidFill>
            <a:schemeClr val="bg2">
              <a:lumMod val="90000"/>
            </a:schemeClr>
          </a:solidFill>
          <a:ln>
            <a:solidFill>
              <a:srgbClr val="A9156D"/>
            </a:solidFill>
          </a:ln>
        </p:spPr>
        <p:txBody>
          <a:bodyPr wrap="square" rtlCol="0">
            <a:spAutoFit/>
          </a:bodyPr>
          <a:lstStyle/>
          <a:p>
            <a:r>
              <a:rPr lang="en-US" sz="2800" b="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Choose the best answer from the alternative-</a:t>
            </a:r>
          </a:p>
        </p:txBody>
      </p:sp>
      <p:sp>
        <p:nvSpPr>
          <p:cNvPr id="4" name="Rectangle 3">
            <a:extLst>
              <a:ext uri="{FF2B5EF4-FFF2-40B4-BE49-F238E27FC236}">
                <a16:creationId xmlns:a16="http://schemas.microsoft.com/office/drawing/2014/main" id="{6A66CE47-4A05-4CC0-AB1F-BC1B2A57B369}"/>
              </a:ext>
            </a:extLst>
          </p:cNvPr>
          <p:cNvSpPr/>
          <p:nvPr/>
        </p:nvSpPr>
        <p:spPr>
          <a:xfrm>
            <a:off x="3856383" y="1669773"/>
            <a:ext cx="2650435" cy="3888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srgbClr val="B707A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Ans.  b) space-ship</a:t>
            </a:r>
            <a:endParaRPr lang="en-US" dirty="0"/>
          </a:p>
        </p:txBody>
      </p:sp>
      <p:sp>
        <p:nvSpPr>
          <p:cNvPr id="5" name="Rectangle 4">
            <a:extLst>
              <a:ext uri="{FF2B5EF4-FFF2-40B4-BE49-F238E27FC236}">
                <a16:creationId xmlns:a16="http://schemas.microsoft.com/office/drawing/2014/main" id="{88B22C28-B3C6-4A94-8C8A-7B67C09857A2}"/>
              </a:ext>
            </a:extLst>
          </p:cNvPr>
          <p:cNvSpPr/>
          <p:nvPr/>
        </p:nvSpPr>
        <p:spPr>
          <a:xfrm>
            <a:off x="3856383" y="2770386"/>
            <a:ext cx="2623931" cy="3888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srgbClr val="B707A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Ans. a) routine</a:t>
            </a:r>
            <a:endParaRPr lang="en-US" dirty="0"/>
          </a:p>
        </p:txBody>
      </p:sp>
      <p:sp>
        <p:nvSpPr>
          <p:cNvPr id="6" name="Rectangle 5">
            <a:extLst>
              <a:ext uri="{FF2B5EF4-FFF2-40B4-BE49-F238E27FC236}">
                <a16:creationId xmlns:a16="http://schemas.microsoft.com/office/drawing/2014/main" id="{D15DB3EC-270D-4C90-A484-21C261D1DAF5}"/>
              </a:ext>
            </a:extLst>
          </p:cNvPr>
          <p:cNvSpPr/>
          <p:nvPr/>
        </p:nvSpPr>
        <p:spPr>
          <a:xfrm>
            <a:off x="3644348" y="3869635"/>
            <a:ext cx="2252869" cy="3888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srgbClr val="B707A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Ans. d) regain</a:t>
            </a:r>
            <a:endParaRPr lang="en-US" dirty="0"/>
          </a:p>
        </p:txBody>
      </p:sp>
      <p:sp>
        <p:nvSpPr>
          <p:cNvPr id="9" name="Rectangle 8">
            <a:extLst>
              <a:ext uri="{FF2B5EF4-FFF2-40B4-BE49-F238E27FC236}">
                <a16:creationId xmlns:a16="http://schemas.microsoft.com/office/drawing/2014/main" id="{61225EA8-D306-48EC-A5EF-06C4EC96216F}"/>
              </a:ext>
            </a:extLst>
          </p:cNvPr>
          <p:cNvSpPr/>
          <p:nvPr/>
        </p:nvSpPr>
        <p:spPr>
          <a:xfrm>
            <a:off x="3525078" y="4968884"/>
            <a:ext cx="2491408" cy="3888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a:ln>
                  <a:noFill/>
                </a:ln>
                <a:solidFill>
                  <a:srgbClr val="B707A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Ans. a) exterior</a:t>
            </a:r>
            <a:endParaRPr lang="en-US"/>
          </a:p>
        </p:txBody>
      </p:sp>
      <p:sp>
        <p:nvSpPr>
          <p:cNvPr id="11" name="Rectangle 10">
            <a:extLst>
              <a:ext uri="{FF2B5EF4-FFF2-40B4-BE49-F238E27FC236}">
                <a16:creationId xmlns:a16="http://schemas.microsoft.com/office/drawing/2014/main" id="{89AE24A5-AEE3-47C1-B1C7-5A43AC4B3647}"/>
              </a:ext>
            </a:extLst>
          </p:cNvPr>
          <p:cNvSpPr/>
          <p:nvPr/>
        </p:nvSpPr>
        <p:spPr>
          <a:xfrm>
            <a:off x="3485321" y="6329989"/>
            <a:ext cx="5579165" cy="3888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a:ln>
                  <a:noFill/>
                </a:ln>
                <a:solidFill>
                  <a:srgbClr val="B707A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Ans. a) sending a spaceship into space</a:t>
            </a:r>
            <a:r>
              <a:rPr kumimoji="0" lang="en-US" sz="2400" b="0" i="0" u="none" strike="noStrike" kern="1200" cap="none" spc="0" normalizeH="0" baseline="0" noProof="0">
                <a:ln>
                  <a:noFill/>
                </a:ln>
                <a:solidFill>
                  <a:srgbClr val="B707AF"/>
                </a:solidFill>
                <a:effectLst>
                  <a:outerShdw blurRad="38100" dist="38100" dir="2700000" algn="tl">
                    <a:srgbClr val="000000">
                      <a:alpha val="43137"/>
                    </a:srgbClr>
                  </a:outerShdw>
                </a:effectLst>
                <a:uLnTx/>
                <a:uFillTx/>
                <a:latin typeface="Calibri" panose="020F0502020204030204"/>
                <a:ea typeface="+mn-ea"/>
                <a:cs typeface="+mn-cs"/>
              </a:rPr>
              <a:t>.</a:t>
            </a:r>
            <a:endParaRPr lang="en-US"/>
          </a:p>
        </p:txBody>
      </p:sp>
    </p:spTree>
    <p:extLst>
      <p:ext uri="{BB962C8B-B14F-4D97-AF65-F5344CB8AC3E}">
        <p14:creationId xmlns:p14="http://schemas.microsoft.com/office/powerpoint/2010/main" val="218094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4" grpId="0" animBg="1"/>
      <p:bldP spid="5" grpId="0" animBg="1"/>
      <p:bldP spid="6"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mond 4">
            <a:extLst>
              <a:ext uri="{FF2B5EF4-FFF2-40B4-BE49-F238E27FC236}">
                <a16:creationId xmlns:a16="http://schemas.microsoft.com/office/drawing/2014/main" id="{EF3D09F8-A0A3-4512-A2D9-432A02466674}"/>
              </a:ext>
            </a:extLst>
          </p:cNvPr>
          <p:cNvSpPr/>
          <p:nvPr/>
        </p:nvSpPr>
        <p:spPr>
          <a:xfrm>
            <a:off x="119270" y="1965137"/>
            <a:ext cx="3157330" cy="245165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2BC3932-7C46-4EFC-8E16-2930703133C2}"/>
              </a:ext>
            </a:extLst>
          </p:cNvPr>
          <p:cNvSpPr/>
          <p:nvPr/>
        </p:nvSpPr>
        <p:spPr>
          <a:xfrm>
            <a:off x="657639" y="2329571"/>
            <a:ext cx="2080592" cy="1722783"/>
          </a:xfrm>
          <a:prstGeom prst="ellipse">
            <a:avLst/>
          </a:prstGeom>
          <a:solidFill>
            <a:srgbClr val="B707A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Pair Work</a:t>
            </a:r>
          </a:p>
        </p:txBody>
      </p:sp>
      <p:sp>
        <p:nvSpPr>
          <p:cNvPr id="8" name="TextBox 7">
            <a:extLst>
              <a:ext uri="{FF2B5EF4-FFF2-40B4-BE49-F238E27FC236}">
                <a16:creationId xmlns:a16="http://schemas.microsoft.com/office/drawing/2014/main" id="{5A5D8F90-81F0-46A9-A9A6-6F7BA76217F8}"/>
              </a:ext>
            </a:extLst>
          </p:cNvPr>
          <p:cNvSpPr txBox="1"/>
          <p:nvPr/>
        </p:nvSpPr>
        <p:spPr>
          <a:xfrm>
            <a:off x="3130827" y="2170020"/>
            <a:ext cx="8941903" cy="2246769"/>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a</a:t>
            </a:r>
            <a:r>
              <a:rPr lang="en-US" sz="28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happened to the fate of Kalpana Chawla ?</a:t>
            </a:r>
          </a:p>
          <a:p>
            <a:r>
              <a:rPr lang="en-US" sz="28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b)What was the cause behind the accident?</a:t>
            </a:r>
          </a:p>
          <a:p>
            <a:r>
              <a:rPr lang="en-US" sz="28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c)Who died in that mishap?</a:t>
            </a:r>
          </a:p>
          <a:p>
            <a:r>
              <a:rPr lang="en-US" sz="28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 Why has the space shuttle Colombia been called ill-fated?</a:t>
            </a:r>
          </a:p>
          <a:p>
            <a:r>
              <a:rPr lang="en-US" sz="28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 What is the duration of Kalpana’s first mission in space?</a:t>
            </a:r>
          </a:p>
        </p:txBody>
      </p:sp>
      <p:pic>
        <p:nvPicPr>
          <p:cNvPr id="3" name="Picture 2">
            <a:extLst>
              <a:ext uri="{FF2B5EF4-FFF2-40B4-BE49-F238E27FC236}">
                <a16:creationId xmlns:a16="http://schemas.microsoft.com/office/drawing/2014/main" id="{3DD4F16D-F695-45B1-8B3C-25837B5BB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393" y="4689148"/>
            <a:ext cx="3056694" cy="1904976"/>
          </a:xfrm>
          <a:prstGeom prst="rect">
            <a:avLst/>
          </a:prstGeom>
        </p:spPr>
      </p:pic>
      <p:sp>
        <p:nvSpPr>
          <p:cNvPr id="7" name="TextBox 6">
            <a:extLst>
              <a:ext uri="{FF2B5EF4-FFF2-40B4-BE49-F238E27FC236}">
                <a16:creationId xmlns:a16="http://schemas.microsoft.com/office/drawing/2014/main" id="{9CACE29D-0BCB-40A7-A88A-1A79A97B8AEA}"/>
              </a:ext>
            </a:extLst>
          </p:cNvPr>
          <p:cNvSpPr txBox="1"/>
          <p:nvPr/>
        </p:nvSpPr>
        <p:spPr>
          <a:xfrm>
            <a:off x="3130827" y="1216364"/>
            <a:ext cx="6394604" cy="646331"/>
          </a:xfrm>
          <a:prstGeom prst="rect">
            <a:avLst/>
          </a:prstGeom>
          <a:noFill/>
          <a:ln>
            <a:solidFill>
              <a:srgbClr val="A9156D"/>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Answer the following questions.</a:t>
            </a:r>
          </a:p>
        </p:txBody>
      </p:sp>
    </p:spTree>
    <p:extLst>
      <p:ext uri="{BB962C8B-B14F-4D97-AF65-F5344CB8AC3E}">
        <p14:creationId xmlns:p14="http://schemas.microsoft.com/office/powerpoint/2010/main" val="220760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FFFF00"/>
                                        </p:clrVal>
                                      </p:to>
                                    </p:set>
                                    <p:set>
                                      <p:cBhvr>
                                        <p:cTn id="7" dur="500" fill="hold"/>
                                        <p:tgtEl>
                                          <p:spTgt spid="6">
                                            <p:txEl>
                                              <p:pRg st="0" end="0"/>
                                            </p:txEl>
                                          </p:spTgt>
                                        </p:tgtEl>
                                        <p:attrNameLst>
                                          <p:attrName>fillcolor</p:attrName>
                                        </p:attrNameLst>
                                      </p:cBhvr>
                                      <p:to>
                                        <p:clrVal>
                                          <a:srgbClr val="FFFF00"/>
                                        </p:clrVal>
                                      </p:to>
                                    </p:set>
                                    <p:set>
                                      <p:cBhvr>
                                        <p:cTn id="8" dur="500" fill="hold"/>
                                        <p:tgtEl>
                                          <p:spTgt spid="6">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r: 5 Points 2">
            <a:extLst>
              <a:ext uri="{FF2B5EF4-FFF2-40B4-BE49-F238E27FC236}">
                <a16:creationId xmlns:a16="http://schemas.microsoft.com/office/drawing/2014/main" id="{695B9B5C-06F4-4657-9294-A8225C710B54}"/>
              </a:ext>
            </a:extLst>
          </p:cNvPr>
          <p:cNvSpPr/>
          <p:nvPr/>
        </p:nvSpPr>
        <p:spPr>
          <a:xfrm>
            <a:off x="265043" y="2257189"/>
            <a:ext cx="3829880" cy="2372139"/>
          </a:xfrm>
          <a:prstGeom prst="star5">
            <a:avLst>
              <a:gd name="adj" fmla="val 21625"/>
              <a:gd name="hf" fmla="val 105146"/>
              <a:gd name="vf" fmla="val 11055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0C03A98-112D-47B0-A836-12C2550B2123}"/>
              </a:ext>
            </a:extLst>
          </p:cNvPr>
          <p:cNvSpPr/>
          <p:nvPr/>
        </p:nvSpPr>
        <p:spPr>
          <a:xfrm>
            <a:off x="1046921" y="2812770"/>
            <a:ext cx="2411893" cy="1550503"/>
          </a:xfrm>
          <a:prstGeom prst="ellipse">
            <a:avLst/>
          </a:prstGeom>
          <a:solidFill>
            <a:srgbClr val="000099"/>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 Work</a:t>
            </a:r>
          </a:p>
        </p:txBody>
      </p:sp>
      <p:sp>
        <p:nvSpPr>
          <p:cNvPr id="5" name="TextBox 4">
            <a:extLst>
              <a:ext uri="{FF2B5EF4-FFF2-40B4-BE49-F238E27FC236}">
                <a16:creationId xmlns:a16="http://schemas.microsoft.com/office/drawing/2014/main" id="{719E1A62-48F6-4D60-8BDC-6A24BE232723}"/>
              </a:ext>
            </a:extLst>
          </p:cNvPr>
          <p:cNvSpPr txBox="1"/>
          <p:nvPr/>
        </p:nvSpPr>
        <p:spPr>
          <a:xfrm>
            <a:off x="4240692" y="2756443"/>
            <a:ext cx="6649278" cy="1200329"/>
          </a:xfrm>
          <a:prstGeom prst="rect">
            <a:avLst/>
          </a:prstGeom>
          <a:noFill/>
          <a:ln>
            <a:solidFill>
              <a:schemeClr val="accent4">
                <a:lumMod val="5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Write a summary of  the passage “Kalpana Chawla” </a:t>
            </a:r>
          </a:p>
        </p:txBody>
      </p:sp>
      <p:pic>
        <p:nvPicPr>
          <p:cNvPr id="6" name="Picture 5">
            <a:extLst>
              <a:ext uri="{FF2B5EF4-FFF2-40B4-BE49-F238E27FC236}">
                <a16:creationId xmlns:a16="http://schemas.microsoft.com/office/drawing/2014/main" id="{FDC2CD9E-ABF2-4689-9B56-1D12D9B29F71}"/>
              </a:ext>
            </a:extLst>
          </p:cNvPr>
          <p:cNvPicPr>
            <a:picLocks noChangeAspect="1"/>
          </p:cNvPicPr>
          <p:nvPr/>
        </p:nvPicPr>
        <p:blipFill rotWithShape="1">
          <a:blip r:embed="rId2">
            <a:extLst>
              <a:ext uri="{28A0092B-C50C-407E-A947-70E740481C1C}">
                <a14:useLocalDpi xmlns:a14="http://schemas.microsoft.com/office/drawing/2010/main" val="0"/>
              </a:ext>
            </a:extLst>
          </a:blip>
          <a:srcRect t="10634" b="12527"/>
          <a:stretch/>
        </p:blipFill>
        <p:spPr>
          <a:xfrm>
            <a:off x="8719931" y="316160"/>
            <a:ext cx="3207026" cy="1941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6128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12C333-4645-4F9D-AA58-B92AEE9CC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96" y="1113182"/>
            <a:ext cx="4731026" cy="5115339"/>
          </a:xfrm>
          <a:prstGeom prst="ellipse">
            <a:avLst/>
          </a:prstGeom>
          <a:ln>
            <a:noFill/>
          </a:ln>
          <a:effectLst>
            <a:softEdge rad="112500"/>
          </a:effectLst>
        </p:spPr>
      </p:pic>
      <p:sp>
        <p:nvSpPr>
          <p:cNvPr id="5" name="TextBox 4">
            <a:extLst>
              <a:ext uri="{FF2B5EF4-FFF2-40B4-BE49-F238E27FC236}">
                <a16:creationId xmlns:a16="http://schemas.microsoft.com/office/drawing/2014/main" id="{9732EACF-62AE-4DC7-9E24-F10ABCCA7354}"/>
              </a:ext>
            </a:extLst>
          </p:cNvPr>
          <p:cNvSpPr txBox="1"/>
          <p:nvPr/>
        </p:nvSpPr>
        <p:spPr>
          <a:xfrm>
            <a:off x="6228522" y="2828835"/>
            <a:ext cx="4890051" cy="1200329"/>
          </a:xfrm>
          <a:prstGeom prst="rect">
            <a:avLst/>
          </a:prstGeom>
          <a:noFill/>
          <a:ln>
            <a:solidFill>
              <a:schemeClr val="accent2"/>
            </a:solidFill>
          </a:ln>
        </p:spPr>
        <p:txBody>
          <a:bodyPr wrap="square" rtlCol="0">
            <a:spAutoFit/>
          </a:bodyPr>
          <a:lstStyle/>
          <a:p>
            <a:pPr algn="ctr"/>
            <a:r>
              <a:rPr lang="en-US" sz="7200" b="1" dirty="0">
                <a:solidFill>
                  <a:schemeClr val="accent2">
                    <a:lumMod val="75000"/>
                  </a:schemeClr>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92402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10"/>
                                        <p:tgtEl>
                                          <p:spTgt spid="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205066A-C479-47D0-A136-97E25EEA2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649" y="1044448"/>
            <a:ext cx="3934239" cy="216176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68FB0E95-7C58-439F-860C-B88D9E3B9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084" y="998065"/>
            <a:ext cx="3935067" cy="2208151"/>
          </a:xfrm>
          <a:prstGeom prst="rect">
            <a:avLst/>
          </a:prstGeom>
          <a:solidFill>
            <a:srgbClr val="0070C0"/>
          </a:solidFill>
          <a:ln w="38100" cap="sq">
            <a:solidFill>
              <a:schemeClr val="accent1"/>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FF5C4A56-6AC8-4AA4-A6C3-90A3CB4B9808}"/>
              </a:ext>
            </a:extLst>
          </p:cNvPr>
          <p:cNvSpPr txBox="1"/>
          <p:nvPr/>
        </p:nvSpPr>
        <p:spPr>
          <a:xfrm>
            <a:off x="159026" y="68754"/>
            <a:ext cx="703690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Look at the Pictures below </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4" name="Picture 3">
            <a:extLst>
              <a:ext uri="{FF2B5EF4-FFF2-40B4-BE49-F238E27FC236}">
                <a16:creationId xmlns:a16="http://schemas.microsoft.com/office/drawing/2014/main" id="{243A545A-3447-4E39-B5CE-F7FB0AFF7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649" y="3453092"/>
            <a:ext cx="3934238" cy="2161768"/>
          </a:xfrm>
          <a:prstGeom prst="rect">
            <a:avLst/>
          </a:prstGeom>
          <a:solidFill>
            <a:srgbClr val="00B0F0"/>
          </a:solidFill>
          <a:ln w="38100" cap="sq">
            <a:solidFill>
              <a:schemeClr val="accent1"/>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07F85A8C-7CA6-4E33-A795-960C03A088F7}"/>
              </a:ext>
            </a:extLst>
          </p:cNvPr>
          <p:cNvSpPr txBox="1"/>
          <p:nvPr/>
        </p:nvSpPr>
        <p:spPr>
          <a:xfrm>
            <a:off x="2921689" y="5859935"/>
            <a:ext cx="4970395"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are the pictures?</a:t>
            </a:r>
          </a:p>
        </p:txBody>
      </p:sp>
      <p:sp>
        <p:nvSpPr>
          <p:cNvPr id="9" name="TextBox 8">
            <a:extLst>
              <a:ext uri="{FF2B5EF4-FFF2-40B4-BE49-F238E27FC236}">
                <a16:creationId xmlns:a16="http://schemas.microsoft.com/office/drawing/2014/main" id="{DC79769C-20BE-4C12-940F-B1D305EB72DF}"/>
              </a:ext>
            </a:extLst>
          </p:cNvPr>
          <p:cNvSpPr txBox="1"/>
          <p:nvPr/>
        </p:nvSpPr>
        <p:spPr>
          <a:xfrm>
            <a:off x="1325217" y="5798379"/>
            <a:ext cx="8984974" cy="646331"/>
          </a:xfrm>
          <a:prstGeom prst="rect">
            <a:avLst/>
          </a:prstGeom>
          <a:solidFill>
            <a:schemeClr val="bg2"/>
          </a:solidFill>
        </p:spPr>
        <p:txBody>
          <a:bodyPr wrap="square" rtlCol="0">
            <a:spAutoFit/>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pictures are about space and astronauts</a:t>
            </a:r>
            <a:r>
              <a:rPr lang="en-US" dirty="0"/>
              <a:t>.</a:t>
            </a:r>
          </a:p>
        </p:txBody>
      </p:sp>
      <p:pic>
        <p:nvPicPr>
          <p:cNvPr id="6" name="Picture 5">
            <a:extLst>
              <a:ext uri="{FF2B5EF4-FFF2-40B4-BE49-F238E27FC236}">
                <a16:creationId xmlns:a16="http://schemas.microsoft.com/office/drawing/2014/main" id="{B256BD06-2AD4-4E37-8EBE-1554D40AF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7914" y="3461135"/>
            <a:ext cx="3934237" cy="219254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59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par>
                                <p:cTn id="10" presetID="21" presetClass="emph" presetSubtype="0" fill="hold" nodeType="withEffect">
                                  <p:stCondLst>
                                    <p:cond delay="0"/>
                                  </p:stCondLst>
                                  <p:childTnLst>
                                    <p:animClr clrSpc="hsl" dir="cw">
                                      <p:cBhvr override="childStyle">
                                        <p:cTn id="11" dur="500" fill="hold"/>
                                        <p:tgtEl>
                                          <p:spTgt spid="2">
                                            <p:txEl>
                                              <p:pRg st="0" end="0"/>
                                            </p:txEl>
                                          </p:spTgt>
                                        </p:tgtEl>
                                        <p:attrNameLst>
                                          <p:attrName>style.color</p:attrName>
                                        </p:attrNameLst>
                                      </p:cBhvr>
                                      <p:by>
                                        <p:hsl h="7200000" s="0" l="0"/>
                                      </p:by>
                                    </p:animClr>
                                    <p:animClr clrSpc="hsl" dir="cw">
                                      <p:cBhvr>
                                        <p:cTn id="12" dur="500" fill="hold"/>
                                        <p:tgtEl>
                                          <p:spTgt spid="2">
                                            <p:txEl>
                                              <p:pRg st="0" end="0"/>
                                            </p:txEl>
                                          </p:spTgt>
                                        </p:tgtEl>
                                        <p:attrNameLst>
                                          <p:attrName>fillcolor</p:attrName>
                                        </p:attrNameLst>
                                      </p:cBhvr>
                                      <p:by>
                                        <p:hsl h="7200000" s="0" l="0"/>
                                      </p:by>
                                    </p:animClr>
                                    <p:animClr clrSpc="hsl" dir="cw">
                                      <p:cBhvr>
                                        <p:cTn id="13" dur="500" fill="hold"/>
                                        <p:tgtEl>
                                          <p:spTgt spid="2">
                                            <p:txEl>
                                              <p:pRg st="0" end="0"/>
                                            </p:txEl>
                                          </p:spTgt>
                                        </p:tgtEl>
                                        <p:attrNameLst>
                                          <p:attrName>stroke.color</p:attrName>
                                        </p:attrNameLst>
                                      </p:cBhvr>
                                      <p:by>
                                        <p:hsl h="7200000" s="0" l="0"/>
                                      </p:by>
                                    </p:animClr>
                                    <p:set>
                                      <p:cBhvr>
                                        <p:cTn id="14" dur="500" fill="hold"/>
                                        <p:tgtEl>
                                          <p:spTgt spid="2">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6CB37D-A5E5-4401-B795-A4140A291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661" y="1006358"/>
            <a:ext cx="2791890" cy="3488698"/>
          </a:xfrm>
          <a:prstGeom prst="ellipse">
            <a:avLst/>
          </a:prstGeom>
          <a:ln w="635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429E6F7D-C937-4867-9000-945BECAFFE97}"/>
              </a:ext>
            </a:extLst>
          </p:cNvPr>
          <p:cNvSpPr txBox="1"/>
          <p:nvPr/>
        </p:nvSpPr>
        <p:spPr>
          <a:xfrm>
            <a:off x="2266121" y="269083"/>
            <a:ext cx="7354957" cy="646331"/>
          </a:xfrm>
          <a:prstGeom prst="rect">
            <a:avLst/>
          </a:prstGeom>
          <a:noFill/>
        </p:spPr>
        <p:txBody>
          <a:bodyPr wrap="square" rtlCol="0">
            <a:spAutoFit/>
          </a:bodyPr>
          <a:lstStyle/>
          <a:p>
            <a:pPr algn="ctr"/>
            <a:r>
              <a:rPr lang="en-US" sz="3600" b="1" dirty="0">
                <a:solidFill>
                  <a:srgbClr val="000099"/>
                </a:solidFill>
                <a:latin typeface="Times New Roman" panose="02020603050405020304" pitchFamily="18" charset="0"/>
                <a:cs typeface="Times New Roman" panose="02020603050405020304" pitchFamily="18" charset="0"/>
              </a:rPr>
              <a:t>Let's watch another two pictures-</a:t>
            </a:r>
          </a:p>
        </p:txBody>
      </p:sp>
      <p:pic>
        <p:nvPicPr>
          <p:cNvPr id="9" name="Picture 8">
            <a:extLst>
              <a:ext uri="{FF2B5EF4-FFF2-40B4-BE49-F238E27FC236}">
                <a16:creationId xmlns:a16="http://schemas.microsoft.com/office/drawing/2014/main" id="{57B543D9-2624-4E28-86C9-53F22D8A9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176" y="1336479"/>
            <a:ext cx="2791890" cy="3265402"/>
          </a:xfrm>
          <a:prstGeom prst="ellipse">
            <a:avLst/>
          </a:prstGeom>
          <a:ln w="63500" cap="rnd">
            <a:solidFill>
              <a:srgbClr val="F8791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a:extLst>
              <a:ext uri="{FF2B5EF4-FFF2-40B4-BE49-F238E27FC236}">
                <a16:creationId xmlns:a16="http://schemas.microsoft.com/office/drawing/2014/main" id="{7D2791C4-5ACC-4338-BB3D-629776049B0A}"/>
              </a:ext>
            </a:extLst>
          </p:cNvPr>
          <p:cNvSpPr txBox="1"/>
          <p:nvPr/>
        </p:nvSpPr>
        <p:spPr>
          <a:xfrm>
            <a:off x="4070579" y="2322849"/>
            <a:ext cx="4459357" cy="646331"/>
          </a:xfrm>
          <a:prstGeom prst="rect">
            <a:avLst/>
          </a:prstGeom>
          <a:noFill/>
          <a:ln>
            <a:solidFill>
              <a:schemeClr val="accent2">
                <a:lumMod val="75000"/>
              </a:schemeClr>
            </a:solidFill>
          </a:ln>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Do you Know them</a:t>
            </a:r>
            <a:r>
              <a:rPr lang="en-US" sz="3600" dirty="0">
                <a:latin typeface="Times New Roman" panose="02020603050405020304" pitchFamily="18" charset="0"/>
                <a:cs typeface="Times New Roman" panose="02020603050405020304" pitchFamily="18" charset="0"/>
              </a:rPr>
              <a:t>?</a:t>
            </a:r>
            <a:endParaRPr lang="en-US" dirty="0"/>
          </a:p>
        </p:txBody>
      </p:sp>
      <p:sp>
        <p:nvSpPr>
          <p:cNvPr id="3" name="TextBox 2">
            <a:extLst>
              <a:ext uri="{FF2B5EF4-FFF2-40B4-BE49-F238E27FC236}">
                <a16:creationId xmlns:a16="http://schemas.microsoft.com/office/drawing/2014/main" id="{8473BBC9-6177-470B-BFB4-E74F04E21940}"/>
              </a:ext>
            </a:extLst>
          </p:cNvPr>
          <p:cNvSpPr txBox="1"/>
          <p:nvPr/>
        </p:nvSpPr>
        <p:spPr>
          <a:xfrm>
            <a:off x="4061791" y="2322849"/>
            <a:ext cx="4450569" cy="646331"/>
          </a:xfrm>
          <a:prstGeom prst="rect">
            <a:avLst/>
          </a:prstGeom>
          <a:solidFill>
            <a:schemeClr val="accent2">
              <a:lumMod val="20000"/>
              <a:lumOff val="80000"/>
            </a:schemeClr>
          </a:solidFill>
          <a:ln>
            <a:solidFill>
              <a:schemeClr val="accent1">
                <a:lumMod val="75000"/>
              </a:schemeClr>
            </a:solidFill>
          </a:ln>
        </p:spPr>
        <p:txBody>
          <a:bodyPr wrap="square" rtlCol="0">
            <a:spAutoFit/>
          </a:bodyPr>
          <a:lstStyle/>
          <a:p>
            <a:pPr algn="ctr"/>
            <a:r>
              <a:rPr lang="en-US" sz="3600" b="1" dirty="0">
                <a:solidFill>
                  <a:srgbClr val="B707AF"/>
                </a:solidFill>
                <a:latin typeface="Times New Roman" panose="02020603050405020304" pitchFamily="18" charset="0"/>
                <a:cs typeface="Times New Roman" panose="02020603050405020304" pitchFamily="18" charset="0"/>
              </a:rPr>
              <a:t>Who are they?</a:t>
            </a:r>
          </a:p>
        </p:txBody>
      </p:sp>
      <p:sp>
        <p:nvSpPr>
          <p:cNvPr id="10" name="Rounded Rectangle 15">
            <a:extLst>
              <a:ext uri="{FF2B5EF4-FFF2-40B4-BE49-F238E27FC236}">
                <a16:creationId xmlns:a16="http://schemas.microsoft.com/office/drawing/2014/main" id="{C4D06D60-CA41-4481-9AD3-F383AD28857B}"/>
              </a:ext>
            </a:extLst>
          </p:cNvPr>
          <p:cNvSpPr/>
          <p:nvPr/>
        </p:nvSpPr>
        <p:spPr>
          <a:xfrm>
            <a:off x="168537" y="4495056"/>
            <a:ext cx="4628751" cy="7143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b="1" dirty="0">
                <a:solidFill>
                  <a:schemeClr val="tx1">
                    <a:lumMod val="95000"/>
                    <a:lumOff val="5000"/>
                  </a:schemeClr>
                </a:solidFill>
                <a:latin typeface="Times New Roman" pitchFamily="18" charset="0"/>
                <a:cs typeface="Times New Roman" pitchFamily="18" charset="0"/>
              </a:rPr>
              <a:t>Valentina Tereshkova</a:t>
            </a:r>
            <a:endParaRPr lang="en-US" sz="3600" dirty="0">
              <a:solidFill>
                <a:schemeClr val="tx1">
                  <a:lumMod val="95000"/>
                  <a:lumOff val="5000"/>
                </a:schemeClr>
              </a:solidFill>
            </a:endParaRPr>
          </a:p>
        </p:txBody>
      </p:sp>
      <p:sp>
        <p:nvSpPr>
          <p:cNvPr id="11" name="TextBox 10">
            <a:extLst>
              <a:ext uri="{FF2B5EF4-FFF2-40B4-BE49-F238E27FC236}">
                <a16:creationId xmlns:a16="http://schemas.microsoft.com/office/drawing/2014/main" id="{17D6DE4E-AD5D-4A27-9AEA-A651E55067A3}"/>
              </a:ext>
            </a:extLst>
          </p:cNvPr>
          <p:cNvSpPr txBox="1"/>
          <p:nvPr/>
        </p:nvSpPr>
        <p:spPr>
          <a:xfrm>
            <a:off x="8476928" y="4563099"/>
            <a:ext cx="3697356" cy="646331"/>
          </a:xfrm>
          <a:prstGeom prst="rect">
            <a:avLst/>
          </a:prstGeom>
          <a:noFill/>
        </p:spPr>
        <p:txBody>
          <a:bodyPr wrap="square" rtlCol="0">
            <a:spAutoFit/>
          </a:bodyPr>
          <a:lstStyle/>
          <a:p>
            <a:r>
              <a:rPr lang="en-US" sz="36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Kalpana Chawla </a:t>
            </a:r>
          </a:p>
        </p:txBody>
      </p:sp>
    </p:spTree>
    <p:extLst>
      <p:ext uri="{BB962C8B-B14F-4D97-AF65-F5344CB8AC3E}">
        <p14:creationId xmlns:p14="http://schemas.microsoft.com/office/powerpoint/2010/main" val="258930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250" fill="hold"/>
                                        <p:tgtEl>
                                          <p:spTgt spid="11"/>
                                        </p:tgtEl>
                                        <p:attrNameLst>
                                          <p:attrName>ppt_w</p:attrName>
                                        </p:attrNameLst>
                                      </p:cBhvr>
                                      <p:tavLst>
                                        <p:tav tm="0">
                                          <p:val>
                                            <p:fltVal val="0"/>
                                          </p:val>
                                        </p:tav>
                                        <p:tav tm="100000">
                                          <p:val>
                                            <p:strVal val="#ppt_w"/>
                                          </p:val>
                                        </p:tav>
                                      </p:tavLst>
                                    </p:anim>
                                    <p:anim calcmode="lin" valueType="num">
                                      <p:cBhvr>
                                        <p:cTn id="48" dur="1250" fill="hold"/>
                                        <p:tgtEl>
                                          <p:spTgt spid="11"/>
                                        </p:tgtEl>
                                        <p:attrNameLst>
                                          <p:attrName>ppt_h</p:attrName>
                                        </p:attrNameLst>
                                      </p:cBhvr>
                                      <p:tavLst>
                                        <p:tav tm="0">
                                          <p:val>
                                            <p:fltVal val="0"/>
                                          </p:val>
                                        </p:tav>
                                        <p:tav tm="100000">
                                          <p:val>
                                            <p:strVal val="#ppt_h"/>
                                          </p:val>
                                        </p:tav>
                                      </p:tavLst>
                                    </p:anim>
                                    <p:animEffect transition="in" filter="fade">
                                      <p:cBhvr>
                                        <p:cTn id="49"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animBg="1"/>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15DC69-5FBB-497F-9655-50A396912726}"/>
              </a:ext>
            </a:extLst>
          </p:cNvPr>
          <p:cNvSpPr txBox="1"/>
          <p:nvPr/>
        </p:nvSpPr>
        <p:spPr>
          <a:xfrm>
            <a:off x="2163421" y="344340"/>
            <a:ext cx="7341704" cy="523220"/>
          </a:xfrm>
          <a:prstGeom prst="rect">
            <a:avLst/>
          </a:prstGeom>
          <a:noFill/>
        </p:spPr>
        <p:txBody>
          <a:bodyPr wrap="square">
            <a:spAutoFit/>
          </a:bodyPr>
          <a:lstStyle/>
          <a:p>
            <a:r>
              <a:rPr lang="en-US" sz="2800" b="1" dirty="0">
                <a:solidFill>
                  <a:srgbClr val="7030A0"/>
                </a:solidFill>
                <a:latin typeface="Times New Roman" panose="02020603050405020304" pitchFamily="18" charset="0"/>
                <a:cs typeface="Times New Roman" panose="02020603050405020304" pitchFamily="18" charset="0"/>
              </a:rPr>
              <a:t>Can you guess what may be the topic today?</a:t>
            </a:r>
          </a:p>
        </p:txBody>
      </p:sp>
      <p:sp>
        <p:nvSpPr>
          <p:cNvPr id="3" name="TextBox 2">
            <a:extLst>
              <a:ext uri="{FF2B5EF4-FFF2-40B4-BE49-F238E27FC236}">
                <a16:creationId xmlns:a16="http://schemas.microsoft.com/office/drawing/2014/main" id="{FF7A9F07-43AE-4EC3-8822-AC979524ED12}"/>
              </a:ext>
            </a:extLst>
          </p:cNvPr>
          <p:cNvSpPr txBox="1"/>
          <p:nvPr/>
        </p:nvSpPr>
        <p:spPr>
          <a:xfrm>
            <a:off x="2163421" y="252007"/>
            <a:ext cx="6891130" cy="707886"/>
          </a:xfrm>
          <a:prstGeom prst="rect">
            <a:avLst/>
          </a:prstGeom>
          <a:solidFill>
            <a:schemeClr val="accent2">
              <a:lumMod val="20000"/>
              <a:lumOff val="80000"/>
            </a:schemeClr>
          </a:solidFill>
          <a:ln>
            <a:solidFill>
              <a:schemeClr val="accent2">
                <a:lumMod val="60000"/>
                <a:lumOff val="40000"/>
              </a:schemeClr>
            </a:solidFill>
          </a:ln>
        </p:spPr>
        <p:txBody>
          <a:bodyPr wrap="square" rtlCol="0">
            <a:spAutoFit/>
          </a:bodyPr>
          <a:lstStyle/>
          <a:p>
            <a:pPr algn="ctr"/>
            <a:r>
              <a:rPr lang="en-US" sz="4000" b="1" dirty="0">
                <a:solidFill>
                  <a:srgbClr val="7030A0"/>
                </a:solidFill>
                <a:latin typeface="Times New Roman" panose="02020603050405020304" pitchFamily="18" charset="0"/>
                <a:cs typeface="Times New Roman" panose="02020603050405020304" pitchFamily="18" charset="0"/>
              </a:rPr>
              <a:t>Our today’s topic is-</a:t>
            </a:r>
          </a:p>
        </p:txBody>
      </p:sp>
      <p:sp>
        <p:nvSpPr>
          <p:cNvPr id="4" name="TextBox 3">
            <a:extLst>
              <a:ext uri="{FF2B5EF4-FFF2-40B4-BE49-F238E27FC236}">
                <a16:creationId xmlns:a16="http://schemas.microsoft.com/office/drawing/2014/main" id="{90DA0560-9FA8-403D-8685-152C9EC86CCA}"/>
              </a:ext>
            </a:extLst>
          </p:cNvPr>
          <p:cNvSpPr txBox="1"/>
          <p:nvPr/>
        </p:nvSpPr>
        <p:spPr>
          <a:xfrm>
            <a:off x="191304" y="3700928"/>
            <a:ext cx="8249174" cy="1077218"/>
          </a:xfrm>
          <a:prstGeom prst="rect">
            <a:avLst/>
          </a:prstGeom>
          <a:noFill/>
        </p:spPr>
        <p:txBody>
          <a:bodyPr wrap="square">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Unit-1:People or Institutions Making History</a:t>
            </a:r>
          </a:p>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 Three.</a:t>
            </a:r>
            <a:endParaRPr lang="en-US" sz="3200" b="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CE6CB37D-A5E5-4401-B795-A4140A291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2826" y="1052226"/>
            <a:ext cx="3189752" cy="3882849"/>
          </a:xfrm>
          <a:prstGeom prst="ellipse">
            <a:avLst/>
          </a:prstGeom>
          <a:ln w="635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F25AC1BB-599A-47E1-A3D9-C5E1279C02B1}"/>
              </a:ext>
            </a:extLst>
          </p:cNvPr>
          <p:cNvSpPr txBox="1"/>
          <p:nvPr/>
        </p:nvSpPr>
        <p:spPr>
          <a:xfrm>
            <a:off x="3458817" y="1075150"/>
            <a:ext cx="3381112" cy="707886"/>
          </a:xfrm>
          <a:prstGeom prst="rect">
            <a:avLst/>
          </a:prstGeom>
          <a:noFill/>
          <a:ln>
            <a:solidFill>
              <a:srgbClr val="00B0F0"/>
            </a:solidFill>
          </a:ln>
        </p:spPr>
        <p:txBody>
          <a:bodyPr wrap="square">
            <a:spAutoFit/>
          </a:bodyPr>
          <a:lstStyle/>
          <a:p>
            <a:pPr algn="ctr"/>
            <a:r>
              <a:rPr lang="en-US" sz="4000" b="1" dirty="0">
                <a:solidFill>
                  <a:srgbClr val="000099"/>
                </a:solidFill>
                <a:latin typeface="Times New Roman" panose="02020603050405020304" pitchFamily="18" charset="0"/>
                <a:cs typeface="Times New Roman" panose="02020603050405020304" pitchFamily="18" charset="0"/>
              </a:rPr>
              <a:t>Two Women </a:t>
            </a:r>
          </a:p>
        </p:txBody>
      </p:sp>
      <p:pic>
        <p:nvPicPr>
          <p:cNvPr id="8" name="Picture 7">
            <a:extLst>
              <a:ext uri="{FF2B5EF4-FFF2-40B4-BE49-F238E27FC236}">
                <a16:creationId xmlns:a16="http://schemas.microsoft.com/office/drawing/2014/main" id="{1E8AA3AC-F0D0-4682-94E1-866213E7F740}"/>
              </a:ext>
            </a:extLst>
          </p:cNvPr>
          <p:cNvPicPr>
            <a:picLocks noChangeAspect="1"/>
          </p:cNvPicPr>
          <p:nvPr/>
        </p:nvPicPr>
        <p:blipFill rotWithShape="1">
          <a:blip r:embed="rId3">
            <a:extLst>
              <a:ext uri="{28A0092B-C50C-407E-A947-70E740481C1C}">
                <a14:useLocalDpi xmlns:a14="http://schemas.microsoft.com/office/drawing/2010/main" val="0"/>
              </a:ext>
            </a:extLst>
          </a:blip>
          <a:srcRect l="10848"/>
          <a:stretch/>
        </p:blipFill>
        <p:spPr>
          <a:xfrm>
            <a:off x="261584" y="4661359"/>
            <a:ext cx="6751981" cy="1940040"/>
          </a:xfrm>
          <a:prstGeom prst="rect">
            <a:avLst/>
          </a:prstGeom>
        </p:spPr>
      </p:pic>
      <p:sp>
        <p:nvSpPr>
          <p:cNvPr id="6" name="Arrow: Right 5">
            <a:extLst>
              <a:ext uri="{FF2B5EF4-FFF2-40B4-BE49-F238E27FC236}">
                <a16:creationId xmlns:a16="http://schemas.microsoft.com/office/drawing/2014/main" id="{075012CE-707F-43FC-B579-C1AFB8B8A4CD}"/>
              </a:ext>
            </a:extLst>
          </p:cNvPr>
          <p:cNvSpPr/>
          <p:nvPr/>
        </p:nvSpPr>
        <p:spPr>
          <a:xfrm>
            <a:off x="2419454" y="2254378"/>
            <a:ext cx="4916556" cy="1478544"/>
          </a:xfrm>
          <a:prstGeom prst="rightArrow">
            <a:avLst/>
          </a:prstGeom>
          <a:solidFill>
            <a:srgbClr val="1374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1507611-7D4C-4677-851D-1839B22FEC01}"/>
              </a:ext>
            </a:extLst>
          </p:cNvPr>
          <p:cNvSpPr txBox="1"/>
          <p:nvPr/>
        </p:nvSpPr>
        <p:spPr>
          <a:xfrm>
            <a:off x="2999569" y="2685266"/>
            <a:ext cx="3233233"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Kalpana Chawla</a:t>
            </a:r>
            <a:r>
              <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989AC09C-38F9-4C5D-9BA8-B8371CA7713B}"/>
              </a:ext>
            </a:extLst>
          </p:cNvPr>
          <p:cNvSpPr txBox="1"/>
          <p:nvPr/>
        </p:nvSpPr>
        <p:spPr>
          <a:xfrm>
            <a:off x="3802671" y="1817084"/>
            <a:ext cx="2647122" cy="584775"/>
          </a:xfrm>
          <a:prstGeom prst="rect">
            <a:avLst/>
          </a:prstGeom>
          <a:noFill/>
          <a:ln>
            <a:solidFill>
              <a:srgbClr val="92D050"/>
            </a:solidFill>
          </a:ln>
        </p:spPr>
        <p:txBody>
          <a:bodyPr wrap="square">
            <a:spAutoFit/>
          </a:bodyPr>
          <a:lstStyle/>
          <a:p>
            <a:pPr algn="ctr"/>
            <a:r>
              <a:rPr kumimoji="0" lang="en-US" sz="3200" b="1"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Part-2</a:t>
            </a:r>
            <a:endParaRPr lang="en-US" sz="3200" dirty="0"/>
          </a:p>
        </p:txBody>
      </p:sp>
    </p:spTree>
    <p:extLst>
      <p:ext uri="{BB962C8B-B14F-4D97-AF65-F5344CB8AC3E}">
        <p14:creationId xmlns:p14="http://schemas.microsoft.com/office/powerpoint/2010/main" val="401828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Effect transition="in" filter="fade">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750" fill="hold"/>
                                        <p:tgtEl>
                                          <p:spTgt spid="7"/>
                                        </p:tgtEl>
                                        <p:attrNameLst>
                                          <p:attrName>ppt_w</p:attrName>
                                        </p:attrNameLst>
                                      </p:cBhvr>
                                      <p:tavLst>
                                        <p:tav tm="0">
                                          <p:val>
                                            <p:strVal val="#ppt_w*0.70"/>
                                          </p:val>
                                        </p:tav>
                                        <p:tav tm="100000">
                                          <p:val>
                                            <p:strVal val="#ppt_w"/>
                                          </p:val>
                                        </p:tav>
                                      </p:tavLst>
                                    </p:anim>
                                    <p:anim calcmode="lin" valueType="num">
                                      <p:cBhvr>
                                        <p:cTn id="22" dur="1750" fill="hold"/>
                                        <p:tgtEl>
                                          <p:spTgt spid="7"/>
                                        </p:tgtEl>
                                        <p:attrNameLst>
                                          <p:attrName>ppt_h</p:attrName>
                                        </p:attrNameLst>
                                      </p:cBhvr>
                                      <p:tavLst>
                                        <p:tav tm="0">
                                          <p:val>
                                            <p:strVal val="#ppt_h"/>
                                          </p:val>
                                        </p:tav>
                                        <p:tav tm="100000">
                                          <p:val>
                                            <p:strVal val="#ppt_h"/>
                                          </p:val>
                                        </p:tav>
                                      </p:tavLst>
                                    </p:anim>
                                    <p:animEffect transition="in" filter="fade">
                                      <p:cBhvr>
                                        <p:cTn id="23" dur="175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0.70"/>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53" presetClass="entr" presetSubtype="16"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fltVal val="0"/>
                                          </p:val>
                                        </p:tav>
                                        <p:tav tm="100000">
                                          <p:val>
                                            <p:strVal val="#ppt_w"/>
                                          </p:val>
                                        </p:tav>
                                      </p:tavLst>
                                    </p:anim>
                                    <p:anim calcmode="lin" valueType="num">
                                      <p:cBhvr>
                                        <p:cTn id="46" dur="1000" fill="hold"/>
                                        <p:tgtEl>
                                          <p:spTgt spid="5"/>
                                        </p:tgtEl>
                                        <p:attrNameLst>
                                          <p:attrName>ppt_h</p:attrName>
                                        </p:attrNameLst>
                                      </p:cBhvr>
                                      <p:tavLst>
                                        <p:tav tm="0">
                                          <p:val>
                                            <p:fltVal val="0"/>
                                          </p:val>
                                        </p:tav>
                                        <p:tav tm="100000">
                                          <p:val>
                                            <p:strVal val="#ppt_h"/>
                                          </p:val>
                                        </p:tav>
                                      </p:tavLst>
                                    </p:anim>
                                    <p:animEffect transition="in" filter="fade">
                                      <p:cBhvr>
                                        <p:cTn id="47" dur="1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7" grpId="0" animBg="1"/>
      <p:bldP spid="6" grpId="0" animBg="1"/>
      <p:bldP spid="9"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4B9CB9-859C-4D05-8D8D-1AFA189C1B19}"/>
              </a:ext>
            </a:extLst>
          </p:cNvPr>
          <p:cNvSpPr txBox="1"/>
          <p:nvPr/>
        </p:nvSpPr>
        <p:spPr>
          <a:xfrm>
            <a:off x="3044687" y="186267"/>
            <a:ext cx="610262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reflection stA="45000" endPos="47000" dist="12700" dir="5400000" sy="-100000" algn="bl" rotWithShape="0"/>
                </a:effectLst>
                <a:uLnTx/>
                <a:uFillTx/>
                <a:latin typeface="Times New Roman" panose="02020603050405020304" pitchFamily="18" charset="0"/>
                <a:ea typeface="+mn-ea"/>
                <a:cs typeface="Times New Roman" panose="02020603050405020304" pitchFamily="18" charset="0"/>
              </a:rPr>
              <a:t>Learning Outcomes</a:t>
            </a:r>
          </a:p>
        </p:txBody>
      </p:sp>
      <p:sp>
        <p:nvSpPr>
          <p:cNvPr id="3" name="TextBox 2">
            <a:extLst>
              <a:ext uri="{FF2B5EF4-FFF2-40B4-BE49-F238E27FC236}">
                <a16:creationId xmlns:a16="http://schemas.microsoft.com/office/drawing/2014/main" id="{1532ADEE-ECF1-4155-9F9E-F85131C7A928}"/>
              </a:ext>
            </a:extLst>
          </p:cNvPr>
          <p:cNvSpPr txBox="1"/>
          <p:nvPr/>
        </p:nvSpPr>
        <p:spPr>
          <a:xfrm>
            <a:off x="527141" y="2414286"/>
            <a:ext cx="6286684" cy="58477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Learn  new words from the text</a:t>
            </a:r>
            <a:r>
              <a:rPr kumimoji="0" lang="en-US" sz="28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p:txBody>
      </p:sp>
      <p:sp>
        <p:nvSpPr>
          <p:cNvPr id="4" name="TextBox 3">
            <a:extLst>
              <a:ext uri="{FF2B5EF4-FFF2-40B4-BE49-F238E27FC236}">
                <a16:creationId xmlns:a16="http://schemas.microsoft.com/office/drawing/2014/main" id="{373EC8C7-E38E-48E6-BA05-B6D9B79FB360}"/>
              </a:ext>
            </a:extLst>
          </p:cNvPr>
          <p:cNvSpPr txBox="1"/>
          <p:nvPr/>
        </p:nvSpPr>
        <p:spPr>
          <a:xfrm>
            <a:off x="527141" y="1525406"/>
            <a:ext cx="10229023" cy="584775"/>
          </a:xfrm>
          <a:prstGeom prst="rect">
            <a:avLst/>
          </a:prstGeom>
          <a:solidFill>
            <a:schemeClr val="bg1"/>
          </a:solidFill>
        </p:spPr>
        <p:txBody>
          <a:bodyPr wrap="square" rtlCol="0">
            <a:spAutoFit/>
          </a:bodyPr>
          <a:lstStyle/>
          <a:p>
            <a:pPr algn="ctr"/>
            <a:r>
              <a:rPr lang="en-US" sz="3200" b="1" u="sng" dirty="0">
                <a:solidFill>
                  <a:schemeClr val="tx1">
                    <a:lumMod val="95000"/>
                    <a:lumOff val="5000"/>
                  </a:schemeClr>
                </a:solidFill>
                <a:effectLst>
                  <a:glow rad="63500">
                    <a:schemeClr val="accent5">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finishing the lesson, the students will be able to </a:t>
            </a:r>
            <a:r>
              <a:rPr lang="en-US"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F9393C16-E634-4364-85BA-0FBF5B0FAC1E}"/>
              </a:ext>
            </a:extLst>
          </p:cNvPr>
          <p:cNvSpPr txBox="1"/>
          <p:nvPr/>
        </p:nvSpPr>
        <p:spPr>
          <a:xfrm>
            <a:off x="527142" y="3676692"/>
            <a:ext cx="6286683" cy="584775"/>
          </a:xfrm>
          <a:prstGeom prst="rect">
            <a:avLst/>
          </a:prstGeom>
          <a:noFill/>
        </p:spPr>
        <p:txBody>
          <a:bodyPr wrap="square" rtlCol="0">
            <a:spAutoFit/>
          </a:bodyPr>
          <a:lstStyle/>
          <a:p>
            <a:pPr marL="457200" indent="-457200">
              <a:buFont typeface="Wingdings" panose="05000000000000000000" pitchFamily="2" charset="2"/>
              <a:buChar char="q"/>
            </a:pPr>
            <a:r>
              <a:rPr 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Understand</a:t>
            </a:r>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lesson</a:t>
            </a:r>
            <a:r>
              <a:rPr lang="en-US" sz="3200" b="1" dirty="0">
                <a:solidFill>
                  <a:schemeClr val="tx1">
                    <a:lumMod val="95000"/>
                    <a:lumOff val="5000"/>
                  </a:schemeClr>
                </a:solidFill>
                <a:effectLst>
                  <a:outerShdw blurRad="38100" dist="38100" dir="2700000" algn="tl">
                    <a:srgbClr val="000000">
                      <a:alpha val="43137"/>
                    </a:srgbClr>
                  </a:outerShdw>
                </a:effectLst>
              </a:rPr>
              <a:t>.</a:t>
            </a:r>
            <a:endParaRPr lang="en-US" sz="4000" b="1" dirty="0">
              <a:solidFill>
                <a:schemeClr val="tx1">
                  <a:lumMod val="95000"/>
                  <a:lumOff val="5000"/>
                </a:schemeClr>
              </a:solidFill>
              <a:effectLst>
                <a:outerShdw blurRad="38100" dist="38100" dir="2700000" algn="tl">
                  <a:srgbClr val="000000">
                    <a:alpha val="43137"/>
                  </a:srgbClr>
                </a:outerShdw>
              </a:effectLst>
            </a:endParaRPr>
          </a:p>
        </p:txBody>
      </p:sp>
      <p:sp>
        <p:nvSpPr>
          <p:cNvPr id="6" name="Title 1">
            <a:extLst>
              <a:ext uri="{FF2B5EF4-FFF2-40B4-BE49-F238E27FC236}">
                <a16:creationId xmlns:a16="http://schemas.microsoft.com/office/drawing/2014/main" id="{CE3987B6-FE43-4C55-96A3-1D39E3CF194B}"/>
              </a:ext>
            </a:extLst>
          </p:cNvPr>
          <p:cNvSpPr txBox="1">
            <a:spLocks/>
          </p:cNvSpPr>
          <p:nvPr/>
        </p:nvSpPr>
        <p:spPr>
          <a:xfrm>
            <a:off x="525301" y="3029626"/>
            <a:ext cx="11137717" cy="4358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spcBef>
                <a:spcPts val="0"/>
              </a:spcBef>
              <a:buFont typeface="Wingdings" panose="05000000000000000000" pitchFamily="2" charset="2"/>
              <a:buChar char="q"/>
              <a:defRPr/>
            </a:pP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Know about the biography of astronaut Kalpana Chawla</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B03A86F-39AA-467E-B473-D7782C5F54BD}"/>
              </a:ext>
            </a:extLst>
          </p:cNvPr>
          <p:cNvSpPr txBox="1"/>
          <p:nvPr/>
        </p:nvSpPr>
        <p:spPr>
          <a:xfrm>
            <a:off x="525301" y="4446443"/>
            <a:ext cx="8910247" cy="523220"/>
          </a:xfrm>
          <a:prstGeom prst="rect">
            <a:avLst/>
          </a:prstGeom>
          <a:noFill/>
        </p:spPr>
        <p:txBody>
          <a:bodyPr wrap="square" rtlCol="0">
            <a:spAutoFit/>
          </a:bodyPr>
          <a:lstStyle/>
          <a:p>
            <a:pPr marL="457200" indent="-457200">
              <a:buFont typeface="Wingdings" panose="05000000000000000000" pitchFamily="2" charset="2"/>
              <a:buChar char="q"/>
            </a:pP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 about Kalpana Chawal by questions and answer.</a:t>
            </a:r>
          </a:p>
        </p:txBody>
      </p:sp>
      <p:pic>
        <p:nvPicPr>
          <p:cNvPr id="9" name="Picture 8">
            <a:extLst>
              <a:ext uri="{FF2B5EF4-FFF2-40B4-BE49-F238E27FC236}">
                <a16:creationId xmlns:a16="http://schemas.microsoft.com/office/drawing/2014/main" id="{1AF6E1E8-A238-48AA-AE54-9045C33C1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939" y="1525406"/>
            <a:ext cx="1500441" cy="4583846"/>
          </a:xfrm>
          <a:prstGeom prst="rect">
            <a:avLst/>
          </a:prstGeom>
        </p:spPr>
      </p:pic>
    </p:spTree>
    <p:extLst>
      <p:ext uri="{BB962C8B-B14F-4D97-AF65-F5344CB8AC3E}">
        <p14:creationId xmlns:p14="http://schemas.microsoft.com/office/powerpoint/2010/main" val="247951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36E37-60FE-4C71-AFE4-F9D84C30DC4C}"/>
              </a:ext>
            </a:extLst>
          </p:cNvPr>
          <p:cNvSpPr txBox="1"/>
          <p:nvPr/>
        </p:nvSpPr>
        <p:spPr>
          <a:xfrm>
            <a:off x="2221073" y="570251"/>
            <a:ext cx="9720469" cy="13542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Cosmonaut. A person who has been trained for travelling in space.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pic>
        <p:nvPicPr>
          <p:cNvPr id="5" name="Picture 4">
            <a:extLst>
              <a:ext uri="{FF2B5EF4-FFF2-40B4-BE49-F238E27FC236}">
                <a16:creationId xmlns:a16="http://schemas.microsoft.com/office/drawing/2014/main" id="{F888CF77-510D-45F0-A55D-9A6C4D1E8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537" y="1247360"/>
            <a:ext cx="4424925" cy="2090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1FC67BB1-1A53-4E76-ABD8-8BE23D553D48}"/>
              </a:ext>
            </a:extLst>
          </p:cNvPr>
          <p:cNvSpPr txBox="1"/>
          <p:nvPr/>
        </p:nvSpPr>
        <p:spPr>
          <a:xfrm>
            <a:off x="2681585" y="3722285"/>
            <a:ext cx="519485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state of having no weight.</a:t>
            </a:r>
          </a:p>
        </p:txBody>
      </p:sp>
      <p:pic>
        <p:nvPicPr>
          <p:cNvPr id="11" name="Picture 10">
            <a:extLst>
              <a:ext uri="{FF2B5EF4-FFF2-40B4-BE49-F238E27FC236}">
                <a16:creationId xmlns:a16="http://schemas.microsoft.com/office/drawing/2014/main" id="{A094A5FD-82A7-4467-A7BC-26FD8E0A9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200" y="4300611"/>
            <a:ext cx="4424924" cy="2226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88271C74-35F2-4D9C-8DE0-C9C880E32FAE}"/>
              </a:ext>
            </a:extLst>
          </p:cNvPr>
          <p:cNvSpPr txBox="1"/>
          <p:nvPr/>
        </p:nvSpPr>
        <p:spPr>
          <a:xfrm>
            <a:off x="172279" y="570251"/>
            <a:ext cx="2183296" cy="584775"/>
          </a:xfrm>
          <a:prstGeom prst="rect">
            <a:avLst/>
          </a:prstGeom>
          <a:noFill/>
        </p:spPr>
        <p:txBody>
          <a:bodyPr wrap="square">
            <a:spAutoFit/>
          </a:bodyPr>
          <a:lstStyle/>
          <a:p>
            <a:r>
              <a:rPr kumimoji="0" lang="en-US" sz="32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Astronaut-</a:t>
            </a:r>
            <a:endParaRPr lang="en-US" dirty="0"/>
          </a:p>
        </p:txBody>
      </p:sp>
      <p:sp>
        <p:nvSpPr>
          <p:cNvPr id="12" name="TextBox 11">
            <a:extLst>
              <a:ext uri="{FF2B5EF4-FFF2-40B4-BE49-F238E27FC236}">
                <a16:creationId xmlns:a16="http://schemas.microsoft.com/office/drawing/2014/main" id="{AA82BCCC-0555-45A6-8AEB-8733382F7315}"/>
              </a:ext>
            </a:extLst>
          </p:cNvPr>
          <p:cNvSpPr txBox="1"/>
          <p:nvPr/>
        </p:nvSpPr>
        <p:spPr>
          <a:xfrm>
            <a:off x="462496" y="3684195"/>
            <a:ext cx="2219089" cy="584775"/>
          </a:xfrm>
          <a:prstGeom prst="rect">
            <a:avLst/>
          </a:prstGeom>
          <a:noFill/>
        </p:spPr>
        <p:txBody>
          <a:bodyPr wrap="square">
            <a:spAutoFit/>
          </a:bodyPr>
          <a:lstStyle/>
          <a:p>
            <a:r>
              <a:rPr kumimoji="0" lang="en-US" sz="32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Weightless-</a:t>
            </a:r>
            <a:endParaRPr lang="en-US" dirty="0"/>
          </a:p>
        </p:txBody>
      </p:sp>
      <p:sp>
        <p:nvSpPr>
          <p:cNvPr id="14" name="TextBox 13">
            <a:extLst>
              <a:ext uri="{FF2B5EF4-FFF2-40B4-BE49-F238E27FC236}">
                <a16:creationId xmlns:a16="http://schemas.microsoft.com/office/drawing/2014/main" id="{58E80C39-058B-45A8-8BFF-3B8F44B08896}"/>
              </a:ext>
            </a:extLst>
          </p:cNvPr>
          <p:cNvSpPr txBox="1"/>
          <p:nvPr/>
        </p:nvSpPr>
        <p:spPr>
          <a:xfrm>
            <a:off x="3263349" y="96220"/>
            <a:ext cx="4812195" cy="584775"/>
          </a:xfrm>
          <a:prstGeom prst="rect">
            <a:avLst/>
          </a:prstGeom>
          <a:solidFill>
            <a:schemeClr val="accent2">
              <a:lumMod val="20000"/>
              <a:lumOff val="80000"/>
            </a:schemeClr>
          </a:solidFill>
          <a:ln>
            <a:solidFill>
              <a:srgbClr val="FF00FF"/>
            </a:solidFill>
          </a:ln>
        </p:spPr>
        <p:txBody>
          <a:bodyPr wrap="square">
            <a:spAutoFit/>
          </a:bodyPr>
          <a:lstStyle/>
          <a:p>
            <a:r>
              <a:rPr lang="en-US"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kumimoji="0" lang="en-US" sz="32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ew</a:t>
            </a:r>
            <a:r>
              <a:rPr kumimoji="0" lang="en-US" sz="32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words  from the text</a:t>
            </a:r>
            <a:r>
              <a:rPr kumimoji="0" lang="en-US" sz="28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endParaRPr lang="en-US" dirty="0">
              <a:solidFill>
                <a:srgbClr val="002060"/>
              </a:solidFill>
            </a:endParaRPr>
          </a:p>
        </p:txBody>
      </p:sp>
      <p:sp>
        <p:nvSpPr>
          <p:cNvPr id="4" name="Heptagon 3">
            <a:extLst>
              <a:ext uri="{FF2B5EF4-FFF2-40B4-BE49-F238E27FC236}">
                <a16:creationId xmlns:a16="http://schemas.microsoft.com/office/drawing/2014/main" id="{169BE556-1CE1-40CF-A440-C70E841492D2}"/>
              </a:ext>
            </a:extLst>
          </p:cNvPr>
          <p:cNvSpPr/>
          <p:nvPr/>
        </p:nvSpPr>
        <p:spPr>
          <a:xfrm>
            <a:off x="127553" y="5866992"/>
            <a:ext cx="1444487" cy="841513"/>
          </a:xfrm>
          <a:prstGeom prst="heptagon">
            <a:avLst/>
          </a:prstGeom>
          <a:solidFill>
            <a:srgbClr val="1374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words</a:t>
            </a:r>
          </a:p>
        </p:txBody>
      </p:sp>
    </p:spTree>
    <p:extLst>
      <p:ext uri="{BB962C8B-B14F-4D97-AF65-F5344CB8AC3E}">
        <p14:creationId xmlns:p14="http://schemas.microsoft.com/office/powerpoint/2010/main" val="28438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strVal val="#ppt_w*0.70"/>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Effect transition="in" filter="fade">
                                      <p:cBhvr>
                                        <p:cTn id="43" dur="1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2"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964DFC-3C27-4CEB-B522-0F0FB6F5F261}"/>
              </a:ext>
            </a:extLst>
          </p:cNvPr>
          <p:cNvSpPr txBox="1"/>
          <p:nvPr/>
        </p:nvSpPr>
        <p:spPr>
          <a:xfrm>
            <a:off x="1413012" y="2915379"/>
            <a:ext cx="10646466" cy="1815882"/>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NASA</a:t>
            </a:r>
            <a:r>
              <a:rPr lang="en-US" sz="2800" dirty="0">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stands for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National Aeronautics and Space Administer.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was started in1958. It is a USA  government agency that works for the civilian space program as well as aeronautics , scientific discovery, Earth and aerospace research.</a:t>
            </a:r>
          </a:p>
        </p:txBody>
      </p:sp>
      <p:pic>
        <p:nvPicPr>
          <p:cNvPr id="4" name="Picture 3">
            <a:extLst>
              <a:ext uri="{FF2B5EF4-FFF2-40B4-BE49-F238E27FC236}">
                <a16:creationId xmlns:a16="http://schemas.microsoft.com/office/drawing/2014/main" id="{61A7E5B6-D95E-4557-95C5-CAF845C74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664" y="4300374"/>
            <a:ext cx="4287906" cy="2338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8CF9B74B-1DD7-41E4-B24B-A8EEF37E8356}"/>
              </a:ext>
            </a:extLst>
          </p:cNvPr>
          <p:cNvSpPr txBox="1"/>
          <p:nvPr/>
        </p:nvSpPr>
        <p:spPr>
          <a:xfrm>
            <a:off x="132522" y="2915379"/>
            <a:ext cx="1461050" cy="523220"/>
          </a:xfrm>
          <a:prstGeom prst="rect">
            <a:avLst/>
          </a:prstGeom>
          <a:noFill/>
        </p:spPr>
        <p:txBody>
          <a:bodyPr wrap="square">
            <a:spAutoFit/>
          </a:bodyPr>
          <a:lstStyle/>
          <a:p>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NASA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dirty="0"/>
          </a:p>
        </p:txBody>
      </p:sp>
      <p:pic>
        <p:nvPicPr>
          <p:cNvPr id="10" name="Picture 9">
            <a:extLst>
              <a:ext uri="{FF2B5EF4-FFF2-40B4-BE49-F238E27FC236}">
                <a16:creationId xmlns:a16="http://schemas.microsoft.com/office/drawing/2014/main" id="{F26E79DD-D997-4B99-858E-C42715592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77" y="819879"/>
            <a:ext cx="4240695" cy="2095500"/>
          </a:xfrm>
          <a:prstGeom prst="rect">
            <a:avLst/>
          </a:prstGeom>
        </p:spPr>
      </p:pic>
      <p:sp>
        <p:nvSpPr>
          <p:cNvPr id="11" name="TextBox 10">
            <a:extLst>
              <a:ext uri="{FF2B5EF4-FFF2-40B4-BE49-F238E27FC236}">
                <a16:creationId xmlns:a16="http://schemas.microsoft.com/office/drawing/2014/main" id="{662719F3-0AE6-4E1B-9D5B-BAC18249801C}"/>
              </a:ext>
            </a:extLst>
          </p:cNvPr>
          <p:cNvSpPr txBox="1"/>
          <p:nvPr/>
        </p:nvSpPr>
        <p:spPr>
          <a:xfrm>
            <a:off x="1807263" y="235697"/>
            <a:ext cx="10038522"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movement when an aircraft leaves the ground and begins to fly. </a:t>
            </a:r>
          </a:p>
        </p:txBody>
      </p:sp>
      <p:sp>
        <p:nvSpPr>
          <p:cNvPr id="12" name="TextBox 11">
            <a:extLst>
              <a:ext uri="{FF2B5EF4-FFF2-40B4-BE49-F238E27FC236}">
                <a16:creationId xmlns:a16="http://schemas.microsoft.com/office/drawing/2014/main" id="{5EB07507-B2D0-491B-AEBA-9F1C7F5F23E5}"/>
              </a:ext>
            </a:extLst>
          </p:cNvPr>
          <p:cNvSpPr txBox="1"/>
          <p:nvPr/>
        </p:nvSpPr>
        <p:spPr>
          <a:xfrm>
            <a:off x="346215" y="174735"/>
            <a:ext cx="1809750" cy="523220"/>
          </a:xfrm>
          <a:prstGeom prst="rect">
            <a:avLst/>
          </a:prstGeom>
          <a:noFill/>
        </p:spPr>
        <p:txBody>
          <a:bodyPr wrap="square">
            <a:spAutoFit/>
          </a:bodyPr>
          <a:lstStyle/>
          <a:p>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Take-off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dirty="0"/>
          </a:p>
        </p:txBody>
      </p:sp>
      <p:sp>
        <p:nvSpPr>
          <p:cNvPr id="13" name="Heptagon 12">
            <a:extLst>
              <a:ext uri="{FF2B5EF4-FFF2-40B4-BE49-F238E27FC236}">
                <a16:creationId xmlns:a16="http://schemas.microsoft.com/office/drawing/2014/main" id="{317210A0-F1E3-42EB-8FB8-E82B0386D633}"/>
              </a:ext>
            </a:extLst>
          </p:cNvPr>
          <p:cNvSpPr/>
          <p:nvPr/>
        </p:nvSpPr>
        <p:spPr>
          <a:xfrm>
            <a:off x="127553" y="5866992"/>
            <a:ext cx="1444487" cy="841513"/>
          </a:xfrm>
          <a:prstGeom prst="heptagon">
            <a:avLst/>
          </a:prstGeom>
          <a:solidFill>
            <a:srgbClr val="1374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words</a:t>
            </a:r>
          </a:p>
        </p:txBody>
      </p:sp>
    </p:spTree>
    <p:extLst>
      <p:ext uri="{BB962C8B-B14F-4D97-AF65-F5344CB8AC3E}">
        <p14:creationId xmlns:p14="http://schemas.microsoft.com/office/powerpoint/2010/main" val="186650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6C8F63-2FC6-4B53-B0E4-79423C237C84}"/>
              </a:ext>
            </a:extLst>
          </p:cNvPr>
          <p:cNvSpPr txBox="1"/>
          <p:nvPr/>
        </p:nvSpPr>
        <p:spPr>
          <a:xfrm>
            <a:off x="215345" y="3627490"/>
            <a:ext cx="8314084"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Malfunction-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inability to  work or operate correctly</a:t>
            </a:r>
            <a:r>
              <a:rPr lang="en-US" dirty="0"/>
              <a:t>.</a:t>
            </a:r>
          </a:p>
        </p:txBody>
      </p:sp>
      <p:sp>
        <p:nvSpPr>
          <p:cNvPr id="3" name="TextBox 2">
            <a:extLst>
              <a:ext uri="{FF2B5EF4-FFF2-40B4-BE49-F238E27FC236}">
                <a16:creationId xmlns:a16="http://schemas.microsoft.com/office/drawing/2014/main" id="{EB4E18FE-FDFA-48D4-9203-6509F68A96F3}"/>
              </a:ext>
            </a:extLst>
          </p:cNvPr>
          <p:cNvSpPr txBox="1"/>
          <p:nvPr/>
        </p:nvSpPr>
        <p:spPr>
          <a:xfrm>
            <a:off x="226940" y="4557239"/>
            <a:ext cx="76034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Penetrate</a:t>
            </a:r>
            <a:r>
              <a:rPr lang="en-US" sz="2800" dirty="0">
                <a:latin typeface="Times New Roman" panose="02020603050405020304" pitchFamily="18" charset="0"/>
                <a:cs typeface="Times New Roman" panose="02020603050405020304" pitchFamily="18" charset="0"/>
              </a:rPr>
              <a:t>- to move into or through something</a:t>
            </a:r>
            <a:r>
              <a:rPr lang="en-US" dirty="0"/>
              <a:t>.</a:t>
            </a:r>
          </a:p>
        </p:txBody>
      </p:sp>
      <p:sp>
        <p:nvSpPr>
          <p:cNvPr id="6" name="TextBox 5">
            <a:extLst>
              <a:ext uri="{FF2B5EF4-FFF2-40B4-BE49-F238E27FC236}">
                <a16:creationId xmlns:a16="http://schemas.microsoft.com/office/drawing/2014/main" id="{BA6BB571-A9B7-4AAF-AB88-22318641394F}"/>
              </a:ext>
            </a:extLst>
          </p:cNvPr>
          <p:cNvSpPr txBox="1"/>
          <p:nvPr/>
        </p:nvSpPr>
        <p:spPr>
          <a:xfrm>
            <a:off x="215345" y="2903941"/>
            <a:ext cx="9533284"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ub-continent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large area of land that is part of a continent.  </a:t>
            </a:r>
          </a:p>
        </p:txBody>
      </p:sp>
      <p:sp>
        <p:nvSpPr>
          <p:cNvPr id="10" name="TextBox 9">
            <a:extLst>
              <a:ext uri="{FF2B5EF4-FFF2-40B4-BE49-F238E27FC236}">
                <a16:creationId xmlns:a16="http://schemas.microsoft.com/office/drawing/2014/main" id="{29FF165B-E870-454E-9D76-DB274C02AE21}"/>
              </a:ext>
            </a:extLst>
          </p:cNvPr>
          <p:cNvSpPr txBox="1"/>
          <p:nvPr/>
        </p:nvSpPr>
        <p:spPr>
          <a:xfrm>
            <a:off x="226940" y="5212115"/>
            <a:ext cx="685137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Launch-</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an event to celebrate something new.</a:t>
            </a:r>
          </a:p>
        </p:txBody>
      </p:sp>
      <p:sp>
        <p:nvSpPr>
          <p:cNvPr id="12" name="TextBox 11">
            <a:extLst>
              <a:ext uri="{FF2B5EF4-FFF2-40B4-BE49-F238E27FC236}">
                <a16:creationId xmlns:a16="http://schemas.microsoft.com/office/drawing/2014/main" id="{633368D4-6AA4-4A30-A7E2-57BE0046622A}"/>
              </a:ext>
            </a:extLst>
          </p:cNvPr>
          <p:cNvSpPr txBox="1"/>
          <p:nvPr/>
        </p:nvSpPr>
        <p:spPr>
          <a:xfrm>
            <a:off x="226940" y="257636"/>
            <a:ext cx="3813314" cy="584775"/>
          </a:xfrm>
          <a:prstGeom prst="rect">
            <a:avLst/>
          </a:prstGeom>
          <a:noFill/>
        </p:spPr>
        <p:txBody>
          <a:bodyPr wrap="square">
            <a:spAutoFit/>
          </a:bodyPr>
          <a:lstStyle/>
          <a:p>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Disaster</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Misfortune.    </a:t>
            </a:r>
            <a:endParaRPr lang="en-US" sz="2800" dirty="0"/>
          </a:p>
        </p:txBody>
      </p:sp>
      <p:sp>
        <p:nvSpPr>
          <p:cNvPr id="14" name="Heptagon 13">
            <a:extLst>
              <a:ext uri="{FF2B5EF4-FFF2-40B4-BE49-F238E27FC236}">
                <a16:creationId xmlns:a16="http://schemas.microsoft.com/office/drawing/2014/main" id="{F88A7E2D-3638-4376-8BFF-0932C9C60851}"/>
              </a:ext>
            </a:extLst>
          </p:cNvPr>
          <p:cNvSpPr/>
          <p:nvPr/>
        </p:nvSpPr>
        <p:spPr>
          <a:xfrm>
            <a:off x="127553" y="5866992"/>
            <a:ext cx="1444487" cy="841513"/>
          </a:xfrm>
          <a:prstGeom prst="heptagon">
            <a:avLst/>
          </a:prstGeom>
          <a:solidFill>
            <a:srgbClr val="1374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words</a:t>
            </a:r>
          </a:p>
        </p:txBody>
      </p:sp>
      <p:sp>
        <p:nvSpPr>
          <p:cNvPr id="9" name="TextBox 8">
            <a:extLst>
              <a:ext uri="{FF2B5EF4-FFF2-40B4-BE49-F238E27FC236}">
                <a16:creationId xmlns:a16="http://schemas.microsoft.com/office/drawing/2014/main" id="{9706E2AA-E1A5-49F9-BEF7-3EF1214AD430}"/>
              </a:ext>
            </a:extLst>
          </p:cNvPr>
          <p:cNvSpPr txBox="1"/>
          <p:nvPr/>
        </p:nvSpPr>
        <p:spPr>
          <a:xfrm>
            <a:off x="215345" y="987330"/>
            <a:ext cx="3127513"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Ill-fated</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-Unlucky.</a:t>
            </a:r>
          </a:p>
        </p:txBody>
      </p:sp>
      <p:sp>
        <p:nvSpPr>
          <p:cNvPr id="15" name="TextBox 14">
            <a:extLst>
              <a:ext uri="{FF2B5EF4-FFF2-40B4-BE49-F238E27FC236}">
                <a16:creationId xmlns:a16="http://schemas.microsoft.com/office/drawing/2014/main" id="{2B51FAC1-A985-468A-BF3B-552A55DDA2E3}"/>
              </a:ext>
            </a:extLst>
          </p:cNvPr>
          <p:cNvSpPr txBox="1"/>
          <p:nvPr/>
        </p:nvSpPr>
        <p:spPr>
          <a:xfrm>
            <a:off x="226940" y="1583861"/>
            <a:ext cx="3682445"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Fatal</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-very serious</a:t>
            </a:r>
            <a:r>
              <a:rPr lang="en-US" dirty="0"/>
              <a:t>.</a:t>
            </a:r>
          </a:p>
        </p:txBody>
      </p:sp>
      <p:sp>
        <p:nvSpPr>
          <p:cNvPr id="16" name="TextBox 15">
            <a:extLst>
              <a:ext uri="{FF2B5EF4-FFF2-40B4-BE49-F238E27FC236}">
                <a16:creationId xmlns:a16="http://schemas.microsoft.com/office/drawing/2014/main" id="{2378FE45-56F9-4DCA-A0E7-D233DF67630D}"/>
              </a:ext>
            </a:extLst>
          </p:cNvPr>
          <p:cNvSpPr txBox="1"/>
          <p:nvPr/>
        </p:nvSpPr>
        <p:spPr>
          <a:xfrm>
            <a:off x="226940" y="2253511"/>
            <a:ext cx="4439479"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Intense-</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very strong.</a:t>
            </a:r>
          </a:p>
        </p:txBody>
      </p:sp>
    </p:spTree>
    <p:extLst>
      <p:ext uri="{BB962C8B-B14F-4D97-AF65-F5344CB8AC3E}">
        <p14:creationId xmlns:p14="http://schemas.microsoft.com/office/powerpoint/2010/main" val="201081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10" grpId="0"/>
      <p:bldP spid="12" grpId="0"/>
      <p:bldP spid="9"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1161</Words>
  <Application>Microsoft Office PowerPoint</Application>
  <PresentationFormat>Widescreen</PresentationFormat>
  <Paragraphs>135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104</cp:revision>
  <dcterms:created xsi:type="dcterms:W3CDTF">2021-06-25T09:48:56Z</dcterms:created>
  <dcterms:modified xsi:type="dcterms:W3CDTF">2021-07-20T01:12:28Z</dcterms:modified>
</cp:coreProperties>
</file>