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1430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4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6F573B1-37FD-4D0F-99E1-3D4E3FF2C742}" type="datetimeFigureOut">
              <a:rPr lang="en-US" smtClean="0"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7CDB663-5333-437B-A343-1664155003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074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6F573B1-37FD-4D0F-99E1-3D4E3FF2C742}" type="datetimeFigureOut">
              <a:rPr lang="en-US" smtClean="0"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7CDB663-5333-437B-A343-1664155003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0265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6F573B1-37FD-4D0F-99E1-3D4E3FF2C742}" type="datetimeFigureOut">
              <a:rPr lang="en-US" smtClean="0"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7CDB663-5333-437B-A343-1664155003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24892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14288" y="0"/>
            <a:ext cx="11401425" cy="6858000"/>
          </a:xfrm>
          <a:prstGeom prst="frame">
            <a:avLst>
              <a:gd name="adj1" fmla="val 2664"/>
            </a:avLst>
          </a:prstGeom>
          <a:gradFill>
            <a:gsLst>
              <a:gs pos="0">
                <a:srgbClr val="FF0000"/>
              </a:gs>
              <a:gs pos="38000">
                <a:srgbClr val="00B0F0"/>
              </a:gs>
              <a:gs pos="62000">
                <a:srgbClr val="FFFF00"/>
              </a:gs>
              <a:gs pos="100000">
                <a:srgbClr val="FF0000">
                  <a:lumMod val="98000"/>
                </a:srgbClr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725" tIns="42863" rIns="85725" bIns="42863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88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3345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6F573B1-37FD-4D0F-99E1-3D4E3FF2C742}" type="datetimeFigureOut">
              <a:rPr lang="en-US" smtClean="0"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7CDB663-5333-437B-A343-1664155003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1418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6F573B1-37FD-4D0F-99E1-3D4E3FF2C742}" type="datetimeFigureOut">
              <a:rPr lang="en-US" smtClean="0"/>
              <a:t>7/20/2021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7CDB663-5333-437B-A343-1664155003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9264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6F573B1-37FD-4D0F-99E1-3D4E3FF2C742}" type="datetimeFigureOut">
              <a:rPr lang="en-US" smtClean="0"/>
              <a:t>7/20/2021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7CDB663-5333-437B-A343-1664155003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597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6F573B1-37FD-4D0F-99E1-3D4E3FF2C742}" type="datetimeFigureOut">
              <a:rPr lang="en-US" smtClean="0"/>
              <a:t>7/20/2021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7CDB663-5333-437B-A343-1664155003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4598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6F573B1-37FD-4D0F-99E1-3D4E3FF2C742}" type="datetimeFigureOut">
              <a:rPr lang="en-US" smtClean="0"/>
              <a:t>7/20/2021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7CDB663-5333-437B-A343-1664155003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241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6F573B1-37FD-4D0F-99E1-3D4E3FF2C742}" type="datetimeFigureOut">
              <a:rPr lang="en-US" smtClean="0"/>
              <a:t>7/20/2021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7CDB663-5333-437B-A343-1664155003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8114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6F573B1-37FD-4D0F-99E1-3D4E3FF2C742}" type="datetimeFigureOut">
              <a:rPr lang="en-US" smtClean="0"/>
              <a:t>7/20/2021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7CDB663-5333-437B-A343-1664155003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3333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16F573B1-37FD-4D0F-99E1-3D4E3FF2C742}" type="datetimeFigureOut">
              <a:rPr lang="en-US" smtClean="0"/>
              <a:t>7/20/2021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F7CDB663-5333-437B-A343-1664155003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2493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859"/>
            </a:avLst>
          </a:prstGeom>
          <a:gradFill>
            <a:gsLst>
              <a:gs pos="0">
                <a:srgbClr val="FF0000"/>
              </a:gs>
              <a:gs pos="40000">
                <a:srgbClr val="00B050"/>
              </a:gs>
              <a:gs pos="60000">
                <a:srgbClr val="FFFF00"/>
              </a:gs>
              <a:gs pos="100000">
                <a:srgbClr val="FF000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60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7" y="163286"/>
            <a:ext cx="11059886" cy="6531429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2460339" y="3075057"/>
            <a:ext cx="6509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মাল্টিমিডিয়া  </a:t>
            </a: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ক্লাসে সবাইকে স্বাগত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5604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75343" y="2960912"/>
            <a:ext cx="10479314" cy="364308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2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সমান্তর </a:t>
            </a:r>
            <a:r>
              <a:rPr lang="en-US" sz="36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ধারাঃ</a:t>
            </a:r>
            <a:r>
              <a:rPr lang="en-US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কোন 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ধারার যে কোন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পদ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ও তার পূর্ববর্তী পদের পার্থক্য সমান হলে উক্ত ধারাটিকে সমান্তর ধারা বলে। যেমন 1+4+7+…… হলে পদ গুলির পার্থক্য হবে 4–1=3, 7–4=3। যেহেতু পার্থক্য সমান সেহেতু এটি একটি সমান্তর ধারা। পদ দ্বয়ের বিয়োগফলকে সাধার</a:t>
            </a:r>
            <a:r>
              <a:rPr lang="bn-BD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ণ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অন্তর বলা হয়। সমান্তর ধারার </a:t>
            </a:r>
            <a:r>
              <a:rPr lang="bn-BD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প্রথ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 পদকে a,সাধার</a:t>
            </a:r>
            <a:r>
              <a:rPr lang="bn-BD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ণ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অন্তরকে</a:t>
            </a:r>
            <a:r>
              <a:rPr lang="bn-BD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d দ্বারা</a:t>
            </a:r>
            <a:r>
              <a:rPr lang="bn-BD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প্রকাশ করা হয়।</a:t>
            </a:r>
            <a:r>
              <a:rPr lang="bn-BD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এই তথ্যানুসারে ধারাটি হবে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a+(a+d)+(a+2d)+……।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65330" y="2365216"/>
            <a:ext cx="4571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৬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78064" y="2367394"/>
            <a:ext cx="5341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১২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22221" y="2369572"/>
            <a:ext cx="505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১৮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677" y="453688"/>
            <a:ext cx="2133600" cy="1828800"/>
          </a:xfrm>
          <a:prstGeom prst="rect">
            <a:avLst/>
          </a:prstGeom>
          <a:ln w="190500" cap="sq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 descr="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293" y="453688"/>
            <a:ext cx="2667000" cy="1828800"/>
          </a:xfrm>
          <a:prstGeom prst="rect">
            <a:avLst/>
          </a:prstGeom>
          <a:ln w="190500" cap="sq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 descr="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8037" y="453688"/>
            <a:ext cx="2667000" cy="1828800"/>
          </a:xfrm>
          <a:prstGeom prst="rect">
            <a:avLst/>
          </a:prstGeom>
          <a:ln w="190500" cap="sq">
            <a:solidFill>
              <a:schemeClr val="bg1">
                <a:lumMod val="9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50173238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  <p:bldP spid="5" grpId="0" build="p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40658" y="5451410"/>
            <a:ext cx="10348685" cy="11430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2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</a:pPr>
            <a:r>
              <a:rPr lang="bn-BD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 জোড়া বেঁধে খাতায় 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স্বাভাবিক সংখ্যা দ্বারা একটি সসীম ধারা লিখ</a:t>
            </a:r>
            <a:r>
              <a:rPr lang="bn-BD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এবং 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তার </a:t>
            </a:r>
            <a:r>
              <a:rPr lang="bn-BD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প্রথম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পদ ও সাধার</a:t>
            </a:r>
            <a:r>
              <a:rPr lang="bn-BD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ণ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অন্তর নির্ণয় কর</a:t>
            </a:r>
            <a:r>
              <a:rPr lang="bn-BD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236375" y="216167"/>
            <a:ext cx="2895600" cy="1219200"/>
          </a:xfrm>
          <a:prstGeom prst="bevel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কাজ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871" y="539979"/>
            <a:ext cx="6867331" cy="4725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328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>
          <a:xfrm>
            <a:off x="526143" y="874486"/>
            <a:ext cx="10377714" cy="510902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2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u="sng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সমান্তর ধারার সাধারণ</a:t>
            </a:r>
            <a:r>
              <a:rPr lang="en-US" sz="3200" b="1" u="sng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পদ নির্ণয় </a:t>
            </a:r>
            <a:endParaRPr lang="en-US" sz="3200" b="1" u="sng" dirty="0" smtClean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b="1" u="sng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  </a:t>
            </a:r>
            <a:r>
              <a:rPr lang="en-US" sz="3200" u="sng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          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/>
            </a:r>
            <a:b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যে কোন সমান্তর ধারার </a:t>
            </a:r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প্রথ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 পদ= a </a:t>
            </a:r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ও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সাধার</a:t>
            </a:r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ণ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অন্তর = d হলে</a:t>
            </a:r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,</a:t>
            </a:r>
            <a:b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প্রথ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 পদ =a= a+(1 –1 )d</a:t>
            </a:r>
            <a:b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দ্বিতীয়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পদ =a+d = a</a:t>
            </a:r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(2 –1 )d</a:t>
            </a:r>
            <a:b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তৃতীয়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পদ =a+2d = a+(3 –1 )d</a:t>
            </a:r>
            <a:b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……………………………………………….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/>
            </a:r>
            <a:b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.....................................................</a:t>
            </a:r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/>
            </a:r>
            <a:b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সুতরাং, 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n–তম পদ = a+(n –1 )d</a:t>
            </a:r>
            <a:b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এখানে পদ সংখ্যাকে n দ্বারা প্রকাশ করা হয় এবং n –তম পদকেই</a:t>
            </a:r>
            <a:b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সমান্তর ধারার সাধার</a:t>
            </a:r>
            <a:r>
              <a:rPr lang="bn-BD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ণ</a:t>
            </a:r>
            <a:r>
              <a:rPr lang="en-US" sz="3200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পদ বলা হয়।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6915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78971" y="5138053"/>
            <a:ext cx="10479315" cy="143517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2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bn-BD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তোমরা পাঁচ জন করে দলে বিভক্ত হয়ে খাতায় 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কোন ধারার </a:t>
            </a:r>
            <a:r>
              <a:rPr lang="bn-BD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প্রথ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 পদ</a:t>
            </a:r>
            <a:r>
              <a:rPr lang="bn-BD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8, সাধারণ অন্তর 3 হলে, ধারার </a:t>
            </a:r>
            <a:r>
              <a:rPr lang="bn-BD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প্রথম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দশ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টি পদ এবং (2r+1)তম পদ নির্ণয় কর</a:t>
            </a:r>
            <a:r>
              <a:rPr lang="bn-BD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455396" y="371510"/>
            <a:ext cx="2819400" cy="978317"/>
          </a:xfrm>
          <a:prstGeom prst="bevel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দলগত কাজ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412" y="659998"/>
            <a:ext cx="4213487" cy="421348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820946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evel 6"/>
          <p:cNvSpPr/>
          <p:nvPr/>
        </p:nvSpPr>
        <p:spPr>
          <a:xfrm>
            <a:off x="4381500" y="314178"/>
            <a:ext cx="2667000" cy="1066800"/>
          </a:xfrm>
          <a:prstGeom prst="bevel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112283" y="1545911"/>
            <a:ext cx="9205435" cy="376617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১+৩+৫+৭+৯+১১ ধারাটি কোন ধারা?</a:t>
            </a:r>
            <a:b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(ক) সসীম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খ) অসীম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গ)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গুণোত্তর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(ঘ) অনন্ত</a:t>
            </a:r>
            <a:b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২।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 ১+২+৩+৪+...........ধারাটির পরপর দুইটি পদের পার্থক্য কত?</a:t>
            </a:r>
            <a:b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(ক) ১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(খ) ২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গ) ৩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(ঘ) ৪</a:t>
            </a:r>
            <a:b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১+২+৩+৪+...............ধারাটির সাধারণ অন্তর কত?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(ক) ১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  (খ) ২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(গ) ৩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 (ঘ)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৪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538124" y="5631092"/>
            <a:ext cx="2714562" cy="4191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উঃ ১। 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ক)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সসীম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03912" y="5622719"/>
            <a:ext cx="2293574" cy="4572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উঃ ২। 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(ক) ১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802254" y="5654677"/>
            <a:ext cx="2238241" cy="4572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উঃ ৩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kumimoji="0" lang="bn-BD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lpurush" panose="02000600000000000000" pitchFamily="2" charset="0"/>
                <a:cs typeface="Kalpurush" panose="02000600000000000000" pitchFamily="2" charset="0"/>
              </a:rPr>
              <a:t>ক) ১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049" y="457878"/>
            <a:ext cx="2600325" cy="17621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918219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219" y="365760"/>
            <a:ext cx="2257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বাড়ির কাজ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6" y="1133463"/>
            <a:ext cx="4004593" cy="4004593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5343" y="5301063"/>
            <a:ext cx="10479314" cy="10271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alpurush" panose="02000600000000000000" pitchFamily="2" charset="0"/>
                <a:ea typeface="+mj-ea"/>
                <a:cs typeface="Kalpurush" panose="02000600000000000000" pitchFamily="2" charset="0"/>
              </a:rPr>
              <a:t>তোমরা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alpurush" panose="02000600000000000000" pitchFamily="2" charset="0"/>
                <a:ea typeface="+mj-ea"/>
                <a:cs typeface="Kalpurush" panose="02000600000000000000" pitchFamily="2" charset="0"/>
              </a:rPr>
              <a:t>বাড়ি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alpurush" panose="02000600000000000000" pitchFamily="2" charset="0"/>
                <a:ea typeface="+mj-ea"/>
                <a:cs typeface="Kalpurush" panose="02000600000000000000" pitchFamily="2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alpurush" panose="02000600000000000000" pitchFamily="2" charset="0"/>
                <a:ea typeface="+mj-ea"/>
                <a:cs typeface="Kalpurush" panose="02000600000000000000" pitchFamily="2" charset="0"/>
              </a:rPr>
              <a:t>থেকে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alpurush" panose="02000600000000000000" pitchFamily="2" charset="0"/>
                <a:ea typeface="+mj-ea"/>
                <a:cs typeface="Kalpurush" panose="02000600000000000000" pitchFamily="2" charset="0"/>
              </a:rPr>
              <a:t> 8+11+14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alpurush" panose="02000600000000000000" pitchFamily="2" charset="0"/>
                <a:ea typeface="+mj-ea"/>
                <a:cs typeface="Kalpurush" panose="02000600000000000000" pitchFamily="2" charset="0"/>
              </a:rPr>
              <a:t>+….+392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alpurush" panose="02000600000000000000" pitchFamily="2" charset="0"/>
                <a:ea typeface="+mj-ea"/>
                <a:cs typeface="Kalpurush" panose="02000600000000000000" pitchFamily="2" charset="0"/>
              </a:rPr>
              <a:t> </a:t>
            </a:r>
            <a:r>
              <a:rPr kumimoji="0" lang="bn-BD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alpurush" panose="02000600000000000000" pitchFamily="2" charset="0"/>
                <a:ea typeface="+mj-ea"/>
                <a:cs typeface="Kalpurush" panose="02000600000000000000" pitchFamily="2" charset="0"/>
              </a:rPr>
              <a:t>ধারাটির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alpurush" panose="02000600000000000000" pitchFamily="2" charset="0"/>
                <a:ea typeface="+mj-ea"/>
                <a:cs typeface="Kalpurush" panose="02000600000000000000" pitchFamily="2" charset="0"/>
              </a:rPr>
              <a:t>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alpurush" panose="02000600000000000000" pitchFamily="2" charset="0"/>
                <a:ea typeface="+mj-ea"/>
                <a:cs typeface="Kalpurush" panose="02000600000000000000" pitchFamily="2" charset="0"/>
              </a:rPr>
              <a:t>প্রথম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alpurush" panose="02000600000000000000" pitchFamily="2" charset="0"/>
                <a:ea typeface="+mj-ea"/>
                <a:cs typeface="Kalpurush" panose="02000600000000000000" pitchFamily="2" charset="0"/>
              </a:rPr>
              <a:t> পদ এবং সাধার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alpurush" panose="02000600000000000000" pitchFamily="2" charset="0"/>
                <a:ea typeface="+mj-ea"/>
                <a:cs typeface="Kalpurush" panose="02000600000000000000" pitchFamily="2" charset="0"/>
              </a:rPr>
              <a:t>ণ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alpurush" panose="02000600000000000000" pitchFamily="2" charset="0"/>
                <a:ea typeface="+mj-ea"/>
                <a:cs typeface="Kalpurush" panose="02000600000000000000" pitchFamily="2" charset="0"/>
              </a:rPr>
              <a:t> অন্তর  নির্ণয় করে </a:t>
            </a:r>
            <a:r>
              <a:rPr kumimoji="0" lang="bn-BD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alpurush" panose="02000600000000000000" pitchFamily="2" charset="0"/>
                <a:ea typeface="+mj-ea"/>
                <a:cs typeface="Kalpurush" panose="02000600000000000000" pitchFamily="2" charset="0"/>
              </a:rPr>
              <a:t>নিয়ে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Kalpurush" panose="02000600000000000000" pitchFamily="2" charset="0"/>
                <a:ea typeface="+mj-ea"/>
                <a:cs typeface="Kalpurush" panose="02000600000000000000" pitchFamily="2" charset="0"/>
              </a:rPr>
              <a:t> আসবে।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Kalpurush" panose="02000600000000000000" pitchFamily="2" charset="0"/>
              <a:ea typeface="+mj-ea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5968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29" y="184151"/>
            <a:ext cx="11117943" cy="64896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548395" y="5787258"/>
            <a:ext cx="1547446" cy="70788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0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6990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6044" y="4081639"/>
            <a:ext cx="40374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মোঃ মিজানুর রহমান</a:t>
            </a:r>
          </a:p>
          <a:p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সিনিয়র শিক্ষক(গণিত)</a:t>
            </a:r>
          </a:p>
          <a:p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বেতদিঘী উচ্চ বিদ্যালয়</a:t>
            </a:r>
          </a:p>
          <a:p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ফুলবাড়ী,দিনাজপুর।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" t="1316" r="1843" b="1316"/>
          <a:stretch/>
        </p:blipFill>
        <p:spPr>
          <a:xfrm>
            <a:off x="6023429" y="595086"/>
            <a:ext cx="4729381" cy="560856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contourClr>
              <a:srgbClr val="FFFFFF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632622"/>
            <a:ext cx="2834795" cy="336709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Straight Connector 12"/>
          <p:cNvCxnSpPr/>
          <p:nvPr/>
        </p:nvCxnSpPr>
        <p:spPr>
          <a:xfrm>
            <a:off x="4963886" y="2365829"/>
            <a:ext cx="1" cy="3860800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4847772" y="2365829"/>
            <a:ext cx="14514" cy="3846286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031344" y="566056"/>
            <a:ext cx="18288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পরিচিতি</a:t>
            </a:r>
            <a:endParaRPr lang="en-US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4177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59" t="16635" r="-1984" b="689"/>
          <a:stretch/>
        </p:blipFill>
        <p:spPr>
          <a:xfrm>
            <a:off x="1162945" y="1504076"/>
            <a:ext cx="2362200" cy="1556951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344" y="1534556"/>
            <a:ext cx="1600201" cy="1600201"/>
          </a:xfrm>
          <a:prstGeom prst="rect">
            <a:avLst/>
          </a:prstGeom>
          <a:solidFill>
            <a:srgbClr val="FF00FF"/>
          </a:solidFill>
          <a:ln w="76200">
            <a:solidFill>
              <a:srgbClr val="0070C0"/>
            </a:solidFill>
            <a:prstDash val="lgDash"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2746" y="1534557"/>
            <a:ext cx="1600199" cy="1600199"/>
          </a:xfrm>
          <a:prstGeom prst="rect">
            <a:avLst/>
          </a:prstGeom>
          <a:ln w="57150">
            <a:solidFill>
              <a:srgbClr val="C00000"/>
            </a:solidFill>
            <a:prstDash val="lgDashDot"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13"/>
          <a:stretch/>
        </p:blipFill>
        <p:spPr>
          <a:xfrm>
            <a:off x="4345264" y="4049156"/>
            <a:ext cx="1923081" cy="17441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305" y="4030106"/>
            <a:ext cx="2857500" cy="1847850"/>
          </a:xfrm>
          <a:prstGeom prst="rect">
            <a:avLst/>
          </a:prstGeom>
        </p:spPr>
      </p:pic>
      <p:sp>
        <p:nvSpPr>
          <p:cNvPr id="10" name="Bevel 9"/>
          <p:cNvSpPr/>
          <p:nvPr/>
        </p:nvSpPr>
        <p:spPr>
          <a:xfrm>
            <a:off x="2017486" y="295428"/>
            <a:ext cx="8269514" cy="990600"/>
          </a:xfrm>
          <a:prstGeom prst="bevel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নিচের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ছবিতে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কি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দেখতে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পাচ্ছি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 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6105" y="1798160"/>
            <a:ext cx="624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6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68345" y="1843880"/>
            <a:ext cx="6248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6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75665" y="4277756"/>
            <a:ext cx="45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6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92145" y="4353956"/>
            <a:ext cx="457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+</a:t>
            </a:r>
            <a:endParaRPr lang="en-US" sz="6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15344" y="3311981"/>
            <a:ext cx="8971655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3+6+9+…………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4385" y="5999876"/>
            <a:ext cx="8909524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2+4+6+…………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7" name="Picture 16" descr="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9145" y="3972956"/>
            <a:ext cx="27432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96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89997" y="3091542"/>
            <a:ext cx="7315200" cy="2123658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endParaRPr lang="en-US" sz="36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29+25+21+………………..-</a:t>
            </a:r>
            <a:r>
              <a:rPr lang="en-US" sz="4800" dirty="0" smtClean="0">
                <a:latin typeface="Kalpurush" panose="02000600000000000000" pitchFamily="2" charset="0"/>
                <a:cs typeface="Kalpurush" panose="02000600000000000000" pitchFamily="2" charset="0"/>
              </a:rPr>
              <a:t>23</a:t>
            </a:r>
          </a:p>
          <a:p>
            <a:pPr algn="ctr"/>
            <a:endParaRPr lang="en-US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2377" y="730794"/>
            <a:ext cx="7330440" cy="230832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endParaRPr lang="en-US" sz="36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5+11+17+………………..+59</a:t>
            </a:r>
          </a:p>
          <a:p>
            <a:pPr algn="ctr"/>
            <a:endParaRPr lang="en-US" sz="3600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400" y="5337443"/>
            <a:ext cx="7315200" cy="64633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পদ সংখ্যা নির্দিষ্ট হলে-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5950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3"/>
          <p:cNvSpPr/>
          <p:nvPr/>
        </p:nvSpPr>
        <p:spPr>
          <a:xfrm>
            <a:off x="770206" y="640080"/>
            <a:ext cx="9889588" cy="5577840"/>
          </a:xfrm>
          <a:prstGeom prst="bevel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সসীমধারা</a:t>
            </a:r>
            <a:endParaRPr lang="en-US" sz="4000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39607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55172" y="2173515"/>
            <a:ext cx="10319656" cy="251097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2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br>
              <a:rPr lang="en-US" sz="28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bn-BD" sz="28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এই পাঠ শেষে শিক্ষর্থীরা---</a:t>
            </a:r>
            <a:r>
              <a:rPr lang="en-US" sz="28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</a:t>
            </a:r>
            <a:r>
              <a:rPr lang="en-US" sz="28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সসীম</a:t>
            </a:r>
            <a:r>
              <a:rPr lang="en-US" sz="28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ধারা </a:t>
            </a:r>
            <a:r>
              <a:rPr lang="bn-BD" sz="28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ব্যাখ্যা করতে </a:t>
            </a:r>
            <a:r>
              <a:rPr lang="en-US" sz="28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পারবে। </a:t>
            </a:r>
            <a:br>
              <a:rPr lang="en-US" sz="28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২। সমান্তর ধারা ব্যাখ্যা করতে পারবে।                   </a:t>
            </a:r>
            <a:br>
              <a:rPr lang="en-US" sz="28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৩। সমান্তর ধারার পদসংখ্যা নির্ণয় করে বিভিন্ন সমস্যার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সমাধান করতে পারবে। </a:t>
            </a:r>
            <a:br>
              <a:rPr lang="en-US" sz="28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</a:br>
            <a:r>
              <a:rPr lang="en-US" sz="28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                                          </a:t>
            </a:r>
            <a:endParaRPr lang="en-US" sz="2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Bevel 6"/>
          <p:cNvSpPr/>
          <p:nvPr/>
        </p:nvSpPr>
        <p:spPr>
          <a:xfrm>
            <a:off x="223289" y="292350"/>
            <a:ext cx="2697842" cy="926851"/>
          </a:xfrm>
          <a:prstGeom prst="bevel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9139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/>
          </p:nvPr>
        </p:nvGraphicFramePr>
        <p:xfrm>
          <a:off x="4965192" y="2843213"/>
          <a:ext cx="1499616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Packager Shell Object" showAsIcon="1" r:id="rId3" imgW="914400" imgH="714240" progId="Package">
                  <p:embed/>
                </p:oleObj>
              </mc:Choice>
              <mc:Fallback>
                <p:oleObj name="Packager Shell Object" showAsIcon="1" r:id="rId3" imgW="914400" imgH="71424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5192" y="2843213"/>
                        <a:ext cx="1499616" cy="117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019300" y="457200"/>
            <a:ext cx="7391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এসো আমরা একটি ভিডিও দেখি-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849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1945" y="2468042"/>
            <a:ext cx="6521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১০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56739" y="2469380"/>
            <a:ext cx="645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১৫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43810" y="2463413"/>
            <a:ext cx="742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২০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953" y="511138"/>
            <a:ext cx="2817049" cy="1878033"/>
          </a:xfrm>
          <a:prstGeom prst="rect">
            <a:avLst/>
          </a:prstGeom>
          <a:ln w="1905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1753" y="511128"/>
            <a:ext cx="2817049" cy="1878033"/>
          </a:xfrm>
          <a:prstGeom prst="rect">
            <a:avLst/>
          </a:prstGeom>
          <a:ln w="1905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3553" y="511139"/>
            <a:ext cx="2817049" cy="1878033"/>
          </a:xfrm>
          <a:prstGeom prst="rect">
            <a:avLst/>
          </a:prstGeom>
          <a:ln w="19050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" name="Rectangle 8"/>
          <p:cNvSpPr/>
          <p:nvPr/>
        </p:nvSpPr>
        <p:spPr>
          <a:xfrm>
            <a:off x="424543" y="3106057"/>
            <a:ext cx="10580914" cy="290770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ধারাঃ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কোন 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অনুক্রমের পদগুলো পর 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‘+’ 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চিহ্ন দ্বারা যুক্ত করে ধারা গঠন করা যায়। এটির প্রধান বৈশিষ্ট্য পর 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দুইটি 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পদের পার্থক্য সমান  থাকে। যেমন,</a:t>
            </a:r>
          </a:p>
          <a:p>
            <a:pPr algn="just"/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10+15+20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…...ধারা হলে প্রথম ও দ্বিতীয় পদের 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পার্থক্য 15 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– 10= 5,</a:t>
            </a:r>
          </a:p>
          <a:p>
            <a:pPr algn="just"/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দ্বিতীয় ও তৃতীয় পদের 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পার্থক্য20</a:t>
            </a:r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– 15= 5। কোন ধারার পদ সংখ্যা নির্দিষ্ট </a:t>
            </a:r>
          </a:p>
          <a:p>
            <a:pPr algn="just"/>
            <a:r>
              <a:rPr lang="en-US" sz="3200" b="1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হলে তাকে সসীম ধারা বলে। যেমন- 3+6+9+……..+30। </a:t>
            </a:r>
            <a:endParaRPr lang="en-US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0262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3488351" y="6027575"/>
            <a:ext cx="7625702" cy="485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8572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25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একটি সসীম ধারা </a:t>
            </a:r>
            <a:r>
              <a:rPr lang="bn-BD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নিজ নিজ</a:t>
            </a:r>
            <a:r>
              <a:rPr lang="en-US" sz="3600" dirty="0" smtClean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খাতায় লিখ।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275252" y="308776"/>
            <a:ext cx="2743200" cy="990600"/>
          </a:xfrm>
          <a:prstGeom prst="bevel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একক কাজ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686" y="689930"/>
            <a:ext cx="6850759" cy="502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4349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354</TotalTime>
  <Words>323</Words>
  <Application>Microsoft Office PowerPoint</Application>
  <PresentationFormat>Custom</PresentationFormat>
  <Paragraphs>49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Kalpurush</vt:lpstr>
      <vt:lpstr>NikoshBAN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Mizanur Rahman</dc:creator>
  <cp:lastModifiedBy>Md. Mizanur Rahman</cp:lastModifiedBy>
  <cp:revision>241</cp:revision>
  <dcterms:created xsi:type="dcterms:W3CDTF">2020-10-10T10:04:35Z</dcterms:created>
  <dcterms:modified xsi:type="dcterms:W3CDTF">2021-07-20T14:02:58Z</dcterms:modified>
</cp:coreProperties>
</file>