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7" r:id="rId4"/>
    <p:sldId id="274" r:id="rId5"/>
    <p:sldId id="275" r:id="rId6"/>
    <p:sldId id="282" r:id="rId7"/>
    <p:sldId id="258" r:id="rId8"/>
    <p:sldId id="276" r:id="rId9"/>
    <p:sldId id="279" r:id="rId10"/>
    <p:sldId id="280" r:id="rId11"/>
    <p:sldId id="281" r:id="rId12"/>
    <p:sldId id="260" r:id="rId13"/>
    <p:sldId id="261" r:id="rId14"/>
    <p:sldId id="262" r:id="rId15"/>
    <p:sldId id="283" r:id="rId16"/>
    <p:sldId id="284" r:id="rId17"/>
    <p:sldId id="285" r:id="rId18"/>
    <p:sldId id="286" r:id="rId19"/>
    <p:sldId id="265" r:id="rId20"/>
    <p:sldId id="266" r:id="rId21"/>
    <p:sldId id="26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528164"/>
            <a:ext cx="7840852" cy="5724527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3505200" y="3733800"/>
            <a:ext cx="5410200" cy="3047056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9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 rot="4421960">
            <a:off x="6173663" y="3581872"/>
            <a:ext cx="673737" cy="6858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5000" y="3876675"/>
            <a:ext cx="7874000" cy="8842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en-US" sz="3300" b="1" noProof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সময়কালঃ যে সময়ের জন্য মুনাফা হিসাব হয় তা হলো সময়কাল। </a:t>
            </a:r>
          </a:p>
        </p:txBody>
      </p:sp>
      <p:sp>
        <p:nvSpPr>
          <p:cNvPr id="3" name="Rectangle 2"/>
          <p:cNvSpPr/>
          <p:nvPr/>
        </p:nvSpPr>
        <p:spPr>
          <a:xfrm>
            <a:off x="635000" y="1993900"/>
            <a:ext cx="7874000" cy="8842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en-US" sz="3300" b="1" noProof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মুনাফার হারঃ ১০০ টাকার ১ বছরের মুনাফা হলো মুনাফার হার।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743200" y="1066800"/>
            <a:ext cx="27432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SimSun" pitchFamily="2" charset="-122"/>
                <a:cs typeface="NikoshBAN" pitchFamily="2" charset="0"/>
              </a:rPr>
              <a:t>সরল</a:t>
            </a: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SimSun" pitchFamily="2" charset="-122"/>
                <a:cs typeface="NikoshBAN" pitchFamily="2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SimSun" pitchFamily="2" charset="-122"/>
                <a:cs typeface="NikoshBAN" pitchFamily="2" charset="0"/>
              </a:rPr>
              <a:t>মুনাফা</a:t>
            </a: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SimSun" pitchFamily="2" charset="-122"/>
                <a:cs typeface="NikoshBAN" pitchFamily="2" charset="0"/>
              </a:rPr>
              <a:t/>
            </a:r>
            <a:b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SimSun" pitchFamily="2" charset="-122"/>
                <a:cs typeface="NikoshBAN" pitchFamily="2" charset="0"/>
              </a:rPr>
            </a:br>
            <a:endParaRPr kumimoji="0" lang="en-US" altLang="zh-CN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SimSun" pitchFamily="2" charset="-122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2114" y="2771128"/>
            <a:ext cx="7779771" cy="131508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en-US" sz="4050" b="1" noProof="1">
                <a:latin typeface="NikoshBAN" panose="02000000000000000000" pitchFamily="2" charset="0"/>
                <a:cs typeface="NikoshBAN" panose="02000000000000000000" pitchFamily="2" charset="0"/>
              </a:rPr>
              <a:t>প্রতি বছর শেষে শুধু   প্রারম্ভিক মূলধনের উপর যে মুনাফা হিসাব করা হয় তাকে সরল মুনাফা বলে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86" y="2316540"/>
            <a:ext cx="928491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১৪। বার্ষিক ১০% মুনাফায় ৩০০০ টাকা এবং </a:t>
            </a:r>
            <a:endParaRPr lang="en-US" sz="4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৮% মুনাফায় ২০০০ টাকা বিনিয়োগ করলে মোট মূলধনের </a:t>
            </a:r>
            <a:endParaRPr lang="en-US" sz="4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ওপর গড়ে শতকরা কত টাকা মুনাফা পাওয়া যাবে? 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08066" y="838200"/>
            <a:ext cx="2930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অনুশীলনী ২১ এর ১৪ নং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1000" y="2873514"/>
            <a:ext cx="19014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 ক্ষেত্রে, </a:t>
            </a:r>
            <a:endParaRPr lang="en-US" sz="4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9438" y="2448342"/>
            <a:ext cx="17171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সমাধানঃ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3657600"/>
            <a:ext cx="72987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আসল, P = ৩০০০ টাকা 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মুনাফার হার, r = ১০% = 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সময়, n = ১ বছর 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মুনাফা I = কত?   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819400"/>
            <a:ext cx="3097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82245" y="4201180"/>
            <a:ext cx="492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১০</a:t>
            </a:r>
            <a:endParaRPr lang="en-US" sz="2800" b="1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05400" y="4582180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০০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953000" y="4658380"/>
            <a:ext cx="9906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486" y="76200"/>
            <a:ext cx="928491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১৪। বার্ষিক ১০% মুনাফায় ৩০০০ টাকা এবং </a:t>
            </a:r>
            <a:endParaRPr lang="en-US" sz="4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৮% মুনাফায় ২০০০ টাকা বিনিয়োগ করলে মোট মূলধনের </a:t>
            </a:r>
            <a:endParaRPr lang="en-US" sz="4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ওপর গড়ে শতকরা কত টাকা মুনাফা পাওয়া যাবে? 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allAtOnce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0999" y="2514600"/>
            <a:ext cx="565571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আমরা জানি,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I =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Prn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বা,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I =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000 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× 	       × </a:t>
            </a:r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টাকা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বা,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I =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৩০০ টাকা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সুতারাং, ১ম ক্ষেত্রে মুনাফা ৩০০ টাকা।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23825" cy="23812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059988" y="3505200"/>
            <a:ext cx="492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১০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27054" y="3886200"/>
            <a:ext cx="654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00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743200" y="3950632"/>
            <a:ext cx="10668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286700" y="1349514"/>
            <a:ext cx="1056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এখানে, </a:t>
            </a:r>
            <a:endParaRPr lang="en-US" sz="28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9438" y="1219200"/>
            <a:ext cx="17171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সমাধানঃ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95800" y="1676400"/>
            <a:ext cx="72987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আসল, P = ৩০০০ টাকা </a:t>
            </a:r>
            <a:endParaRPr lang="en-US" sz="2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মুনাফার হার, r = ১০% = </a:t>
            </a:r>
            <a:endParaRPr lang="en-US" sz="2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সময়, n = ১ বছর </a:t>
            </a:r>
            <a:endParaRPr lang="en-US" sz="2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মুনাফা I = কত?   </a:t>
            </a:r>
            <a:endParaRPr lang="en-US" sz="20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2819400"/>
            <a:ext cx="3097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11045" y="1762780"/>
            <a:ext cx="492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১০</a:t>
            </a:r>
            <a:endParaRPr lang="en-US" sz="2800" b="1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34200" y="2143780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০০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6781800" y="2219980"/>
            <a:ext cx="9906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1486" y="76200"/>
            <a:ext cx="656141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১৪। বার্ষিক ১০% মুনাফায় ৩০০০ টাকা এবং </a:t>
            </a:r>
            <a:endParaRPr lang="en-US" sz="2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৮% মুনাফায় ২০০০ টাকা বিনিয়োগ করলে মোট মূলধনের </a:t>
            </a:r>
            <a:endParaRPr lang="en-US" sz="2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ওপর গড়ে শতকরা কত টাকা মুনাফা পাওয়া যাবে? 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1000" y="2873514"/>
            <a:ext cx="18966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২য় ক্ষেত্রে, </a:t>
            </a:r>
            <a:endParaRPr lang="en-US" sz="4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9438" y="2448342"/>
            <a:ext cx="29129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সমাধানঃ  </a:t>
            </a:r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আবার,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3657600"/>
            <a:ext cx="72987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আসল, P = ২০০০ টাকা 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মুনাফার হার, r = ৮% = 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সময়, n = ১ বছর 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মুনাফা I = কত?   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819400"/>
            <a:ext cx="3097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82245" y="4201180"/>
            <a:ext cx="369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2800" b="1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0" y="4582180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০০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953000" y="4658380"/>
            <a:ext cx="9906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486" y="76200"/>
            <a:ext cx="928491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১৪। বার্ষিক ১০% মুনাফায় ৩০০০ টাকা এবং </a:t>
            </a:r>
            <a:endParaRPr lang="en-US" sz="4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৮% মুনাফায় ২০০০ টাকা বিনিয়োগ করলে মোট মূলধনের </a:t>
            </a:r>
            <a:endParaRPr lang="en-US" sz="4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ওপর গড়ে শতকরা কত টাকা মুনাফা পাওয়া যাবে? 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allAtOnce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999" y="2514600"/>
            <a:ext cx="562044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আমরা জানি,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I =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Prn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বা,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I =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000 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× 	       × </a:t>
            </a:r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টাকা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বা,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I =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১৬০ টাকা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সুতারাং, ২য় ক্ষেত্রে মুনাফা ১৬০ টাকা।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23825" cy="2381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59988" y="3505200"/>
            <a:ext cx="369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7054" y="3886200"/>
            <a:ext cx="654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00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743200" y="3950632"/>
            <a:ext cx="10668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86700" y="1349514"/>
            <a:ext cx="1056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এখানে, </a:t>
            </a:r>
            <a:endParaRPr lang="en-US" sz="28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9438" y="1219200"/>
            <a:ext cx="17171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সমাধানঃ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5800" y="1676400"/>
            <a:ext cx="72987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আসল, P = ২০০০ টাকা </a:t>
            </a:r>
            <a:endParaRPr lang="en-US" sz="2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মুনাফার হার, r = ৮% = </a:t>
            </a:r>
            <a:endParaRPr lang="en-US" sz="2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সময়, n = ১ বছর </a:t>
            </a:r>
            <a:endParaRPr lang="en-US" sz="2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মুনাফা I = কত?   </a:t>
            </a:r>
            <a:endParaRPr lang="en-US" sz="20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819400"/>
            <a:ext cx="3097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11045" y="1762780"/>
            <a:ext cx="369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2800" b="1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34200" y="2143780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০০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6781800" y="2219980"/>
            <a:ext cx="9906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486" y="76200"/>
            <a:ext cx="656141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১৪। বার্ষিক ১০% মুনাফায় ৩০০০ টাকা এবং </a:t>
            </a:r>
            <a:endParaRPr lang="en-US" sz="2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৮% মুনাফায় ২০০০ টাকা বিনিয়োগ করলে মোট মূলধনের </a:t>
            </a:r>
            <a:endParaRPr lang="en-US" sz="2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ওপর গড়ে শতকরা কত টাকা মুনাফা পাওয়া যাবে? 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86" y="76200"/>
            <a:ext cx="928491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১৪। বার্ষিক ১০% মুনাফায় ৩০০০ টাকা এবং </a:t>
            </a:r>
            <a:endParaRPr lang="en-US" sz="4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৮% মুনাফায় ২০০০ টাকা বিনিয়োগ করলে মোট মূলধনের </a:t>
            </a:r>
            <a:endParaRPr lang="en-US" sz="4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ওপর গড়ে শতকরা কত টাকা মুনাফা পাওয়া যাবে? 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2381071"/>
            <a:ext cx="4419600" cy="12003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১ম ক্ষেত্রে মুনাফা ৩০০ টাকা। </a:t>
            </a:r>
          </a:p>
          <a:p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২য় ক্ষেত্রে মুনাফা ১৬০ টাকা।</a:t>
            </a:r>
            <a:endParaRPr lang="en-US" sz="36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4400" y="2362200"/>
            <a:ext cx="44196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১ম ক্ষেত্রে আসল ৩০০০ টাকা। </a:t>
            </a:r>
          </a:p>
          <a:p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২য় ক্ষেত্রে আসল ২০০০ টাকা।</a:t>
            </a:r>
            <a:endParaRPr lang="en-US" sz="36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981271"/>
            <a:ext cx="8610600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মোট আসল, 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P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=</a:t>
            </a:r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৩০০০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+ 2000 )</a:t>
            </a:r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টাকা 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= 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5000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টাকা</a:t>
            </a:r>
          </a:p>
          <a:p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মোট মুনাফা, 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= ( 300 + </a:t>
            </a:r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১৬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0) </a:t>
            </a:r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টাকা = </a:t>
            </a:r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৪৬০</a:t>
            </a:r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টাকা </a:t>
            </a:r>
          </a:p>
          <a:p>
            <a:r>
              <a:rPr lang="bn-IN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সময়, 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n = 1 </a:t>
            </a:r>
            <a:r>
              <a:rPr lang="bn-IN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বছর</a:t>
            </a:r>
          </a:p>
          <a:p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মুনাফার হার, 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r = </a:t>
            </a:r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কত? </a:t>
            </a:r>
            <a:endParaRPr lang="en-US" sz="36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1447800"/>
            <a:ext cx="563880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মোট আসল, </a:t>
            </a:r>
            <a:r>
              <a:rPr lang="en-US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P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=</a:t>
            </a:r>
            <a:r>
              <a:rPr lang="bn-IN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৩০০০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+ 2000 )</a:t>
            </a:r>
            <a:r>
              <a:rPr lang="bn-IN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টাকা 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= </a:t>
            </a:r>
            <a:r>
              <a:rPr lang="en-US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5000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টাকা</a:t>
            </a:r>
          </a:p>
          <a:p>
            <a:r>
              <a:rPr lang="bn-IN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মোট মুনাফা, 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= ( 300 + </a:t>
            </a:r>
            <a:r>
              <a:rPr lang="bn-IN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১৬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0) </a:t>
            </a:r>
            <a:r>
              <a:rPr lang="bn-IN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টাকা = </a:t>
            </a:r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৪৬০</a:t>
            </a:r>
            <a:r>
              <a:rPr lang="bn-IN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টাকা </a:t>
            </a:r>
          </a:p>
          <a:p>
            <a:r>
              <a:rPr lang="bn-IN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সময়, </a:t>
            </a:r>
            <a:r>
              <a:rPr lang="en-US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n = 1 </a:t>
            </a:r>
            <a:r>
              <a:rPr lang="bn-IN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বছর</a:t>
            </a:r>
          </a:p>
          <a:p>
            <a:r>
              <a:rPr lang="bn-IN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মুনাফার হার, 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r = </a:t>
            </a:r>
            <a:r>
              <a:rPr lang="bn-IN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কত? </a:t>
            </a:r>
            <a:endParaRPr lang="en-US" sz="2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0999" y="2514600"/>
            <a:ext cx="466025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আমরা জানি,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I =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P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r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n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বা,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r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= </a:t>
            </a: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বা,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r = 		   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× 100%</a:t>
            </a:r>
            <a:endParaRPr lang="en-US" sz="36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বা,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r =		   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%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23825" cy="2381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95600" y="1066800"/>
            <a:ext cx="1056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এখানে, </a:t>
            </a:r>
            <a:endParaRPr lang="en-US" sz="28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9438" y="1219200"/>
            <a:ext cx="17171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সমাধানঃ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819400"/>
            <a:ext cx="3097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21809" y="6172200"/>
            <a:ext cx="2069797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উত্তরঃ </a:t>
            </a:r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৯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%</a:t>
            </a:r>
            <a:endParaRPr lang="en-US" sz="36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15630" y="3515380"/>
            <a:ext cx="325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I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84054" y="3896380"/>
            <a:ext cx="657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Pn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600200" y="3960812"/>
            <a:ext cx="10668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39430" y="4582180"/>
            <a:ext cx="686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৪৬০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07854" y="4963180"/>
            <a:ext cx="1378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৫০০০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× </a:t>
            </a:r>
            <a:r>
              <a:rPr lang="bn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524000" y="5027612"/>
            <a:ext cx="18288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939430" y="5725180"/>
            <a:ext cx="1013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৪৬০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00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45588" y="6106180"/>
            <a:ext cx="848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৫০০০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524000" y="6170612"/>
            <a:ext cx="18288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943600" y="3886200"/>
            <a:ext cx="2595582" cy="70788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বা, 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r = </a:t>
            </a:r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৯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81600" y="4724400"/>
            <a:ext cx="3783408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সুতারাং, মুনাফার হার ৯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%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486" y="76200"/>
            <a:ext cx="90813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১৪। বার্ষিক ১০% মুনাফায় ৩০০০ টাকা এবং ৮% মুনাফায় ২০০০ টাকা বিনিয়োগ </a:t>
            </a:r>
          </a:p>
          <a:p>
            <a:r>
              <a:rPr lang="bn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করলে মোট মূলধনের ওপর গড়ে শতকরা কত টাকা মুনাফা পাওয়া যাবে? 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3" grpId="0"/>
      <p:bldP spid="14" grpId="0"/>
      <p:bldP spid="16" grpId="0"/>
      <p:bldP spid="17" grpId="0"/>
      <p:bldP spid="1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6512" y="381000"/>
            <a:ext cx="1641796" cy="8309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6914" y="2433697"/>
            <a:ext cx="841608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উদাহরণ ৩।</a:t>
            </a:r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রমিজ সাহেব ব্যাংকে </a:t>
            </a:r>
            <a:r>
              <a:rPr lang="bn-IN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৫০০০ </a:t>
            </a:r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টাকা জমা রাখলেন </a:t>
            </a:r>
          </a:p>
          <a:p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 ঠিক করলেন যে, আগামী ৬ বছর তিনি ব্যাংক থেকে টাকা </a:t>
            </a:r>
          </a:p>
          <a:p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উঠাবেন না। ব্যাংকের বার্ষিক মুনাফা ১০% হলে, ৬ বছর পর তিনি </a:t>
            </a:r>
          </a:p>
          <a:p>
            <a:r>
              <a:rPr lang="bn-IN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মুনাফা </a:t>
            </a:r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কত পাবেন? মুনাফা আসল কত হবে ?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F3FF0113-54DA-4F7D-A59F-83D1E30ADC57}"/>
              </a:ext>
            </a:extLst>
          </p:cNvPr>
          <p:cNvSpPr/>
          <p:nvPr/>
        </p:nvSpPr>
        <p:spPr>
          <a:xfrm>
            <a:off x="0" y="0"/>
            <a:ext cx="9144000" cy="6705600"/>
          </a:xfrm>
          <a:prstGeom prst="frame">
            <a:avLst>
              <a:gd name="adj1" fmla="val 2304"/>
            </a:avLst>
          </a:prstGeom>
          <a:solidFill>
            <a:srgbClr val="00B050"/>
          </a:soli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75B1F7B4-7EB0-46D5-8412-C5779419184D}"/>
              </a:ext>
            </a:extLst>
          </p:cNvPr>
          <p:cNvSpPr txBox="1"/>
          <p:nvPr/>
        </p:nvSpPr>
        <p:spPr>
          <a:xfrm>
            <a:off x="173740" y="3524638"/>
            <a:ext cx="4855460" cy="24929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শহীদুল ইসলাম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ইস্পাহানি আদর্শ হাই স্কুল, চট্টগ্রাম।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মোবাইল: ০১৭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16-100382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ই-মেইল: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sciencesik@gmail.com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048F0FD1-16C4-4993-BAE5-3E197A62C8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3238959" y="3696158"/>
            <a:ext cx="4113883" cy="838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63E7DEE2-F231-4728-9062-394C9F542E96}"/>
              </a:ext>
            </a:extLst>
          </p:cNvPr>
          <p:cNvSpPr txBox="1"/>
          <p:nvPr/>
        </p:nvSpPr>
        <p:spPr>
          <a:xfrm>
            <a:off x="3796812" y="325387"/>
            <a:ext cx="2070588" cy="957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5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5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SG" sz="562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lc="http://schemas.openxmlformats.org/drawingml/2006/lockedCanvas" xmlns:a16="http://schemas.microsoft.com/office/drawing/2014/main" xmlns="" id="{66DBC0F2-D3C7-4139-BC53-2580A7E68CBB}"/>
              </a:ext>
            </a:extLst>
          </p:cNvPr>
          <p:cNvSpPr txBox="1"/>
          <p:nvPr/>
        </p:nvSpPr>
        <p:spPr>
          <a:xfrm>
            <a:off x="5486400" y="3546317"/>
            <a:ext cx="3510537" cy="30469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</a:p>
          <a:p>
            <a:pPr algn="ctr"/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অনুশীলনীঃ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2.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bn-BD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৪৫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endParaRPr lang="bn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2" descr="C:\Users\IAHS\Downloads\IMG_20200611_232932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8600" y="567390"/>
            <a:ext cx="3968750" cy="297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2" descr="অষ্টম শ্রেণির গণিত বই pdf download |Class 8 Math Book 2021 Pdf Download |৮ম  শ্রেণির গণিত বই ২০২১ PD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Screenshot_20200114_1641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5600" y="685800"/>
            <a:ext cx="1867365" cy="23666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838200"/>
            <a:ext cx="2315057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6914" y="2438400"/>
            <a:ext cx="841608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করিম সাহেব ব্যাংকে ২৫০০০ টাকা জমা রাখলেন </a:t>
            </a:r>
          </a:p>
          <a:p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 ঠিক করলেন যে, আগামী ৫ বছর তিনি ব্যাংক থেকে টাকা </a:t>
            </a:r>
          </a:p>
          <a:p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উঠাবেন না। ব্যাংকের বার্ষিক মুনাফা ১০% হলে, ৫ বছর পর তিনি </a:t>
            </a:r>
          </a:p>
          <a:p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মুনাফা কত পাবেন? মুনাফা আসল কত হবে ?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2545140"/>
            <a:ext cx="441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20200114_1641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228600"/>
            <a:ext cx="3086565" cy="3911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86" y="4157008"/>
            <a:ext cx="928491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১৪। বার্ষিক ১০% মুনাফায় ৩০০০ টাকা এবং </a:t>
            </a:r>
            <a:endParaRPr lang="en-US" sz="4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৮% মুনাফায় ২০০০ টাকা বিনিয়োগ করলে মোট মূলধনের </a:t>
            </a:r>
            <a:endParaRPr lang="en-US" sz="4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ওপর গড়ে শতকরা কত টাকা মুনাফা পাওয়া যাবে? 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 rot="18974296">
            <a:off x="-2863" y="1474616"/>
            <a:ext cx="3304431" cy="191590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bn-IN" sz="6000" noProof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</a:p>
          <a:p>
            <a:pPr algn="ctr"/>
            <a:r>
              <a:rPr lang="en-US" sz="6000" noProof="1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সরল </a:t>
            </a:r>
            <a:r>
              <a:rPr lang="en-US" sz="6000" noProof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endParaRPr lang="en-US" sz="6000" noProof="1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 bwMode="auto">
          <a:xfrm rot="18974296">
            <a:off x="6527888" y="1398416"/>
            <a:ext cx="2390719" cy="191590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bn-IN" sz="6000" noProof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অনুশীলনী</a:t>
            </a:r>
          </a:p>
          <a:p>
            <a:pPr algn="ctr"/>
            <a:r>
              <a:rPr lang="bn-IN" sz="6000" noProof="1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6000" noProof="1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6000" noProof="1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6000" noProof="1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8"/>
          <p:cNvSpPr/>
          <p:nvPr/>
        </p:nvSpPr>
        <p:spPr>
          <a:xfrm>
            <a:off x="3700463" y="3589338"/>
            <a:ext cx="1006475" cy="392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zh-CN" sz="1300">
              <a:solidFill>
                <a:srgbClr val="FFFFFF"/>
              </a:solidFill>
              <a:ea typeface="SimSun" pitchFamily="2" charset="-122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1018" y="1314911"/>
            <a:ext cx="2667000" cy="5759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68580" tIns="34290" rIns="68580" bIns="342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300" noProof="1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লক্ষ্য করঃ</a:t>
            </a:r>
            <a:endParaRPr lang="en-US" sz="3300" b="1" noProof="1"/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2895600"/>
            <a:ext cx="2828925" cy="1619250"/>
          </a:xfrm>
          <a:prstGeom prst="rect">
            <a:avLst/>
          </a:prstGeom>
        </p:spPr>
      </p:pic>
      <p:pic>
        <p:nvPicPr>
          <p:cNvPr id="7" name="Picture 6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895600"/>
            <a:ext cx="2628900" cy="1733550"/>
          </a:xfrm>
          <a:prstGeom prst="rect">
            <a:avLst/>
          </a:prstGeom>
        </p:spPr>
      </p:pic>
      <p:sp>
        <p:nvSpPr>
          <p:cNvPr id="8" name="Right Arrow 8"/>
          <p:cNvSpPr/>
          <p:nvPr/>
        </p:nvSpPr>
        <p:spPr>
          <a:xfrm rot="5400000">
            <a:off x="6400800" y="4724400"/>
            <a:ext cx="1006475" cy="392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zh-CN" sz="1300">
              <a:solidFill>
                <a:srgbClr val="FFFFFF"/>
              </a:solidFill>
              <a:ea typeface="SimSun" pitchFamily="2" charset="-122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3200" y="5562600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b="1" dirty="0" smtClean="0">
                <a:latin typeface="NikoshBAN" pitchFamily="2" charset="0"/>
                <a:cs typeface="NikoshBAN" pitchFamily="2" charset="0"/>
              </a:rPr>
              <a:t>মুনাফা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9613" y="979488"/>
            <a:ext cx="1898650" cy="181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249613" y="979488"/>
            <a:ext cx="1782762" cy="167481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altLang="zh-CN" sz="100">
              <a:solidFill>
                <a:srgbClr val="000000"/>
              </a:solidFill>
              <a:ea typeface="SimSun" pitchFamily="2" charset="-122"/>
              <a:cs typeface="Arial" pitchFamily="34" charset="0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678613" y="1036638"/>
            <a:ext cx="1712912" cy="1692275"/>
            <a:chOff x="8905642" y="239581"/>
            <a:chExt cx="2283767" cy="2255012"/>
          </a:xfrm>
        </p:grpSpPr>
        <p:pic>
          <p:nvPicPr>
            <p:cNvPr id="5" name="Picture 1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905642" y="239581"/>
              <a:ext cx="2283767" cy="2103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170781" y="1211065"/>
              <a:ext cx="1018628" cy="1283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Rectangle 6"/>
          <p:cNvSpPr/>
          <p:nvPr/>
        </p:nvSpPr>
        <p:spPr>
          <a:xfrm>
            <a:off x="6756400" y="1052513"/>
            <a:ext cx="1897063" cy="1676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altLang="zh-CN" sz="100">
              <a:solidFill>
                <a:srgbClr val="000000"/>
              </a:solidFill>
              <a:ea typeface="SimSun" pitchFamily="2" charset="-122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79485" y="1143622"/>
            <a:ext cx="2279084" cy="530223"/>
          </a:xfrm>
          <a:prstGeom prst="rect">
            <a:avLst/>
          </a:prstGeom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আরও লক্ষ্য করঃ</a:t>
            </a:r>
            <a:endParaRPr kumimoji="0" lang="en-US" sz="33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7863" y="971550"/>
            <a:ext cx="1897062" cy="181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ight Arrow 18"/>
          <p:cNvSpPr/>
          <p:nvPr/>
        </p:nvSpPr>
        <p:spPr>
          <a:xfrm>
            <a:off x="5526088" y="1871663"/>
            <a:ext cx="600075" cy="231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zh-CN" sz="13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Sun" pitchFamily="2" charset="-122"/>
              <a:cs typeface="Arial" pitchFamily="34" charset="0"/>
            </a:endParaRPr>
          </a:p>
        </p:txBody>
      </p:sp>
      <p:sp>
        <p:nvSpPr>
          <p:cNvPr id="11" name="Subtitle 2"/>
          <p:cNvSpPr txBox="1">
            <a:spLocks noChangeArrowheads="1"/>
          </p:cNvSpPr>
          <p:nvPr/>
        </p:nvSpPr>
        <p:spPr bwMode="auto">
          <a:xfrm>
            <a:off x="3962400" y="5119688"/>
            <a:ext cx="86995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b"/>
          <a:lstStyle/>
          <a:p>
            <a:pPr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endParaRPr lang="en-US" altLang="zh-CN" sz="3000" b="1">
              <a:latin typeface="NikoshBAN" pitchFamily="2" charset="0"/>
              <a:ea typeface="SimSun" pitchFamily="2" charset="-12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98838" y="4362450"/>
            <a:ext cx="563562" cy="180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zh-CN" sz="100">
              <a:solidFill>
                <a:srgbClr val="FFFFFF"/>
              </a:solidFill>
              <a:ea typeface="SimSun" pitchFamily="2" charset="-122"/>
              <a:cs typeface="Arial" pitchFamily="34" charset="0"/>
            </a:endParaRPr>
          </a:p>
        </p:txBody>
      </p:sp>
      <p:sp>
        <p:nvSpPr>
          <p:cNvPr id="13" name="Equals 2"/>
          <p:cNvSpPr/>
          <p:nvPr/>
        </p:nvSpPr>
        <p:spPr>
          <a:xfrm>
            <a:off x="5826125" y="4178300"/>
            <a:ext cx="650875" cy="42703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zh-CN" sz="100">
              <a:solidFill>
                <a:schemeClr val="tx1"/>
              </a:solidFill>
              <a:ea typeface="SimSun" pitchFamily="2" charset="-122"/>
              <a:cs typeface="Arial" pitchFamily="34" charset="0"/>
            </a:endParaRPr>
          </a:p>
        </p:txBody>
      </p:sp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56400" y="3757613"/>
            <a:ext cx="904875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ubtitle 2"/>
          <p:cNvSpPr txBox="1"/>
          <p:nvPr/>
        </p:nvSpPr>
        <p:spPr>
          <a:xfrm>
            <a:off x="457201" y="5119688"/>
            <a:ext cx="2719388" cy="4778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68580" tIns="34290" rIns="68580" bIns="34290" anchor="b"/>
          <a:lstStyle/>
          <a:p>
            <a:pPr algn="ctr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r>
              <a:rPr lang="en-US" altLang="zh-CN" sz="3000" b="1" dirty="0" err="1">
                <a:solidFill>
                  <a:schemeClr val="tx1"/>
                </a:solidFill>
                <a:latin typeface="NikoshBAN" pitchFamily="2" charset="0"/>
                <a:ea typeface="SimSun" pitchFamily="2" charset="-122"/>
                <a:cs typeface="Arial" pitchFamily="34" charset="0"/>
              </a:rPr>
              <a:t>মুনাফা</a:t>
            </a:r>
            <a:r>
              <a:rPr lang="en-US" altLang="zh-CN" sz="3000" b="1" dirty="0">
                <a:solidFill>
                  <a:schemeClr val="tx1"/>
                </a:solidFill>
                <a:latin typeface="NikoshBAN" pitchFamily="2" charset="0"/>
                <a:ea typeface="SimSun" pitchFamily="2" charset="-122"/>
                <a:cs typeface="Arial" pitchFamily="34" charset="0"/>
              </a:rPr>
              <a:t> </a:t>
            </a:r>
            <a:r>
              <a:rPr lang="en-US" altLang="zh-CN" sz="3000" b="1" dirty="0" err="1">
                <a:solidFill>
                  <a:schemeClr val="tx1"/>
                </a:solidFill>
                <a:latin typeface="NikoshBAN" pitchFamily="2" charset="0"/>
                <a:ea typeface="SimSun" pitchFamily="2" charset="-122"/>
                <a:cs typeface="Arial" pitchFamily="34" charset="0"/>
              </a:rPr>
              <a:t>আসল</a:t>
            </a:r>
            <a:endParaRPr lang="en-US" altLang="zh-CN" sz="3000" b="1" dirty="0">
              <a:solidFill>
                <a:schemeClr val="tx1"/>
              </a:solidFill>
              <a:latin typeface="NikoshBAN" pitchFamily="2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16" name="Subtitle 2"/>
          <p:cNvSpPr txBox="1"/>
          <p:nvPr/>
        </p:nvSpPr>
        <p:spPr>
          <a:xfrm>
            <a:off x="4524374" y="5170488"/>
            <a:ext cx="1266825" cy="4778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anchor="b"/>
          <a:lstStyle/>
          <a:p>
            <a:pPr algn="ctr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r>
              <a:rPr lang="en-US" altLang="zh-CN" sz="3000" b="1" dirty="0" err="1">
                <a:solidFill>
                  <a:schemeClr val="tx1"/>
                </a:solidFill>
                <a:latin typeface="NikoshBAN" pitchFamily="2" charset="0"/>
                <a:ea typeface="SimSun" pitchFamily="2" charset="-122"/>
                <a:cs typeface="Arial" pitchFamily="34" charset="0"/>
              </a:rPr>
              <a:t>আসল</a:t>
            </a:r>
            <a:endParaRPr lang="en-US" altLang="zh-CN" sz="3000" b="1" dirty="0">
              <a:solidFill>
                <a:schemeClr val="tx1"/>
              </a:solidFill>
              <a:latin typeface="NikoshBAN" pitchFamily="2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17" name="Subtitle 2"/>
          <p:cNvSpPr txBox="1"/>
          <p:nvPr/>
        </p:nvSpPr>
        <p:spPr>
          <a:xfrm>
            <a:off x="6678612" y="5170488"/>
            <a:ext cx="1703387" cy="4778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b"/>
          <a:lstStyle/>
          <a:p>
            <a:pPr algn="ctr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r>
              <a:rPr lang="en-US" altLang="zh-CN" sz="3000" b="1" dirty="0" err="1">
                <a:solidFill>
                  <a:schemeClr val="tx1"/>
                </a:solidFill>
                <a:latin typeface="NikoshBAN" pitchFamily="2" charset="0"/>
                <a:ea typeface="SimSun" pitchFamily="2" charset="-122"/>
                <a:cs typeface="Arial" pitchFamily="34" charset="0"/>
              </a:rPr>
              <a:t>মুনাফা</a:t>
            </a:r>
            <a:endParaRPr lang="en-US" altLang="zh-CN" sz="3000" b="1" dirty="0">
              <a:solidFill>
                <a:schemeClr val="tx1"/>
              </a:solidFill>
              <a:latin typeface="NikoshBAN" pitchFamily="2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18" name="Subtitle 2"/>
          <p:cNvSpPr txBox="1"/>
          <p:nvPr/>
        </p:nvSpPr>
        <p:spPr>
          <a:xfrm>
            <a:off x="3906838" y="2740025"/>
            <a:ext cx="1338262" cy="4778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68580" tIns="34290" rIns="68580" bIns="34290" anchor="b"/>
          <a:lstStyle/>
          <a:p>
            <a:pPr algn="ctr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r>
              <a:rPr lang="en-US" altLang="zh-CN" sz="3000" b="1">
                <a:solidFill>
                  <a:schemeClr val="tx1"/>
                </a:solidFill>
                <a:latin typeface="NikoshBAN" pitchFamily="2" charset="0"/>
                <a:ea typeface="SimSun" pitchFamily="2" charset="-122"/>
                <a:cs typeface="Arial" pitchFamily="34" charset="0"/>
              </a:rPr>
              <a:t>আসল</a:t>
            </a:r>
          </a:p>
        </p:txBody>
      </p:sp>
      <p:sp>
        <p:nvSpPr>
          <p:cNvPr id="19" name="Subtitle 2"/>
          <p:cNvSpPr txBox="1"/>
          <p:nvPr/>
        </p:nvSpPr>
        <p:spPr>
          <a:xfrm>
            <a:off x="6629401" y="2800350"/>
            <a:ext cx="2349500" cy="4778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68580" tIns="34290" rIns="68580" bIns="34290" anchor="b"/>
          <a:lstStyle/>
          <a:p>
            <a:pPr algn="ctr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r>
              <a:rPr lang="en-US" altLang="zh-CN" sz="3000" b="1" dirty="0" err="1">
                <a:solidFill>
                  <a:schemeClr val="tx1"/>
                </a:solidFill>
                <a:latin typeface="NikoshBAN" pitchFamily="2" charset="0"/>
                <a:ea typeface="SimSun" pitchFamily="2" charset="-122"/>
                <a:cs typeface="Arial" pitchFamily="34" charset="0"/>
              </a:rPr>
              <a:t>মুনাফা</a:t>
            </a:r>
            <a:r>
              <a:rPr lang="en-US" altLang="zh-CN" sz="3000" b="1" dirty="0">
                <a:solidFill>
                  <a:schemeClr val="tx1"/>
                </a:solidFill>
                <a:latin typeface="NikoshBAN" pitchFamily="2" charset="0"/>
                <a:ea typeface="SimSun" pitchFamily="2" charset="-122"/>
                <a:cs typeface="Arial" pitchFamily="34" charset="0"/>
              </a:rPr>
              <a:t> </a:t>
            </a:r>
            <a:r>
              <a:rPr lang="en-US" altLang="zh-CN" sz="3000" b="1" dirty="0" err="1">
                <a:solidFill>
                  <a:schemeClr val="tx1"/>
                </a:solidFill>
                <a:latin typeface="NikoshBAN" pitchFamily="2" charset="0"/>
                <a:ea typeface="SimSun" pitchFamily="2" charset="-122"/>
                <a:cs typeface="Arial" pitchFamily="34" charset="0"/>
              </a:rPr>
              <a:t>আসল</a:t>
            </a:r>
            <a:endParaRPr lang="en-US" altLang="zh-CN" sz="3000" b="1" dirty="0">
              <a:solidFill>
                <a:schemeClr val="tx1"/>
              </a:solidFill>
              <a:latin typeface="NikoshBAN" pitchFamily="2" charset="0"/>
              <a:ea typeface="SimSun" pitchFamily="2" charset="-122"/>
              <a:cs typeface="Arial" pitchFamily="34" charset="0"/>
            </a:endParaRPr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4432300" y="1044575"/>
            <a:ext cx="3951288" cy="1692275"/>
            <a:chOff x="5910606" y="141617"/>
            <a:chExt cx="5267921" cy="2255012"/>
          </a:xfrm>
        </p:grpSpPr>
        <p:grpSp>
          <p:nvGrpSpPr>
            <p:cNvPr id="21" name="Group 15"/>
            <p:cNvGrpSpPr>
              <a:grpSpLocks/>
            </p:cNvGrpSpPr>
            <p:nvPr/>
          </p:nvGrpSpPr>
          <p:grpSpPr bwMode="auto">
            <a:xfrm>
              <a:off x="8894760" y="141617"/>
              <a:ext cx="2283767" cy="2255012"/>
              <a:chOff x="8694213" y="2426535"/>
              <a:chExt cx="2707518" cy="4140687"/>
            </a:xfrm>
          </p:grpSpPr>
          <p:pic>
            <p:nvPicPr>
              <p:cNvPr id="23" name="Picture 1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694213" y="2426535"/>
                <a:ext cx="2707518" cy="3862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" name="Picture 17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194097" y="4210388"/>
                <a:ext cx="1207634" cy="23568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2" name="Arrow: Curved Down 3"/>
            <p:cNvSpPr/>
            <p:nvPr/>
          </p:nvSpPr>
          <p:spPr>
            <a:xfrm>
              <a:off x="5910606" y="381829"/>
              <a:ext cx="4249293" cy="1144672"/>
            </a:xfrm>
            <a:prstGeom prst="curvedDownArrow">
              <a:avLst>
                <a:gd name="adj1" fmla="val 34056"/>
                <a:gd name="adj2" fmla="val 52538"/>
                <a:gd name="adj3" fmla="val 5464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2400" b="1" noProof="1">
                  <a:solidFill>
                    <a:schemeClr val="accent4"/>
                  </a:solidFill>
                </a:rPr>
                <a:t>১ বছরান্তে</a:t>
              </a:r>
              <a:endParaRPr lang="en-US" sz="100" b="1" noProof="1">
                <a:solidFill>
                  <a:schemeClr val="accent4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44444E-6 L -0.62943 0.4233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314" y="2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0.07787 0.4678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38" y="2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2943969" y="2057400"/>
            <a:ext cx="3304431" cy="191590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bn-IN" sz="6000" noProof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</a:p>
          <a:p>
            <a:pPr algn="ctr"/>
            <a:r>
              <a:rPr lang="en-US" sz="6000" noProof="1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সরল </a:t>
            </a:r>
            <a:r>
              <a:rPr lang="en-US" sz="6000" noProof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endParaRPr lang="en-US" sz="6000" noProof="1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A621A49-781E-45EA-9429-5F4F59E00538}"/>
              </a:ext>
            </a:extLst>
          </p:cNvPr>
          <p:cNvSpPr/>
          <p:nvPr/>
        </p:nvSpPr>
        <p:spPr>
          <a:xfrm>
            <a:off x="991673" y="1062980"/>
            <a:ext cx="4989402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</a:t>
            </a:r>
            <a:endParaRPr lang="en-US" dirty="0">
              <a:ln w="0"/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2362200"/>
            <a:ext cx="6629400" cy="21544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শতকরা পরিমাণ নির্ণয় করতে পারবে।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সরল মুনাফা নির্ণয় করতে পারবে।  </a:t>
            </a:r>
          </a:p>
          <a:p>
            <a:r>
              <a:rPr lang="en-US" altLang="zh-CN" sz="2700" b="1" dirty="0" err="1" smtClean="0">
                <a:solidFill>
                  <a:srgbClr val="FF0000"/>
                </a:solidFill>
                <a:latin typeface="NikoshBAN" pitchFamily="2" charset="0"/>
                <a:ea typeface="SimSun" pitchFamily="2" charset="-122"/>
              </a:rPr>
              <a:t>সরল</a:t>
            </a:r>
            <a:r>
              <a:rPr lang="en-US" altLang="zh-CN" sz="2700" b="1" dirty="0" smtClean="0">
                <a:solidFill>
                  <a:srgbClr val="FF0000"/>
                </a:solidFill>
                <a:latin typeface="NikoshBAN" pitchFamily="2" charset="0"/>
                <a:ea typeface="SimSun" pitchFamily="2" charset="-122"/>
              </a:rPr>
              <a:t> </a:t>
            </a:r>
            <a:r>
              <a:rPr lang="en-US" altLang="zh-CN" sz="2700" b="1" dirty="0" err="1" smtClean="0">
                <a:solidFill>
                  <a:srgbClr val="FF0000"/>
                </a:solidFill>
                <a:latin typeface="NikoshBAN" pitchFamily="2" charset="0"/>
                <a:ea typeface="SimSun" pitchFamily="2" charset="-122"/>
              </a:rPr>
              <a:t>মুনাফা</a:t>
            </a:r>
            <a:r>
              <a:rPr lang="en-US" altLang="zh-CN" sz="2700" b="1" dirty="0" smtClean="0">
                <a:solidFill>
                  <a:srgbClr val="FF0000"/>
                </a:solidFill>
                <a:latin typeface="NikoshBAN" pitchFamily="2" charset="0"/>
                <a:ea typeface="SimSun" pitchFamily="2" charset="-122"/>
              </a:rPr>
              <a:t> </a:t>
            </a:r>
            <a:r>
              <a:rPr lang="en-US" altLang="zh-CN" sz="2700" b="1" dirty="0" err="1" smtClean="0">
                <a:solidFill>
                  <a:srgbClr val="FF0000"/>
                </a:solidFill>
                <a:latin typeface="NikoshBAN" pitchFamily="2" charset="0"/>
                <a:ea typeface="SimSun" pitchFamily="2" charset="-122"/>
              </a:rPr>
              <a:t>সংক্রান্ত</a:t>
            </a:r>
            <a:r>
              <a:rPr lang="en-US" altLang="zh-CN" sz="2700" b="1" dirty="0" smtClean="0">
                <a:solidFill>
                  <a:srgbClr val="FF0000"/>
                </a:solidFill>
                <a:latin typeface="NikoshBAN" pitchFamily="2" charset="0"/>
                <a:ea typeface="SimSun" pitchFamily="2" charset="-122"/>
              </a:rPr>
              <a:t> </a:t>
            </a:r>
            <a:r>
              <a:rPr lang="en-US" altLang="zh-CN" sz="2700" b="1" dirty="0" err="1" smtClean="0">
                <a:solidFill>
                  <a:srgbClr val="FF0000"/>
                </a:solidFill>
                <a:latin typeface="NikoshBAN" pitchFamily="2" charset="0"/>
                <a:ea typeface="SimSun" pitchFamily="2" charset="-122"/>
              </a:rPr>
              <a:t>সমস্যা</a:t>
            </a:r>
            <a:r>
              <a:rPr lang="en-US" altLang="zh-CN" sz="2700" b="1" dirty="0" smtClean="0">
                <a:solidFill>
                  <a:srgbClr val="FF0000"/>
                </a:solidFill>
                <a:latin typeface="NikoshBAN" pitchFamily="2" charset="0"/>
                <a:ea typeface="SimSun" pitchFamily="2" charset="-122"/>
              </a:rPr>
              <a:t> </a:t>
            </a:r>
            <a:r>
              <a:rPr lang="en-US" altLang="zh-CN" sz="2700" b="1" dirty="0" err="1" smtClean="0">
                <a:solidFill>
                  <a:srgbClr val="FF0000"/>
                </a:solidFill>
                <a:latin typeface="NikoshBAN" pitchFamily="2" charset="0"/>
                <a:ea typeface="SimSun" pitchFamily="2" charset="-122"/>
              </a:rPr>
              <a:t>সমাধান</a:t>
            </a:r>
            <a:endParaRPr lang="en-US" altLang="zh-CN" sz="2700" b="1" dirty="0" smtClean="0">
              <a:solidFill>
                <a:srgbClr val="FF0000"/>
              </a:solidFill>
              <a:latin typeface="NikoshBAN" pitchFamily="2" charset="0"/>
              <a:ea typeface="SimSun" pitchFamily="2" charset="-122"/>
            </a:endParaRPr>
          </a:p>
          <a:p>
            <a:pPr lvl="1"/>
            <a:r>
              <a:rPr lang="en-US" altLang="zh-CN" sz="2700" b="1" dirty="0" err="1" smtClean="0">
                <a:solidFill>
                  <a:srgbClr val="FF0000"/>
                </a:solidFill>
                <a:latin typeface="NikoshBAN" pitchFamily="2" charset="0"/>
                <a:ea typeface="SimSun" pitchFamily="2" charset="-122"/>
              </a:rPr>
              <a:t>করতে</a:t>
            </a:r>
            <a:r>
              <a:rPr lang="en-US" altLang="zh-CN" sz="2700" b="1" dirty="0" smtClean="0">
                <a:solidFill>
                  <a:srgbClr val="FF0000"/>
                </a:solidFill>
                <a:latin typeface="NikoshBAN" pitchFamily="2" charset="0"/>
                <a:ea typeface="SimSun" pitchFamily="2" charset="-122"/>
              </a:rPr>
              <a:t> </a:t>
            </a:r>
            <a:r>
              <a:rPr lang="en-US" altLang="zh-CN" sz="2700" b="1" dirty="0" err="1" smtClean="0">
                <a:solidFill>
                  <a:srgbClr val="FF0000"/>
                </a:solidFill>
                <a:latin typeface="NikoshBAN" pitchFamily="2" charset="0"/>
                <a:ea typeface="SimSun" pitchFamily="2" charset="-122"/>
              </a:rPr>
              <a:t>পার</a:t>
            </a:r>
            <a:r>
              <a:rPr lang="bn-IN" altLang="zh-CN" sz="2700" b="1" dirty="0" smtClean="0">
                <a:solidFill>
                  <a:srgbClr val="FF0000"/>
                </a:solidFill>
                <a:latin typeface="NikoshBAN" pitchFamily="2" charset="0"/>
                <a:ea typeface="SimSun" pitchFamily="2" charset="-122"/>
              </a:rPr>
              <a:t>বে</a:t>
            </a:r>
            <a:r>
              <a:rPr lang="en-US" altLang="zh-CN" sz="2700" b="1" dirty="0" smtClean="0">
                <a:solidFill>
                  <a:srgbClr val="FF0000"/>
                </a:solidFill>
                <a:latin typeface="NikoshBAN" pitchFamily="2" charset="0"/>
                <a:ea typeface="SimSun" pitchFamily="2" charset="-122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75865" y="1054382"/>
            <a:ext cx="3249391" cy="1176020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/>
            <a:r>
              <a:rPr lang="en-US" sz="7200" b="1" noProof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মুনাফা </a:t>
            </a:r>
            <a:endParaRPr lang="en-US" sz="4050" b="1" noProof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77850" y="2168525"/>
            <a:ext cx="7969250" cy="2517775"/>
            <a:chOff x="769865" y="1748790"/>
            <a:chExt cx="10625665" cy="3356010"/>
          </a:xfrm>
        </p:grpSpPr>
        <p:sp>
          <p:nvSpPr>
            <p:cNvPr id="4" name="Rectangle 3"/>
            <p:cNvSpPr/>
            <p:nvPr/>
          </p:nvSpPr>
          <p:spPr>
            <a:xfrm>
              <a:off x="769865" y="3782307"/>
              <a:ext cx="3903133" cy="1322493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6000" noProof="1">
                  <a:ln w="0"/>
                  <a:solidFill>
                    <a:srgbClr val="FF000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সরল মুনাফা</a:t>
              </a:r>
              <a:endParaRPr lang="en-US" sz="6000" noProof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696530" y="3782306"/>
              <a:ext cx="4699000" cy="1322493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6000" noProof="1">
                  <a:ln w="0"/>
                  <a:solidFill>
                    <a:srgbClr val="FF000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চক্রবৃদ্ধি মুনাফা</a:t>
              </a:r>
              <a:endParaRPr lang="en-US" sz="6000" noProof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  <p:sp>
          <p:nvSpPr>
            <p:cNvPr id="6" name="Arrow: Down 1"/>
            <p:cNvSpPr/>
            <p:nvPr/>
          </p:nvSpPr>
          <p:spPr>
            <a:xfrm>
              <a:off x="9198430" y="2819497"/>
              <a:ext cx="675217" cy="115323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altLang="zh-CN" sz="100">
                <a:solidFill>
                  <a:srgbClr val="FFFFFF"/>
                </a:solidFill>
                <a:ea typeface="SimSun" pitchFamily="2" charset="-122"/>
                <a:cs typeface="Arial" pitchFamily="34" charset="0"/>
              </a:endParaRPr>
            </a:p>
          </p:txBody>
        </p:sp>
        <p:sp>
          <p:nvSpPr>
            <p:cNvPr id="7" name="Arrow: Down 5"/>
            <p:cNvSpPr/>
            <p:nvPr/>
          </p:nvSpPr>
          <p:spPr>
            <a:xfrm>
              <a:off x="2340431" y="2830078"/>
              <a:ext cx="675217" cy="115323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altLang="zh-CN" sz="100">
                <a:solidFill>
                  <a:srgbClr val="FFFFFF"/>
                </a:solidFill>
                <a:ea typeface="SimSun" pitchFamily="2" charset="-122"/>
                <a:cs typeface="Arial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503415" y="2535950"/>
              <a:ext cx="7196666" cy="2835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altLang="zh-CN" sz="100">
                <a:solidFill>
                  <a:srgbClr val="FFFFFF"/>
                </a:solidFill>
                <a:ea typeface="SimSun" pitchFamily="2" charset="-122"/>
                <a:cs typeface="Arial" pitchFamily="34" charset="0"/>
              </a:endParaRPr>
            </a:p>
          </p:txBody>
        </p:sp>
        <p:sp>
          <p:nvSpPr>
            <p:cNvPr id="9" name="Arrow: Down 8"/>
            <p:cNvSpPr/>
            <p:nvPr/>
          </p:nvSpPr>
          <p:spPr>
            <a:xfrm>
              <a:off x="5659364" y="1748790"/>
              <a:ext cx="675217" cy="75542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altLang="zh-CN" sz="100">
                <a:solidFill>
                  <a:srgbClr val="FFFFFF"/>
                </a:solidFill>
                <a:ea typeface="SimSun" pitchFamily="2" charset="-122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0912" y="1051069"/>
            <a:ext cx="7190740" cy="76073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500" noProof="1">
                <a:latin typeface="NikoshBAN" panose="02000000000000000000" pitchFamily="2" charset="0"/>
                <a:cs typeface="NikoshBAN" panose="02000000000000000000" pitchFamily="2" charset="0"/>
              </a:rPr>
              <a:t>মুনাফা, মূলধন, মুনাফার হার ও সময়কাল</a:t>
            </a:r>
            <a:endParaRPr lang="en-US" sz="2400" noProof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2938" y="2276475"/>
            <a:ext cx="7875587" cy="13779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en-US" altLang="zh-CN" sz="3000" b="1" dirty="0" err="1">
                <a:solidFill>
                  <a:srgbClr val="00B050"/>
                </a:solidFill>
                <a:latin typeface="NikoshBAN" pitchFamily="2" charset="0"/>
                <a:ea typeface="SimSun" pitchFamily="2" charset="-122"/>
                <a:cs typeface="NikoshBAN" pitchFamily="2" charset="0"/>
              </a:rPr>
              <a:t>মুনাফাঃ</a:t>
            </a:r>
            <a:r>
              <a:rPr lang="en-US" altLang="zh-CN" sz="3000" b="1" dirty="0">
                <a:solidFill>
                  <a:srgbClr val="00B050"/>
                </a:solidFill>
                <a:latin typeface="NikoshBAN" pitchFamily="2" charset="0"/>
                <a:ea typeface="SimSun" pitchFamily="2" charset="-122"/>
                <a:cs typeface="NikoshBAN" pitchFamily="2" charset="0"/>
              </a:rPr>
              <a:t> </a:t>
            </a:r>
            <a:r>
              <a:rPr lang="en-US" altLang="zh-CN" sz="3000" b="1" dirty="0" err="1">
                <a:solidFill>
                  <a:srgbClr val="00B050"/>
                </a:solidFill>
                <a:latin typeface="NikoshBAN" pitchFamily="2" charset="0"/>
                <a:ea typeface="SimSun" pitchFamily="2" charset="-122"/>
                <a:cs typeface="NikoshBAN" pitchFamily="2" charset="0"/>
              </a:rPr>
              <a:t>ব্যাংকে</a:t>
            </a:r>
            <a:r>
              <a:rPr lang="en-US" altLang="zh-CN" sz="3000" b="1" dirty="0">
                <a:solidFill>
                  <a:srgbClr val="00B050"/>
                </a:solidFill>
                <a:latin typeface="NikoshBAN" pitchFamily="2" charset="0"/>
                <a:ea typeface="SimSun" pitchFamily="2" charset="-122"/>
                <a:cs typeface="NikoshBAN" pitchFamily="2" charset="0"/>
              </a:rPr>
              <a:t> </a:t>
            </a:r>
            <a:r>
              <a:rPr lang="en-US" altLang="zh-CN" sz="3000" b="1" dirty="0" err="1">
                <a:solidFill>
                  <a:srgbClr val="00B050"/>
                </a:solidFill>
                <a:latin typeface="NikoshBAN" pitchFamily="2" charset="0"/>
                <a:ea typeface="SimSun" pitchFamily="2" charset="-122"/>
                <a:cs typeface="NikoshBAN" pitchFamily="2" charset="0"/>
              </a:rPr>
              <a:t>কোনো</a:t>
            </a:r>
            <a:r>
              <a:rPr lang="en-US" altLang="zh-CN" sz="3000" b="1" dirty="0">
                <a:solidFill>
                  <a:srgbClr val="00B050"/>
                </a:solidFill>
                <a:latin typeface="NikoshBAN" pitchFamily="2" charset="0"/>
                <a:ea typeface="SimSun" pitchFamily="2" charset="-122"/>
                <a:cs typeface="NikoshBAN" pitchFamily="2" charset="0"/>
              </a:rPr>
              <a:t> </a:t>
            </a:r>
            <a:r>
              <a:rPr lang="en-US" altLang="zh-CN" sz="3000" b="1" dirty="0" err="1">
                <a:solidFill>
                  <a:srgbClr val="00B050"/>
                </a:solidFill>
                <a:latin typeface="NikoshBAN" pitchFamily="2" charset="0"/>
                <a:ea typeface="SimSun" pitchFamily="2" charset="-122"/>
                <a:cs typeface="NikoshBAN" pitchFamily="2" charset="0"/>
              </a:rPr>
              <a:t>টাকা</a:t>
            </a:r>
            <a:r>
              <a:rPr lang="en-US" altLang="zh-CN" sz="3000" b="1" dirty="0">
                <a:solidFill>
                  <a:srgbClr val="00B050"/>
                </a:solidFill>
                <a:latin typeface="NikoshBAN" pitchFamily="2" charset="0"/>
                <a:ea typeface="SimSun" pitchFamily="2" charset="-122"/>
                <a:cs typeface="NikoshBAN" pitchFamily="2" charset="0"/>
              </a:rPr>
              <a:t> </a:t>
            </a:r>
            <a:r>
              <a:rPr lang="en-US" altLang="zh-CN" sz="3000" b="1" dirty="0" err="1">
                <a:solidFill>
                  <a:srgbClr val="00B050"/>
                </a:solidFill>
                <a:latin typeface="NikoshBAN" pitchFamily="2" charset="0"/>
                <a:ea typeface="SimSun" pitchFamily="2" charset="-122"/>
                <a:cs typeface="NikoshBAN" pitchFamily="2" charset="0"/>
              </a:rPr>
              <a:t>জমা</a:t>
            </a:r>
            <a:r>
              <a:rPr lang="en-US" altLang="zh-CN" sz="3000" b="1" dirty="0">
                <a:solidFill>
                  <a:srgbClr val="00B050"/>
                </a:solidFill>
                <a:latin typeface="NikoshBAN" pitchFamily="2" charset="0"/>
                <a:ea typeface="SimSun" pitchFamily="2" charset="-122"/>
                <a:cs typeface="NikoshBAN" pitchFamily="2" charset="0"/>
              </a:rPr>
              <a:t> </a:t>
            </a:r>
            <a:r>
              <a:rPr lang="en-US" altLang="zh-CN" sz="3000" b="1" dirty="0" err="1">
                <a:solidFill>
                  <a:srgbClr val="00B050"/>
                </a:solidFill>
                <a:latin typeface="NikoshBAN" pitchFamily="2" charset="0"/>
                <a:ea typeface="SimSun" pitchFamily="2" charset="-122"/>
                <a:cs typeface="NikoshBAN" pitchFamily="2" charset="0"/>
              </a:rPr>
              <a:t>রাখলে</a:t>
            </a:r>
            <a:r>
              <a:rPr lang="en-US" altLang="zh-CN" sz="3000" b="1" dirty="0">
                <a:solidFill>
                  <a:srgbClr val="00B050"/>
                </a:solidFill>
                <a:latin typeface="NikoshBAN" pitchFamily="2" charset="0"/>
                <a:ea typeface="SimSun" pitchFamily="2" charset="-122"/>
                <a:cs typeface="NikoshBAN" pitchFamily="2" charset="0"/>
              </a:rPr>
              <a:t> </a:t>
            </a:r>
            <a:r>
              <a:rPr lang="en-US" altLang="zh-CN" sz="3000" b="1" dirty="0" err="1">
                <a:solidFill>
                  <a:srgbClr val="00B050"/>
                </a:solidFill>
                <a:latin typeface="NikoshBAN" pitchFamily="2" charset="0"/>
                <a:ea typeface="SimSun" pitchFamily="2" charset="-122"/>
                <a:cs typeface="NikoshBAN" pitchFamily="2" charset="0"/>
              </a:rPr>
              <a:t>ব্যাংক</a:t>
            </a:r>
            <a:r>
              <a:rPr lang="en-US" altLang="zh-CN" sz="3000" b="1" dirty="0">
                <a:solidFill>
                  <a:srgbClr val="00B050"/>
                </a:solidFill>
                <a:latin typeface="NikoshBAN" pitchFamily="2" charset="0"/>
                <a:ea typeface="SimSun" pitchFamily="2" charset="-122"/>
                <a:cs typeface="NikoshBAN" pitchFamily="2" charset="0"/>
              </a:rPr>
              <a:t> </a:t>
            </a:r>
            <a:r>
              <a:rPr lang="en-US" altLang="zh-CN" sz="3000" b="1" dirty="0" err="1">
                <a:solidFill>
                  <a:srgbClr val="00B050"/>
                </a:solidFill>
                <a:latin typeface="NikoshBAN" pitchFamily="2" charset="0"/>
                <a:ea typeface="SimSun" pitchFamily="2" charset="-122"/>
                <a:cs typeface="NikoshBAN" pitchFamily="2" charset="0"/>
              </a:rPr>
              <a:t>সেই</a:t>
            </a:r>
            <a:r>
              <a:rPr lang="en-US" altLang="zh-CN" sz="3000" b="1" dirty="0">
                <a:solidFill>
                  <a:srgbClr val="00B050"/>
                </a:solidFill>
                <a:latin typeface="NikoshBAN" pitchFamily="2" charset="0"/>
                <a:ea typeface="SimSun" pitchFamily="2" charset="-122"/>
                <a:cs typeface="NikoshBAN" pitchFamily="2" charset="0"/>
              </a:rPr>
              <a:t> </a:t>
            </a:r>
            <a:r>
              <a:rPr lang="en-US" altLang="zh-CN" sz="3000" b="1" dirty="0" err="1">
                <a:solidFill>
                  <a:srgbClr val="00B050"/>
                </a:solidFill>
                <a:latin typeface="NikoshBAN" pitchFamily="2" charset="0"/>
                <a:ea typeface="SimSun" pitchFamily="2" charset="-122"/>
                <a:cs typeface="NikoshBAN" pitchFamily="2" charset="0"/>
              </a:rPr>
              <a:t>টাকা</a:t>
            </a:r>
            <a:r>
              <a:rPr lang="en-US" altLang="zh-CN" sz="3000" b="1" dirty="0">
                <a:solidFill>
                  <a:srgbClr val="00B050"/>
                </a:solidFill>
                <a:latin typeface="NikoshBAN" pitchFamily="2" charset="0"/>
                <a:ea typeface="SimSun" pitchFamily="2" charset="-122"/>
                <a:cs typeface="NikoshBAN" pitchFamily="2" charset="0"/>
              </a:rPr>
              <a:t> </a:t>
            </a:r>
            <a:r>
              <a:rPr lang="en-US" altLang="zh-CN" sz="3000" b="1" dirty="0" err="1">
                <a:solidFill>
                  <a:srgbClr val="00B050"/>
                </a:solidFill>
                <a:latin typeface="NikoshBAN" pitchFamily="2" charset="0"/>
                <a:ea typeface="SimSun" pitchFamily="2" charset="-122"/>
                <a:cs typeface="NikoshBAN" pitchFamily="2" charset="0"/>
              </a:rPr>
              <a:t>বিভিন্ন</a:t>
            </a:r>
            <a:r>
              <a:rPr lang="en-US" altLang="zh-CN" sz="3000" b="1" dirty="0">
                <a:solidFill>
                  <a:srgbClr val="00B050"/>
                </a:solidFill>
                <a:latin typeface="NikoshBAN" pitchFamily="2" charset="0"/>
                <a:ea typeface="SimSun" pitchFamily="2" charset="-122"/>
                <a:cs typeface="NikoshBAN" pitchFamily="2" charset="0"/>
              </a:rPr>
              <a:t> </a:t>
            </a:r>
            <a:r>
              <a:rPr lang="en-US" altLang="zh-CN" sz="3000" b="1" dirty="0" err="1">
                <a:solidFill>
                  <a:srgbClr val="00B050"/>
                </a:solidFill>
                <a:latin typeface="NikoshBAN" pitchFamily="2" charset="0"/>
                <a:ea typeface="SimSun" pitchFamily="2" charset="-122"/>
                <a:cs typeface="NikoshBAN" pitchFamily="2" charset="0"/>
              </a:rPr>
              <a:t>খাতে</a:t>
            </a:r>
            <a:r>
              <a:rPr lang="en-US" altLang="zh-CN" sz="3000" b="1" dirty="0">
                <a:solidFill>
                  <a:srgbClr val="00B050"/>
                </a:solidFill>
                <a:latin typeface="NikoshBAN" pitchFamily="2" charset="0"/>
                <a:ea typeface="SimSun" pitchFamily="2" charset="-122"/>
                <a:cs typeface="NikoshBAN" pitchFamily="2" charset="0"/>
              </a:rPr>
              <a:t> </a:t>
            </a:r>
            <a:r>
              <a:rPr lang="en-US" altLang="zh-CN" sz="3000" b="1" dirty="0" err="1">
                <a:solidFill>
                  <a:srgbClr val="00B050"/>
                </a:solidFill>
                <a:latin typeface="NikoshBAN" pitchFamily="2" charset="0"/>
                <a:ea typeface="SimSun" pitchFamily="2" charset="-122"/>
                <a:cs typeface="NikoshBAN" pitchFamily="2" charset="0"/>
              </a:rPr>
              <a:t>ঋণ</a:t>
            </a:r>
            <a:r>
              <a:rPr lang="en-US" altLang="zh-CN" sz="3000" b="1" dirty="0">
                <a:solidFill>
                  <a:srgbClr val="00B050"/>
                </a:solidFill>
                <a:latin typeface="NikoshBAN" pitchFamily="2" charset="0"/>
                <a:ea typeface="SimSun" pitchFamily="2" charset="-122"/>
                <a:cs typeface="NikoshBAN" pitchFamily="2" charset="0"/>
              </a:rPr>
              <a:t> </a:t>
            </a:r>
            <a:r>
              <a:rPr lang="en-US" altLang="zh-CN" sz="3000" b="1" dirty="0" err="1">
                <a:solidFill>
                  <a:srgbClr val="00B050"/>
                </a:solidFill>
                <a:latin typeface="NikoshBAN" pitchFamily="2" charset="0"/>
                <a:ea typeface="SimSun" pitchFamily="2" charset="-122"/>
                <a:cs typeface="NikoshBAN" pitchFamily="2" charset="0"/>
              </a:rPr>
              <a:t>দিয়ে</a:t>
            </a:r>
            <a:r>
              <a:rPr lang="en-US" altLang="zh-CN" sz="3000" b="1" dirty="0">
                <a:solidFill>
                  <a:srgbClr val="00B050"/>
                </a:solidFill>
                <a:latin typeface="NikoshBAN" pitchFamily="2" charset="0"/>
                <a:ea typeface="SimSun" pitchFamily="2" charset="-122"/>
                <a:cs typeface="NikoshBAN" pitchFamily="2" charset="0"/>
              </a:rPr>
              <a:t> </a:t>
            </a:r>
            <a:r>
              <a:rPr lang="en-US" altLang="zh-CN" sz="3000" b="1" dirty="0" err="1">
                <a:solidFill>
                  <a:srgbClr val="00B050"/>
                </a:solidFill>
                <a:latin typeface="NikoshBAN" pitchFamily="2" charset="0"/>
                <a:ea typeface="SimSun" pitchFamily="2" charset="-122"/>
                <a:cs typeface="NikoshBAN" pitchFamily="2" charset="0"/>
              </a:rPr>
              <a:t>সেখান</a:t>
            </a:r>
            <a:r>
              <a:rPr lang="en-US" altLang="zh-CN" sz="3000" b="1" dirty="0">
                <a:solidFill>
                  <a:srgbClr val="00B050"/>
                </a:solidFill>
                <a:latin typeface="NikoshBAN" pitchFamily="2" charset="0"/>
                <a:ea typeface="SimSun" pitchFamily="2" charset="-122"/>
                <a:cs typeface="NikoshBAN" pitchFamily="2" charset="0"/>
              </a:rPr>
              <a:t> </a:t>
            </a:r>
            <a:r>
              <a:rPr lang="en-US" altLang="zh-CN" sz="3000" b="1" dirty="0" err="1">
                <a:solidFill>
                  <a:srgbClr val="00B050"/>
                </a:solidFill>
                <a:latin typeface="NikoshBAN" pitchFamily="2" charset="0"/>
                <a:ea typeface="SimSun" pitchFamily="2" charset="-122"/>
                <a:cs typeface="NikoshBAN" pitchFamily="2" charset="0"/>
              </a:rPr>
              <a:t>থেকে</a:t>
            </a:r>
            <a:r>
              <a:rPr lang="en-US" altLang="zh-CN" sz="3000" b="1" dirty="0">
                <a:solidFill>
                  <a:srgbClr val="00B050"/>
                </a:solidFill>
                <a:latin typeface="NikoshBAN" pitchFamily="2" charset="0"/>
                <a:ea typeface="SimSun" pitchFamily="2" charset="-122"/>
                <a:cs typeface="NikoshBAN" pitchFamily="2" charset="0"/>
              </a:rPr>
              <a:t> </a:t>
            </a:r>
            <a:r>
              <a:rPr lang="en-US" altLang="zh-CN" sz="3000" b="1" dirty="0" err="1">
                <a:solidFill>
                  <a:srgbClr val="00B050"/>
                </a:solidFill>
                <a:latin typeface="NikoshBAN" pitchFamily="2" charset="0"/>
                <a:ea typeface="SimSun" pitchFamily="2" charset="-122"/>
                <a:cs typeface="NikoshBAN" pitchFamily="2" charset="0"/>
              </a:rPr>
              <a:t>লভ্যাংশ</a:t>
            </a:r>
            <a:r>
              <a:rPr lang="en-US" altLang="zh-CN" sz="3000" b="1" dirty="0">
                <a:solidFill>
                  <a:srgbClr val="00B050"/>
                </a:solidFill>
                <a:latin typeface="NikoshBAN" pitchFamily="2" charset="0"/>
                <a:ea typeface="SimSun" pitchFamily="2" charset="-122"/>
                <a:cs typeface="NikoshBAN" pitchFamily="2" charset="0"/>
              </a:rPr>
              <a:t> </a:t>
            </a:r>
            <a:r>
              <a:rPr lang="en-US" altLang="zh-CN" sz="3000" b="1" dirty="0" err="1">
                <a:solidFill>
                  <a:srgbClr val="00B050"/>
                </a:solidFill>
                <a:latin typeface="NikoshBAN" pitchFamily="2" charset="0"/>
                <a:ea typeface="SimSun" pitchFamily="2" charset="-122"/>
                <a:cs typeface="NikoshBAN" pitchFamily="2" charset="0"/>
              </a:rPr>
              <a:t>বের</a:t>
            </a:r>
            <a:r>
              <a:rPr lang="en-US" altLang="zh-CN" sz="3000" b="1" dirty="0">
                <a:solidFill>
                  <a:srgbClr val="00B050"/>
                </a:solidFill>
                <a:latin typeface="NikoshBAN" pitchFamily="2" charset="0"/>
                <a:ea typeface="SimSun" pitchFamily="2" charset="-122"/>
                <a:cs typeface="NikoshBAN" pitchFamily="2" charset="0"/>
              </a:rPr>
              <a:t> </a:t>
            </a:r>
            <a:r>
              <a:rPr lang="en-US" altLang="zh-CN" sz="3000" b="1" dirty="0" err="1">
                <a:solidFill>
                  <a:srgbClr val="00B050"/>
                </a:solidFill>
                <a:latin typeface="NikoshBAN" pitchFamily="2" charset="0"/>
                <a:ea typeface="SimSun" pitchFamily="2" charset="-122"/>
                <a:cs typeface="NikoshBAN" pitchFamily="2" charset="0"/>
              </a:rPr>
              <a:t>করে</a:t>
            </a:r>
            <a:r>
              <a:rPr lang="en-US" altLang="zh-CN" sz="3000" b="1" dirty="0">
                <a:solidFill>
                  <a:srgbClr val="00B050"/>
                </a:solidFill>
                <a:latin typeface="NikoshBAN" pitchFamily="2" charset="0"/>
                <a:ea typeface="SimSun" pitchFamily="2" charset="-122"/>
                <a:cs typeface="NikoshBAN" pitchFamily="2" charset="0"/>
              </a:rPr>
              <a:t> </a:t>
            </a:r>
            <a:r>
              <a:rPr lang="en-US" altLang="zh-CN" sz="3000" b="1" dirty="0" err="1">
                <a:solidFill>
                  <a:srgbClr val="00B050"/>
                </a:solidFill>
                <a:latin typeface="NikoshBAN" pitchFamily="2" charset="0"/>
                <a:ea typeface="SimSun" pitchFamily="2" charset="-122"/>
                <a:cs typeface="NikoshBAN" pitchFamily="2" charset="0"/>
              </a:rPr>
              <a:t>আমানতকারীকে</a:t>
            </a:r>
            <a:r>
              <a:rPr lang="en-US" altLang="zh-CN" sz="3000" b="1" dirty="0">
                <a:solidFill>
                  <a:srgbClr val="00B050"/>
                </a:solidFill>
                <a:latin typeface="NikoshBAN" pitchFamily="2" charset="0"/>
                <a:ea typeface="SimSun" pitchFamily="2" charset="-122"/>
                <a:cs typeface="NikoshBAN" pitchFamily="2" charset="0"/>
              </a:rPr>
              <a:t> </a:t>
            </a:r>
            <a:r>
              <a:rPr lang="en-US" altLang="zh-CN" sz="3000" b="1" dirty="0" err="1">
                <a:solidFill>
                  <a:srgbClr val="00B050"/>
                </a:solidFill>
                <a:latin typeface="NikoshBAN" pitchFamily="2" charset="0"/>
                <a:ea typeface="SimSun" pitchFamily="2" charset="-122"/>
                <a:cs typeface="NikoshBAN" pitchFamily="2" charset="0"/>
              </a:rPr>
              <a:t>কিছু</a:t>
            </a:r>
            <a:r>
              <a:rPr lang="en-US" altLang="zh-CN" sz="3000" b="1" dirty="0">
                <a:solidFill>
                  <a:srgbClr val="00B050"/>
                </a:solidFill>
                <a:latin typeface="NikoshBAN" pitchFamily="2" charset="0"/>
                <a:ea typeface="SimSun" pitchFamily="2" charset="-122"/>
                <a:cs typeface="NikoshBAN" pitchFamily="2" charset="0"/>
              </a:rPr>
              <a:t> </a:t>
            </a:r>
            <a:r>
              <a:rPr lang="en-US" altLang="zh-CN" sz="3000" b="1" dirty="0" err="1">
                <a:solidFill>
                  <a:srgbClr val="00B050"/>
                </a:solidFill>
                <a:latin typeface="NikoshBAN" pitchFamily="2" charset="0"/>
                <a:ea typeface="SimSun" pitchFamily="2" charset="-122"/>
                <a:cs typeface="NikoshBAN" pitchFamily="2" charset="0"/>
              </a:rPr>
              <a:t>দিয়ে</a:t>
            </a:r>
            <a:r>
              <a:rPr lang="en-US" altLang="zh-CN" sz="3000" b="1" dirty="0">
                <a:solidFill>
                  <a:srgbClr val="00B050"/>
                </a:solidFill>
                <a:latin typeface="NikoshBAN" pitchFamily="2" charset="0"/>
                <a:ea typeface="SimSun" pitchFamily="2" charset="-122"/>
                <a:cs typeface="NikoshBAN" pitchFamily="2" charset="0"/>
              </a:rPr>
              <a:t> </a:t>
            </a:r>
            <a:r>
              <a:rPr lang="en-US" altLang="zh-CN" sz="3000" b="1" dirty="0" err="1">
                <a:solidFill>
                  <a:srgbClr val="00B050"/>
                </a:solidFill>
                <a:latin typeface="NikoshBAN" pitchFamily="2" charset="0"/>
                <a:ea typeface="SimSun" pitchFamily="2" charset="-122"/>
                <a:cs typeface="NikoshBAN" pitchFamily="2" charset="0"/>
              </a:rPr>
              <a:t>থাকে</a:t>
            </a:r>
            <a:r>
              <a:rPr lang="en-US" altLang="zh-CN" sz="3000" b="1" dirty="0">
                <a:solidFill>
                  <a:srgbClr val="00B050"/>
                </a:solidFill>
                <a:latin typeface="NikoshBAN" pitchFamily="2" charset="0"/>
                <a:ea typeface="SimSun" pitchFamily="2" charset="-122"/>
                <a:cs typeface="NikoshBAN" pitchFamily="2" charset="0"/>
              </a:rPr>
              <a:t> </a:t>
            </a:r>
            <a:r>
              <a:rPr lang="en-US" altLang="zh-CN" sz="3000" b="1" dirty="0" err="1">
                <a:solidFill>
                  <a:srgbClr val="00B050"/>
                </a:solidFill>
                <a:latin typeface="NikoshBAN" pitchFamily="2" charset="0"/>
                <a:ea typeface="SimSun" pitchFamily="2" charset="-122"/>
                <a:cs typeface="NikoshBAN" pitchFamily="2" charset="0"/>
              </a:rPr>
              <a:t>যা</a:t>
            </a:r>
            <a:r>
              <a:rPr lang="en-US" altLang="zh-CN" sz="3000" b="1" dirty="0">
                <a:solidFill>
                  <a:srgbClr val="00B050"/>
                </a:solidFill>
                <a:latin typeface="NikoshBAN" pitchFamily="2" charset="0"/>
                <a:ea typeface="SimSun" pitchFamily="2" charset="-122"/>
                <a:cs typeface="NikoshBAN" pitchFamily="2" charset="0"/>
              </a:rPr>
              <a:t> </a:t>
            </a:r>
            <a:r>
              <a:rPr lang="en-US" altLang="zh-CN" sz="3000" b="1" dirty="0" err="1" smtClean="0">
                <a:solidFill>
                  <a:srgbClr val="00B050"/>
                </a:solidFill>
                <a:latin typeface="NikoshBAN" pitchFamily="2" charset="0"/>
                <a:ea typeface="SimSun" pitchFamily="2" charset="-122"/>
                <a:cs typeface="NikoshBAN" pitchFamily="2" charset="0"/>
              </a:rPr>
              <a:t>মুনা</a:t>
            </a:r>
            <a:r>
              <a:rPr lang="bn-IN" altLang="zh-CN" sz="3000" b="1" dirty="0" smtClean="0">
                <a:solidFill>
                  <a:srgbClr val="00B050"/>
                </a:solidFill>
                <a:latin typeface="NikoshBAN" pitchFamily="2" charset="0"/>
                <a:ea typeface="SimSun" pitchFamily="2" charset="-122"/>
                <a:cs typeface="NikoshBAN" pitchFamily="2" charset="0"/>
              </a:rPr>
              <a:t>ফা</a:t>
            </a:r>
            <a:r>
              <a:rPr lang="en-US" altLang="zh-CN" sz="3000" b="1" dirty="0" smtClean="0">
                <a:solidFill>
                  <a:srgbClr val="00B050"/>
                </a:solidFill>
                <a:latin typeface="NikoshBAN" pitchFamily="2" charset="0"/>
                <a:ea typeface="SimSun" pitchFamily="2" charset="-122"/>
                <a:cs typeface="NikoshBAN" pitchFamily="2" charset="0"/>
              </a:rPr>
              <a:t> </a:t>
            </a:r>
            <a:r>
              <a:rPr lang="en-US" altLang="zh-CN" sz="3000" b="1" dirty="0" err="1">
                <a:solidFill>
                  <a:srgbClr val="00B050"/>
                </a:solidFill>
                <a:latin typeface="NikoshBAN" pitchFamily="2" charset="0"/>
                <a:ea typeface="SimSun" pitchFamily="2" charset="-122"/>
                <a:cs typeface="NikoshBAN" pitchFamily="2" charset="0"/>
              </a:rPr>
              <a:t>নামে</a:t>
            </a:r>
            <a:r>
              <a:rPr lang="en-US" altLang="zh-CN" sz="3000" b="1" dirty="0">
                <a:solidFill>
                  <a:srgbClr val="00B050"/>
                </a:solidFill>
                <a:latin typeface="NikoshBAN" pitchFamily="2" charset="0"/>
                <a:ea typeface="SimSun" pitchFamily="2" charset="-122"/>
                <a:cs typeface="NikoshBAN" pitchFamily="2" charset="0"/>
              </a:rPr>
              <a:t> </a:t>
            </a:r>
            <a:r>
              <a:rPr lang="en-US" altLang="zh-CN" sz="3000" b="1" dirty="0" err="1">
                <a:solidFill>
                  <a:srgbClr val="00B050"/>
                </a:solidFill>
                <a:latin typeface="NikoshBAN" pitchFamily="2" charset="0"/>
                <a:ea typeface="SimSun" pitchFamily="2" charset="-122"/>
                <a:cs typeface="NikoshBAN" pitchFamily="2" charset="0"/>
              </a:rPr>
              <a:t>পরিচিত</a:t>
            </a:r>
            <a:r>
              <a:rPr lang="en-US" altLang="zh-CN" sz="3000" b="1" dirty="0">
                <a:solidFill>
                  <a:srgbClr val="00B050"/>
                </a:solidFill>
                <a:latin typeface="NikoshBAN" pitchFamily="2" charset="0"/>
                <a:ea typeface="SimSun" pitchFamily="2" charset="-122"/>
                <a:cs typeface="NikoshBAN" pitchFamily="2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635000" y="4305300"/>
            <a:ext cx="7874000" cy="10175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en-US" altLang="zh-CN" sz="3300" dirty="0" err="1">
                <a:solidFill>
                  <a:srgbClr val="0070C0"/>
                </a:solidFill>
                <a:latin typeface="NikoshBAN" pitchFamily="2" charset="0"/>
                <a:ea typeface="SimSun" pitchFamily="2" charset="-122"/>
                <a:cs typeface="NikoshBAN" pitchFamily="2" charset="0"/>
              </a:rPr>
              <a:t>মূলধনঃ</a:t>
            </a:r>
            <a:r>
              <a:rPr lang="en-US" altLang="zh-CN" sz="3300" dirty="0">
                <a:solidFill>
                  <a:srgbClr val="0070C0"/>
                </a:solidFill>
                <a:latin typeface="NikoshBAN" pitchFamily="2" charset="0"/>
                <a:ea typeface="SimSun" pitchFamily="2" charset="-122"/>
                <a:cs typeface="NikoshBAN" pitchFamily="2" charset="0"/>
              </a:rPr>
              <a:t> </a:t>
            </a:r>
            <a:r>
              <a:rPr lang="en-US" altLang="zh-CN" sz="3300" dirty="0" err="1">
                <a:solidFill>
                  <a:srgbClr val="0070C0"/>
                </a:solidFill>
                <a:latin typeface="NikoshBAN" pitchFamily="2" charset="0"/>
                <a:ea typeface="SimSun" pitchFamily="2" charset="-122"/>
                <a:cs typeface="NikoshBAN" pitchFamily="2" charset="0"/>
              </a:rPr>
              <a:t>আর</a:t>
            </a:r>
            <a:r>
              <a:rPr lang="en-US" altLang="zh-CN" sz="3300" dirty="0">
                <a:solidFill>
                  <a:srgbClr val="0070C0"/>
                </a:solidFill>
                <a:latin typeface="NikoshBAN" pitchFamily="2" charset="0"/>
                <a:ea typeface="SimSun" pitchFamily="2" charset="-122"/>
                <a:cs typeface="NikoshBAN" pitchFamily="2" charset="0"/>
              </a:rPr>
              <a:t> </a:t>
            </a:r>
            <a:r>
              <a:rPr lang="en-US" altLang="zh-CN" sz="3300" dirty="0" err="1">
                <a:solidFill>
                  <a:srgbClr val="0070C0"/>
                </a:solidFill>
                <a:latin typeface="NikoshBAN" pitchFamily="2" charset="0"/>
                <a:ea typeface="SimSun" pitchFamily="2" charset="-122"/>
                <a:cs typeface="NikoshBAN" pitchFamily="2" charset="0"/>
              </a:rPr>
              <a:t>যে</a:t>
            </a:r>
            <a:r>
              <a:rPr lang="en-US" altLang="zh-CN" sz="3300" dirty="0">
                <a:solidFill>
                  <a:srgbClr val="0070C0"/>
                </a:solidFill>
                <a:latin typeface="NikoshBAN" pitchFamily="2" charset="0"/>
                <a:ea typeface="SimSun" pitchFamily="2" charset="-122"/>
                <a:cs typeface="NikoshBAN" pitchFamily="2" charset="0"/>
              </a:rPr>
              <a:t> </a:t>
            </a:r>
            <a:r>
              <a:rPr lang="en-US" altLang="zh-CN" sz="3300" dirty="0" err="1">
                <a:solidFill>
                  <a:srgbClr val="0070C0"/>
                </a:solidFill>
                <a:latin typeface="NikoshBAN" pitchFamily="2" charset="0"/>
                <a:ea typeface="SimSun" pitchFamily="2" charset="-122"/>
                <a:cs typeface="NikoshBAN" pitchFamily="2" charset="0"/>
              </a:rPr>
              <a:t>ব্যক্তি</a:t>
            </a:r>
            <a:r>
              <a:rPr lang="en-US" altLang="zh-CN" sz="3300" dirty="0">
                <a:solidFill>
                  <a:srgbClr val="0070C0"/>
                </a:solidFill>
                <a:latin typeface="NikoshBAN" pitchFamily="2" charset="0"/>
                <a:ea typeface="SimSun" pitchFamily="2" charset="-122"/>
                <a:cs typeface="NikoshBAN" pitchFamily="2" charset="0"/>
              </a:rPr>
              <a:t> </a:t>
            </a:r>
            <a:r>
              <a:rPr lang="en-US" altLang="zh-CN" sz="3300" dirty="0" err="1">
                <a:solidFill>
                  <a:srgbClr val="0070C0"/>
                </a:solidFill>
                <a:latin typeface="NikoshBAN" pitchFamily="2" charset="0"/>
                <a:ea typeface="SimSun" pitchFamily="2" charset="-122"/>
                <a:cs typeface="NikoshBAN" pitchFamily="2" charset="0"/>
              </a:rPr>
              <a:t>টাকা</a:t>
            </a:r>
            <a:r>
              <a:rPr lang="en-US" altLang="zh-CN" sz="3300" dirty="0">
                <a:solidFill>
                  <a:srgbClr val="0070C0"/>
                </a:solidFill>
                <a:latin typeface="NikoshBAN" pitchFamily="2" charset="0"/>
                <a:ea typeface="SimSun" pitchFamily="2" charset="-122"/>
                <a:cs typeface="NikoshBAN" pitchFamily="2" charset="0"/>
              </a:rPr>
              <a:t> </a:t>
            </a:r>
            <a:r>
              <a:rPr lang="en-US" altLang="zh-CN" sz="3300" dirty="0" err="1">
                <a:solidFill>
                  <a:srgbClr val="0070C0"/>
                </a:solidFill>
                <a:latin typeface="NikoshBAN" pitchFamily="2" charset="0"/>
                <a:ea typeface="SimSun" pitchFamily="2" charset="-122"/>
                <a:cs typeface="NikoshBAN" pitchFamily="2" charset="0"/>
              </a:rPr>
              <a:t>ব্যাংকে</a:t>
            </a:r>
            <a:r>
              <a:rPr lang="en-US" altLang="zh-CN" sz="3300" dirty="0">
                <a:solidFill>
                  <a:srgbClr val="0070C0"/>
                </a:solidFill>
                <a:latin typeface="NikoshBAN" pitchFamily="2" charset="0"/>
                <a:ea typeface="SimSun" pitchFamily="2" charset="-122"/>
                <a:cs typeface="NikoshBAN" pitchFamily="2" charset="0"/>
              </a:rPr>
              <a:t> </a:t>
            </a:r>
            <a:r>
              <a:rPr lang="en-US" altLang="zh-CN" sz="3300" dirty="0" err="1">
                <a:solidFill>
                  <a:srgbClr val="0070C0"/>
                </a:solidFill>
                <a:latin typeface="NikoshBAN" pitchFamily="2" charset="0"/>
                <a:ea typeface="SimSun" pitchFamily="2" charset="-122"/>
                <a:cs typeface="NikoshBAN" pitchFamily="2" charset="0"/>
              </a:rPr>
              <a:t>জমা</a:t>
            </a:r>
            <a:r>
              <a:rPr lang="en-US" altLang="zh-CN" sz="3300" dirty="0">
                <a:solidFill>
                  <a:srgbClr val="0070C0"/>
                </a:solidFill>
                <a:latin typeface="NikoshBAN" pitchFamily="2" charset="0"/>
                <a:ea typeface="SimSun" pitchFamily="2" charset="-122"/>
                <a:cs typeface="NikoshBAN" pitchFamily="2" charset="0"/>
              </a:rPr>
              <a:t> </a:t>
            </a:r>
            <a:r>
              <a:rPr lang="en-US" altLang="zh-CN" sz="3300" dirty="0" err="1">
                <a:solidFill>
                  <a:srgbClr val="0070C0"/>
                </a:solidFill>
                <a:latin typeface="NikoshBAN" pitchFamily="2" charset="0"/>
                <a:ea typeface="SimSun" pitchFamily="2" charset="-122"/>
                <a:cs typeface="NikoshBAN" pitchFamily="2" charset="0"/>
              </a:rPr>
              <a:t>রাখে</a:t>
            </a:r>
            <a:r>
              <a:rPr lang="en-US" altLang="zh-CN" sz="3300" dirty="0">
                <a:solidFill>
                  <a:srgbClr val="0070C0"/>
                </a:solidFill>
                <a:latin typeface="NikoshBAN" pitchFamily="2" charset="0"/>
                <a:ea typeface="SimSun" pitchFamily="2" charset="-122"/>
                <a:cs typeface="NikoshBAN" pitchFamily="2" charset="0"/>
              </a:rPr>
              <a:t> </a:t>
            </a:r>
            <a:r>
              <a:rPr lang="en-US" altLang="zh-CN" sz="3300" dirty="0" err="1">
                <a:solidFill>
                  <a:srgbClr val="0070C0"/>
                </a:solidFill>
                <a:latin typeface="NikoshBAN" pitchFamily="2" charset="0"/>
                <a:ea typeface="SimSun" pitchFamily="2" charset="-122"/>
                <a:cs typeface="NikoshBAN" pitchFamily="2" charset="0"/>
              </a:rPr>
              <a:t>সেই</a:t>
            </a:r>
            <a:r>
              <a:rPr lang="en-US" altLang="zh-CN" sz="3300" dirty="0">
                <a:solidFill>
                  <a:srgbClr val="0070C0"/>
                </a:solidFill>
                <a:latin typeface="NikoshBAN" pitchFamily="2" charset="0"/>
                <a:ea typeface="SimSun" pitchFamily="2" charset="-122"/>
                <a:cs typeface="NikoshBAN" pitchFamily="2" charset="0"/>
              </a:rPr>
              <a:t> </a:t>
            </a:r>
            <a:r>
              <a:rPr lang="en-US" altLang="zh-CN" sz="3300" dirty="0" err="1">
                <a:solidFill>
                  <a:srgbClr val="0070C0"/>
                </a:solidFill>
                <a:latin typeface="NikoshBAN" pitchFamily="2" charset="0"/>
                <a:ea typeface="SimSun" pitchFamily="2" charset="-122"/>
                <a:cs typeface="NikoshBAN" pitchFamily="2" charset="0"/>
              </a:rPr>
              <a:t>টাকা</a:t>
            </a:r>
            <a:r>
              <a:rPr lang="en-US" altLang="zh-CN" sz="3300" dirty="0">
                <a:solidFill>
                  <a:srgbClr val="0070C0"/>
                </a:solidFill>
                <a:latin typeface="NikoshBAN" pitchFamily="2" charset="0"/>
                <a:ea typeface="SimSun" pitchFamily="2" charset="-122"/>
                <a:cs typeface="NikoshBAN" pitchFamily="2" charset="0"/>
              </a:rPr>
              <a:t> </a:t>
            </a:r>
            <a:r>
              <a:rPr lang="en-US" altLang="zh-CN" sz="3300" dirty="0" err="1">
                <a:solidFill>
                  <a:srgbClr val="0070C0"/>
                </a:solidFill>
                <a:latin typeface="NikoshBAN" pitchFamily="2" charset="0"/>
                <a:ea typeface="SimSun" pitchFamily="2" charset="-122"/>
                <a:cs typeface="NikoshBAN" pitchFamily="2" charset="0"/>
              </a:rPr>
              <a:t>আমানতকারীর</a:t>
            </a:r>
            <a:r>
              <a:rPr lang="en-US" altLang="zh-CN" sz="3300" dirty="0">
                <a:solidFill>
                  <a:srgbClr val="0070C0"/>
                </a:solidFill>
                <a:latin typeface="NikoshBAN" pitchFamily="2" charset="0"/>
                <a:ea typeface="SimSun" pitchFamily="2" charset="-122"/>
                <a:cs typeface="NikoshBAN" pitchFamily="2" charset="0"/>
              </a:rPr>
              <a:t> </a:t>
            </a:r>
            <a:r>
              <a:rPr lang="en-US" altLang="zh-CN" sz="3300" dirty="0" err="1">
                <a:solidFill>
                  <a:srgbClr val="0070C0"/>
                </a:solidFill>
                <a:latin typeface="NikoshBAN" pitchFamily="2" charset="0"/>
                <a:ea typeface="SimSun" pitchFamily="2" charset="-122"/>
                <a:cs typeface="NikoshBAN" pitchFamily="2" charset="0"/>
              </a:rPr>
              <a:t>মূলধন</a:t>
            </a:r>
            <a:r>
              <a:rPr lang="en-US" altLang="zh-CN" sz="3300" dirty="0">
                <a:solidFill>
                  <a:srgbClr val="0070C0"/>
                </a:solidFill>
                <a:latin typeface="NikoshBAN" pitchFamily="2" charset="0"/>
                <a:ea typeface="SimSun" pitchFamily="2" charset="-122"/>
                <a:cs typeface="NikoshBAN" pitchFamily="2" charset="0"/>
              </a:rPr>
              <a:t> </a:t>
            </a:r>
            <a:r>
              <a:rPr lang="en-US" altLang="zh-CN" sz="3300" dirty="0" err="1">
                <a:solidFill>
                  <a:srgbClr val="0070C0"/>
                </a:solidFill>
                <a:latin typeface="NikoshBAN" pitchFamily="2" charset="0"/>
                <a:ea typeface="SimSun" pitchFamily="2" charset="-122"/>
                <a:cs typeface="NikoshBAN" pitchFamily="2" charset="0"/>
              </a:rPr>
              <a:t>বা</a:t>
            </a:r>
            <a:r>
              <a:rPr lang="en-US" altLang="zh-CN" sz="3300" dirty="0">
                <a:solidFill>
                  <a:srgbClr val="0070C0"/>
                </a:solidFill>
                <a:latin typeface="NikoshBAN" pitchFamily="2" charset="0"/>
                <a:ea typeface="SimSun" pitchFamily="2" charset="-122"/>
                <a:cs typeface="NikoshBAN" pitchFamily="2" charset="0"/>
              </a:rPr>
              <a:t> </a:t>
            </a:r>
            <a:r>
              <a:rPr lang="en-US" altLang="zh-CN" sz="3300" dirty="0" err="1">
                <a:solidFill>
                  <a:srgbClr val="0070C0"/>
                </a:solidFill>
                <a:latin typeface="NikoshBAN" pitchFamily="2" charset="0"/>
                <a:ea typeface="SimSun" pitchFamily="2" charset="-122"/>
                <a:cs typeface="NikoshBAN" pitchFamily="2" charset="0"/>
              </a:rPr>
              <a:t>আসল</a:t>
            </a:r>
            <a:r>
              <a:rPr lang="en-US" altLang="zh-CN" sz="3300" dirty="0">
                <a:solidFill>
                  <a:srgbClr val="0070C0"/>
                </a:solidFill>
                <a:latin typeface="NikoshBAN" pitchFamily="2" charset="0"/>
                <a:ea typeface="SimSun" pitchFamily="2" charset="-122"/>
                <a:cs typeface="NikoshBAN" pitchFamily="2" charset="0"/>
              </a:rPr>
              <a:t> </a:t>
            </a:r>
            <a:r>
              <a:rPr lang="en-US" altLang="zh-CN" sz="3300" dirty="0" err="1">
                <a:solidFill>
                  <a:srgbClr val="0070C0"/>
                </a:solidFill>
                <a:latin typeface="NikoshBAN" pitchFamily="2" charset="0"/>
                <a:ea typeface="SimSun" pitchFamily="2" charset="-122"/>
                <a:cs typeface="NikoshBAN" pitchFamily="2" charset="0"/>
              </a:rPr>
              <a:t>বলে</a:t>
            </a:r>
            <a:r>
              <a:rPr lang="en-US" altLang="zh-CN" sz="3300" dirty="0">
                <a:solidFill>
                  <a:srgbClr val="0070C0"/>
                </a:solidFill>
                <a:latin typeface="NikoshBAN" pitchFamily="2" charset="0"/>
                <a:ea typeface="SimSun" pitchFamily="2" charset="-122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829</Words>
  <Application>Microsoft Office PowerPoint</Application>
  <PresentationFormat>On-screen Show (4:3)</PresentationFormat>
  <Paragraphs>163</Paragraphs>
  <Slides>21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ACER</cp:lastModifiedBy>
  <cp:revision>25</cp:revision>
  <dcterms:created xsi:type="dcterms:W3CDTF">2006-08-16T00:00:00Z</dcterms:created>
  <dcterms:modified xsi:type="dcterms:W3CDTF">2021-07-20T13:30:46Z</dcterms:modified>
</cp:coreProperties>
</file>