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83" r:id="rId4"/>
    <p:sldId id="258" r:id="rId5"/>
    <p:sldId id="259" r:id="rId6"/>
    <p:sldId id="260" r:id="rId7"/>
    <p:sldId id="261" r:id="rId8"/>
    <p:sldId id="266" r:id="rId9"/>
    <p:sldId id="290" r:id="rId10"/>
    <p:sldId id="291" r:id="rId11"/>
    <p:sldId id="297" r:id="rId12"/>
    <p:sldId id="267" r:id="rId13"/>
    <p:sldId id="268" r:id="rId14"/>
    <p:sldId id="269" r:id="rId15"/>
    <p:sldId id="270" r:id="rId16"/>
    <p:sldId id="271" r:id="rId17"/>
    <p:sldId id="272" r:id="rId18"/>
    <p:sldId id="273" r:id="rId19"/>
    <p:sldId id="274" r:id="rId20"/>
    <p:sldId id="275" r:id="rId21"/>
    <p:sldId id="293" r:id="rId22"/>
    <p:sldId id="294" r:id="rId23"/>
    <p:sldId id="295"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364" autoAdjust="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527E3-60E6-4E8F-8FCE-5CD9F81091D3}"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A576C-5763-45A7-B638-114DAED4ABB8}" type="slidenum">
              <a:rPr lang="en-US" smtClean="0"/>
              <a:t>‹#›</a:t>
            </a:fld>
            <a:endParaRPr lang="en-US"/>
          </a:p>
        </p:txBody>
      </p:sp>
    </p:spTree>
    <p:extLst>
      <p:ext uri="{BB962C8B-B14F-4D97-AF65-F5344CB8AC3E}">
        <p14:creationId xmlns:p14="http://schemas.microsoft.com/office/powerpoint/2010/main" val="224965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ame 7"/>
          <p:cNvSpPr/>
          <p:nvPr userDrawn="1"/>
        </p:nvSpPr>
        <p:spPr>
          <a:xfrm>
            <a:off x="0" y="0"/>
            <a:ext cx="12170535" cy="6774287"/>
          </a:xfrm>
          <a:prstGeom prst="frame">
            <a:avLst>
              <a:gd name="adj1" fmla="val 1420"/>
            </a:avLst>
          </a:prstGeom>
          <a:gradFill>
            <a:gsLst>
              <a:gs pos="0">
                <a:srgbClr val="00B050"/>
              </a:gs>
              <a:gs pos="74000">
                <a:schemeClr val="accent1">
                  <a:lumMod val="45000"/>
                  <a:lumOff val="55000"/>
                </a:schemeClr>
              </a:gs>
              <a:gs pos="83000">
                <a:schemeClr val="accent1">
                  <a:lumMod val="45000"/>
                  <a:lumOff val="55000"/>
                </a:schemeClr>
              </a:gs>
              <a:gs pos="100000">
                <a:srgbClr val="C00000"/>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9541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22892-0B00-498E-AD38-CD87F905F5B3}"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232626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22892-0B00-498E-AD38-CD87F905F5B3}"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01280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22892-0B00-498E-AD38-CD87F905F5B3}"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553863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322892-0B00-498E-AD38-CD87F905F5B3}"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41791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22892-0B00-498E-AD38-CD87F905F5B3}"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117812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22892-0B00-498E-AD38-CD87F905F5B3}" type="datetimeFigureOut">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240511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22892-0B00-498E-AD38-CD87F905F5B3}"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67799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22892-0B00-498E-AD38-CD87F905F5B3}" type="datetimeFigureOut">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39677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322892-0B00-498E-AD38-CD87F905F5B3}"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47372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322892-0B00-498E-AD38-CD87F905F5B3}"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56A94-4814-478E-957B-2826A7F65756}" type="slidenum">
              <a:rPr lang="en-US" smtClean="0"/>
              <a:t>‹#›</a:t>
            </a:fld>
            <a:endParaRPr lang="en-US"/>
          </a:p>
        </p:txBody>
      </p:sp>
    </p:spTree>
    <p:extLst>
      <p:ext uri="{BB962C8B-B14F-4D97-AF65-F5344CB8AC3E}">
        <p14:creationId xmlns:p14="http://schemas.microsoft.com/office/powerpoint/2010/main" val="349333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22892-0B00-498E-AD38-CD87F905F5B3}" type="datetimeFigureOut">
              <a:rPr lang="en-US" smtClean="0"/>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56A94-4814-478E-957B-2826A7F65756}" type="slidenum">
              <a:rPr lang="en-US" smtClean="0"/>
              <a:t>‹#›</a:t>
            </a:fld>
            <a:endParaRPr lang="en-US"/>
          </a:p>
        </p:txBody>
      </p:sp>
    </p:spTree>
    <p:extLst>
      <p:ext uri="{BB962C8B-B14F-4D97-AF65-F5344CB8AC3E}">
        <p14:creationId xmlns:p14="http://schemas.microsoft.com/office/powerpoint/2010/main" val="3884008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file:///C:\Users\User\Documents\&#2476;&#2457;&#2509;&#2455;&#2476;&#2472;&#2509;&#2471;&#2497;&#2480;%20&#2448;&#2468;&#2495;&#2489;&#2494;&#2488;&#2495;&#2453;%20&#2541;&#2439;%20&#2478;&#2494;&#2480;&#2509;&#2458;&#2503;&#2480;%20&#2477;&#2494;&#2487;&#2467;%20_%20Historical%2007th%20March%20Speech%20of%20Bangabandhu.mp4"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3" y="666206"/>
            <a:ext cx="11704320" cy="5852159"/>
          </a:xfrm>
          <a:prstGeom prst="rect">
            <a:avLst/>
          </a:prstGeom>
        </p:spPr>
      </p:pic>
    </p:spTree>
    <p:extLst>
      <p:ext uri="{BB962C8B-B14F-4D97-AF65-F5344CB8AC3E}">
        <p14:creationId xmlns:p14="http://schemas.microsoft.com/office/powerpoint/2010/main" val="1392189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761" y="-120586"/>
            <a:ext cx="2968261" cy="769441"/>
          </a:xfrm>
          <a:prstGeom prst="rect">
            <a:avLst/>
          </a:prstGeom>
          <a:noFill/>
        </p:spPr>
        <p:txBody>
          <a:bodyPr wrap="square" rtlCol="0">
            <a:spAutoFit/>
          </a:bodyPr>
          <a:lstStyle/>
          <a:p>
            <a:r>
              <a:rPr lang="en-US" sz="4400" u="sng" dirty="0" smtClean="0">
                <a:solidFill>
                  <a:srgbClr val="0070C0"/>
                </a:solidFill>
                <a:latin typeface="Arial Rounded MT Bold" panose="020F0704030504030204" pitchFamily="34" charset="0"/>
              </a:rPr>
              <a:t>wretched</a:t>
            </a:r>
            <a:endParaRPr lang="en-US" sz="4400" u="sng" dirty="0">
              <a:solidFill>
                <a:srgbClr val="0070C0"/>
              </a:solidFill>
              <a:latin typeface="Arial Rounded MT Bold" panose="020F0704030504030204" pitchFamily="34" charset="0"/>
            </a:endParaRPr>
          </a:p>
        </p:txBody>
      </p:sp>
      <p:sp>
        <p:nvSpPr>
          <p:cNvPr id="8" name="Rounded Rectangle 7"/>
          <p:cNvSpPr/>
          <p:nvPr/>
        </p:nvSpPr>
        <p:spPr>
          <a:xfrm>
            <a:off x="3352800" y="746114"/>
            <a:ext cx="8585502" cy="15414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Mean: A person, in a very unhappy or unfortunate state   </a:t>
            </a:r>
            <a:endParaRPr lang="en-US" sz="4400" dirty="0">
              <a:solidFill>
                <a:schemeClr val="tx1"/>
              </a:solidFill>
              <a:latin typeface="Arial Rounded MT Bold" panose="020F0704030504030204" pitchFamily="34" charset="0"/>
            </a:endParaRPr>
          </a:p>
        </p:txBody>
      </p:sp>
      <p:sp>
        <p:nvSpPr>
          <p:cNvPr id="9" name="Rounded Rectangle 8"/>
          <p:cNvSpPr/>
          <p:nvPr/>
        </p:nvSpPr>
        <p:spPr>
          <a:xfrm>
            <a:off x="3352800" y="2401527"/>
            <a:ext cx="8508274" cy="11452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err="1" smtClean="0">
                <a:solidFill>
                  <a:schemeClr val="tx1"/>
                </a:solidFill>
                <a:latin typeface="Arial Rounded MT Bold" panose="020F0704030504030204" pitchFamily="34" charset="0"/>
              </a:rPr>
              <a:t>Syn</a:t>
            </a:r>
            <a:r>
              <a:rPr lang="en-US" sz="4400" dirty="0" smtClean="0">
                <a:solidFill>
                  <a:schemeClr val="tx1"/>
                </a:solidFill>
                <a:latin typeface="Arial Rounded MT Bold" panose="020F0704030504030204" pitchFamily="34" charset="0"/>
              </a:rPr>
              <a:t>: unlucky, woeful </a:t>
            </a:r>
            <a:endParaRPr lang="en-US" sz="4400" dirty="0">
              <a:solidFill>
                <a:schemeClr val="tx1"/>
              </a:solidFill>
              <a:latin typeface="Arial Rounded MT Bold" panose="020F0704030504030204" pitchFamily="34" charset="0"/>
            </a:endParaRPr>
          </a:p>
        </p:txBody>
      </p:sp>
      <p:sp>
        <p:nvSpPr>
          <p:cNvPr id="10" name="Rounded Rectangle 9"/>
          <p:cNvSpPr/>
          <p:nvPr/>
        </p:nvSpPr>
        <p:spPr>
          <a:xfrm>
            <a:off x="3352800" y="3612364"/>
            <a:ext cx="8403771" cy="8537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Ant: happy, noble</a:t>
            </a:r>
            <a:endParaRPr lang="en-US" sz="4400" dirty="0">
              <a:solidFill>
                <a:schemeClr val="tx1"/>
              </a:solidFill>
              <a:latin typeface="Arial Rounded MT Bold" panose="020F0704030504030204" pitchFamily="34" charset="0"/>
            </a:endParaRPr>
          </a:p>
        </p:txBody>
      </p:sp>
      <p:sp>
        <p:nvSpPr>
          <p:cNvPr id="11" name="TextBox 10"/>
          <p:cNvSpPr txBox="1"/>
          <p:nvPr/>
        </p:nvSpPr>
        <p:spPr>
          <a:xfrm>
            <a:off x="4611980" y="-23327"/>
            <a:ext cx="3474722" cy="769441"/>
          </a:xfrm>
          <a:prstGeom prst="rect">
            <a:avLst/>
          </a:prstGeom>
          <a:noFill/>
        </p:spPr>
        <p:txBody>
          <a:bodyPr wrap="square" rtlCol="0">
            <a:spAutoFit/>
          </a:bodyPr>
          <a:lstStyle/>
          <a:p>
            <a:r>
              <a:rPr lang="en-US" sz="4400" dirty="0" smtClean="0">
                <a:solidFill>
                  <a:srgbClr val="00B050"/>
                </a:solidFill>
                <a:latin typeface="Arial Rounded MT Bold" panose="020F0704030504030204" pitchFamily="34" charset="0"/>
              </a:rPr>
              <a:t>Vocabulary</a:t>
            </a:r>
            <a:endParaRPr lang="en-US" sz="4400" dirty="0">
              <a:solidFill>
                <a:srgbClr val="00B050"/>
              </a:solidFill>
              <a:latin typeface="Arial Rounded MT Bold" panose="020F0704030504030204" pitchFamily="34" charset="0"/>
            </a:endParaRPr>
          </a:p>
        </p:txBody>
      </p:sp>
      <p:sp>
        <p:nvSpPr>
          <p:cNvPr id="14" name="Rounded Rectangle 13"/>
          <p:cNvSpPr/>
          <p:nvPr/>
        </p:nvSpPr>
        <p:spPr>
          <a:xfrm>
            <a:off x="3352800" y="4531740"/>
            <a:ext cx="8403771" cy="209112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400" dirty="0" smtClean="0">
                <a:solidFill>
                  <a:schemeClr val="tx1"/>
                </a:solidFill>
                <a:latin typeface="Arial Rounded MT Bold" panose="020F0704030504030204" pitchFamily="34" charset="0"/>
              </a:rPr>
              <a:t>Ex: The Pakistani Army were using bullets on the </a:t>
            </a:r>
            <a:r>
              <a:rPr lang="en-US" sz="4400" dirty="0" smtClean="0">
                <a:solidFill>
                  <a:srgbClr val="FF0000"/>
                </a:solidFill>
                <a:latin typeface="Arial Rounded MT Bold" panose="020F0704030504030204" pitchFamily="34" charset="0"/>
              </a:rPr>
              <a:t>wretched</a:t>
            </a:r>
            <a:r>
              <a:rPr lang="en-US" sz="4400" dirty="0" smtClean="0">
                <a:solidFill>
                  <a:schemeClr val="tx1"/>
                </a:solidFill>
                <a:latin typeface="Arial Rounded MT Bold" panose="020F0704030504030204" pitchFamily="34" charset="0"/>
              </a:rPr>
              <a:t> people. </a:t>
            </a:r>
            <a:endParaRPr lang="en-US" sz="4400" u="sng" dirty="0">
              <a:solidFill>
                <a:srgbClr val="FFFF00"/>
              </a:solidFill>
              <a:latin typeface="Arial Rounded MT Bold" panose="020F070403050403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18" y="681264"/>
            <a:ext cx="2939504" cy="3212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18" y="4039252"/>
            <a:ext cx="2939504" cy="2458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564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80">
                                          <p:stCondLst>
                                            <p:cond delay="0"/>
                                          </p:stCondLst>
                                        </p:cTn>
                                        <p:tgtEl>
                                          <p:spTgt spid="14"/>
                                        </p:tgtEl>
                                      </p:cBhvr>
                                    </p:animEffect>
                                    <p:anim calcmode="lin" valueType="num">
                                      <p:cBhvr>
                                        <p:cTn id="7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5" dur="26">
                                          <p:stCondLst>
                                            <p:cond delay="650"/>
                                          </p:stCondLst>
                                        </p:cTn>
                                        <p:tgtEl>
                                          <p:spTgt spid="14"/>
                                        </p:tgtEl>
                                      </p:cBhvr>
                                      <p:to x="100000" y="60000"/>
                                    </p:animScale>
                                    <p:animScale>
                                      <p:cBhvr>
                                        <p:cTn id="76" dur="166" decel="50000">
                                          <p:stCondLst>
                                            <p:cond delay="676"/>
                                          </p:stCondLst>
                                        </p:cTn>
                                        <p:tgtEl>
                                          <p:spTgt spid="14"/>
                                        </p:tgtEl>
                                      </p:cBhvr>
                                      <p:to x="100000" y="100000"/>
                                    </p:animScale>
                                    <p:animScale>
                                      <p:cBhvr>
                                        <p:cTn id="77" dur="26">
                                          <p:stCondLst>
                                            <p:cond delay="1312"/>
                                          </p:stCondLst>
                                        </p:cTn>
                                        <p:tgtEl>
                                          <p:spTgt spid="14"/>
                                        </p:tgtEl>
                                      </p:cBhvr>
                                      <p:to x="100000" y="80000"/>
                                    </p:animScale>
                                    <p:animScale>
                                      <p:cBhvr>
                                        <p:cTn id="78" dur="166" decel="50000">
                                          <p:stCondLst>
                                            <p:cond delay="1338"/>
                                          </p:stCondLst>
                                        </p:cTn>
                                        <p:tgtEl>
                                          <p:spTgt spid="14"/>
                                        </p:tgtEl>
                                      </p:cBhvr>
                                      <p:to x="100000" y="100000"/>
                                    </p:animScale>
                                    <p:animScale>
                                      <p:cBhvr>
                                        <p:cTn id="79" dur="26">
                                          <p:stCondLst>
                                            <p:cond delay="1642"/>
                                          </p:stCondLst>
                                        </p:cTn>
                                        <p:tgtEl>
                                          <p:spTgt spid="14"/>
                                        </p:tgtEl>
                                      </p:cBhvr>
                                      <p:to x="100000" y="90000"/>
                                    </p:animScale>
                                    <p:animScale>
                                      <p:cBhvr>
                                        <p:cTn id="80" dur="166" decel="50000">
                                          <p:stCondLst>
                                            <p:cond delay="1668"/>
                                          </p:stCondLst>
                                        </p:cTn>
                                        <p:tgtEl>
                                          <p:spTgt spid="14"/>
                                        </p:tgtEl>
                                      </p:cBhvr>
                                      <p:to x="100000" y="100000"/>
                                    </p:animScale>
                                    <p:animScale>
                                      <p:cBhvr>
                                        <p:cTn id="81" dur="26">
                                          <p:stCondLst>
                                            <p:cond delay="1808"/>
                                          </p:stCondLst>
                                        </p:cTn>
                                        <p:tgtEl>
                                          <p:spTgt spid="14"/>
                                        </p:tgtEl>
                                      </p:cBhvr>
                                      <p:to x="100000" y="95000"/>
                                    </p:animScale>
                                    <p:animScale>
                                      <p:cBhvr>
                                        <p:cTn id="8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510" y="-23328"/>
            <a:ext cx="3473490" cy="769441"/>
          </a:xfrm>
          <a:prstGeom prst="rect">
            <a:avLst/>
          </a:prstGeom>
          <a:noFill/>
        </p:spPr>
        <p:txBody>
          <a:bodyPr wrap="square" rtlCol="0">
            <a:spAutoFit/>
          </a:bodyPr>
          <a:lstStyle/>
          <a:p>
            <a:r>
              <a:rPr lang="en-US" sz="4400" u="sng" dirty="0" smtClean="0">
                <a:solidFill>
                  <a:srgbClr val="0070C0"/>
                </a:solidFill>
                <a:latin typeface="Arial Rounded MT Bold" panose="020F0704030504030204" pitchFamily="34" charset="0"/>
              </a:rPr>
              <a:t>massacred</a:t>
            </a:r>
            <a:endParaRPr lang="en-US" sz="4400" u="sng" dirty="0">
              <a:solidFill>
                <a:srgbClr val="0070C0"/>
              </a:solidFill>
              <a:latin typeface="Arial Rounded MT Bold" panose="020F0704030504030204" pitchFamily="34" charset="0"/>
            </a:endParaRPr>
          </a:p>
        </p:txBody>
      </p:sp>
      <p:sp>
        <p:nvSpPr>
          <p:cNvPr id="8" name="Rounded Rectangle 7"/>
          <p:cNvSpPr/>
          <p:nvPr/>
        </p:nvSpPr>
        <p:spPr>
          <a:xfrm>
            <a:off x="3934690" y="746114"/>
            <a:ext cx="8003612" cy="14301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Mean: an indiscriminate and brutal slaughter of people</a:t>
            </a:r>
            <a:endParaRPr lang="en-US" sz="4400" dirty="0">
              <a:solidFill>
                <a:schemeClr val="tx1"/>
              </a:solidFill>
              <a:latin typeface="Arial Rounded MT Bold" panose="020F0704030504030204" pitchFamily="34" charset="0"/>
            </a:endParaRPr>
          </a:p>
        </p:txBody>
      </p:sp>
      <p:sp>
        <p:nvSpPr>
          <p:cNvPr id="9" name="Rounded Rectangle 8"/>
          <p:cNvSpPr/>
          <p:nvPr/>
        </p:nvSpPr>
        <p:spPr>
          <a:xfrm>
            <a:off x="3934690" y="2330734"/>
            <a:ext cx="7926383"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err="1" smtClean="0">
                <a:solidFill>
                  <a:schemeClr val="tx1"/>
                </a:solidFill>
                <a:latin typeface="Arial Rounded MT Bold" panose="020F0704030504030204" pitchFamily="34" charset="0"/>
              </a:rPr>
              <a:t>Syn</a:t>
            </a:r>
            <a:r>
              <a:rPr lang="en-US" sz="4400" dirty="0" smtClean="0">
                <a:solidFill>
                  <a:schemeClr val="tx1"/>
                </a:solidFill>
                <a:latin typeface="Arial Rounded MT Bold" panose="020F0704030504030204" pitchFamily="34" charset="0"/>
              </a:rPr>
              <a:t>: slaughtered, killed</a:t>
            </a:r>
            <a:endParaRPr lang="en-US" sz="4400" dirty="0">
              <a:solidFill>
                <a:schemeClr val="tx1"/>
              </a:solidFill>
              <a:latin typeface="Arial Rounded MT Bold" panose="020F0704030504030204" pitchFamily="34" charset="0"/>
            </a:endParaRPr>
          </a:p>
        </p:txBody>
      </p:sp>
      <p:sp>
        <p:nvSpPr>
          <p:cNvPr id="10" name="Rounded Rectangle 9"/>
          <p:cNvSpPr/>
          <p:nvPr/>
        </p:nvSpPr>
        <p:spPr>
          <a:xfrm>
            <a:off x="4034118" y="3786017"/>
            <a:ext cx="7826956" cy="11862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Ant: escaped, revived</a:t>
            </a:r>
            <a:endParaRPr lang="en-US" sz="4400" dirty="0">
              <a:solidFill>
                <a:schemeClr val="tx1"/>
              </a:solidFill>
              <a:latin typeface="Arial Rounded MT Bold" panose="020F0704030504030204" pitchFamily="34" charset="0"/>
            </a:endParaRPr>
          </a:p>
        </p:txBody>
      </p:sp>
      <p:sp>
        <p:nvSpPr>
          <p:cNvPr id="11" name="TextBox 10"/>
          <p:cNvSpPr txBox="1"/>
          <p:nvPr/>
        </p:nvSpPr>
        <p:spPr>
          <a:xfrm>
            <a:off x="4611980" y="-23327"/>
            <a:ext cx="3474722" cy="769441"/>
          </a:xfrm>
          <a:prstGeom prst="rect">
            <a:avLst/>
          </a:prstGeom>
          <a:noFill/>
        </p:spPr>
        <p:txBody>
          <a:bodyPr wrap="square" rtlCol="0">
            <a:spAutoFit/>
          </a:bodyPr>
          <a:lstStyle/>
          <a:p>
            <a:r>
              <a:rPr lang="en-US" sz="4400" dirty="0" smtClean="0">
                <a:solidFill>
                  <a:srgbClr val="00B050"/>
                </a:solidFill>
                <a:latin typeface="Arial Rounded MT Bold" panose="020F0704030504030204" pitchFamily="34" charset="0"/>
              </a:rPr>
              <a:t>Vocabulary</a:t>
            </a:r>
            <a:endParaRPr lang="en-US" sz="4400" dirty="0">
              <a:solidFill>
                <a:srgbClr val="00B050"/>
              </a:solidFill>
              <a:latin typeface="Arial Rounded MT Bold" panose="020F0704030504030204" pitchFamily="34" charset="0"/>
            </a:endParaRPr>
          </a:p>
        </p:txBody>
      </p:sp>
      <p:sp>
        <p:nvSpPr>
          <p:cNvPr id="14" name="Rounded Rectangle 13"/>
          <p:cNvSpPr/>
          <p:nvPr/>
        </p:nvSpPr>
        <p:spPr>
          <a:xfrm>
            <a:off x="4034118" y="5055987"/>
            <a:ext cx="7722453" cy="13545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400" dirty="0" smtClean="0">
                <a:solidFill>
                  <a:schemeClr val="tx1"/>
                </a:solidFill>
                <a:latin typeface="Arial Rounded MT Bold" panose="020F0704030504030204" pitchFamily="34" charset="0"/>
              </a:rPr>
              <a:t>Ex: The </a:t>
            </a:r>
            <a:r>
              <a:rPr lang="en-US" sz="4400" dirty="0" err="1" smtClean="0">
                <a:solidFill>
                  <a:schemeClr val="tx1"/>
                </a:solidFill>
                <a:latin typeface="Arial Rounded MT Bold" panose="020F0704030504030204" pitchFamily="34" charset="0"/>
              </a:rPr>
              <a:t>Pakistany</a:t>
            </a:r>
            <a:r>
              <a:rPr lang="en-US" sz="4400" dirty="0" smtClean="0">
                <a:solidFill>
                  <a:schemeClr val="tx1"/>
                </a:solidFill>
                <a:latin typeface="Arial Rounded MT Bold" panose="020F0704030504030204" pitchFamily="34" charset="0"/>
              </a:rPr>
              <a:t> Army </a:t>
            </a:r>
            <a:r>
              <a:rPr lang="en-US" sz="4400" dirty="0" smtClean="0">
                <a:solidFill>
                  <a:srgbClr val="FF0000"/>
                </a:solidFill>
                <a:latin typeface="Arial Rounded MT Bold" panose="020F0704030504030204" pitchFamily="34" charset="0"/>
              </a:rPr>
              <a:t>massacred</a:t>
            </a:r>
            <a:r>
              <a:rPr lang="en-US" sz="4400" dirty="0" smtClean="0">
                <a:solidFill>
                  <a:schemeClr val="tx1"/>
                </a:solidFill>
                <a:latin typeface="Arial Rounded MT Bold" panose="020F0704030504030204" pitchFamily="34" charset="0"/>
              </a:rPr>
              <a:t> on us brutally. </a:t>
            </a:r>
            <a:endParaRPr lang="en-US" sz="4400" u="sng" dirty="0">
              <a:solidFill>
                <a:srgbClr val="FFFF00"/>
              </a:solidFill>
              <a:latin typeface="Arial Rounded MT Bold" panose="020F07040305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2" y="746114"/>
            <a:ext cx="3089565" cy="2788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3" y="3856767"/>
            <a:ext cx="3089564" cy="2548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1366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80">
                                          <p:stCondLst>
                                            <p:cond delay="0"/>
                                          </p:stCondLst>
                                        </p:cTn>
                                        <p:tgtEl>
                                          <p:spTgt spid="14"/>
                                        </p:tgtEl>
                                      </p:cBhvr>
                                    </p:animEffect>
                                    <p:anim calcmode="lin" valueType="num">
                                      <p:cBhvr>
                                        <p:cTn id="7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5" dur="26">
                                          <p:stCondLst>
                                            <p:cond delay="650"/>
                                          </p:stCondLst>
                                        </p:cTn>
                                        <p:tgtEl>
                                          <p:spTgt spid="14"/>
                                        </p:tgtEl>
                                      </p:cBhvr>
                                      <p:to x="100000" y="60000"/>
                                    </p:animScale>
                                    <p:animScale>
                                      <p:cBhvr>
                                        <p:cTn id="76" dur="166" decel="50000">
                                          <p:stCondLst>
                                            <p:cond delay="676"/>
                                          </p:stCondLst>
                                        </p:cTn>
                                        <p:tgtEl>
                                          <p:spTgt spid="14"/>
                                        </p:tgtEl>
                                      </p:cBhvr>
                                      <p:to x="100000" y="100000"/>
                                    </p:animScale>
                                    <p:animScale>
                                      <p:cBhvr>
                                        <p:cTn id="77" dur="26">
                                          <p:stCondLst>
                                            <p:cond delay="1312"/>
                                          </p:stCondLst>
                                        </p:cTn>
                                        <p:tgtEl>
                                          <p:spTgt spid="14"/>
                                        </p:tgtEl>
                                      </p:cBhvr>
                                      <p:to x="100000" y="80000"/>
                                    </p:animScale>
                                    <p:animScale>
                                      <p:cBhvr>
                                        <p:cTn id="78" dur="166" decel="50000">
                                          <p:stCondLst>
                                            <p:cond delay="1338"/>
                                          </p:stCondLst>
                                        </p:cTn>
                                        <p:tgtEl>
                                          <p:spTgt spid="14"/>
                                        </p:tgtEl>
                                      </p:cBhvr>
                                      <p:to x="100000" y="100000"/>
                                    </p:animScale>
                                    <p:animScale>
                                      <p:cBhvr>
                                        <p:cTn id="79" dur="26">
                                          <p:stCondLst>
                                            <p:cond delay="1642"/>
                                          </p:stCondLst>
                                        </p:cTn>
                                        <p:tgtEl>
                                          <p:spTgt spid="14"/>
                                        </p:tgtEl>
                                      </p:cBhvr>
                                      <p:to x="100000" y="90000"/>
                                    </p:animScale>
                                    <p:animScale>
                                      <p:cBhvr>
                                        <p:cTn id="80" dur="166" decel="50000">
                                          <p:stCondLst>
                                            <p:cond delay="1668"/>
                                          </p:stCondLst>
                                        </p:cTn>
                                        <p:tgtEl>
                                          <p:spTgt spid="14"/>
                                        </p:tgtEl>
                                      </p:cBhvr>
                                      <p:to x="100000" y="100000"/>
                                    </p:animScale>
                                    <p:animScale>
                                      <p:cBhvr>
                                        <p:cTn id="81" dur="26">
                                          <p:stCondLst>
                                            <p:cond delay="1808"/>
                                          </p:stCondLst>
                                        </p:cTn>
                                        <p:tgtEl>
                                          <p:spTgt spid="14"/>
                                        </p:tgtEl>
                                      </p:cBhvr>
                                      <p:to x="100000" y="95000"/>
                                    </p:animScale>
                                    <p:animScale>
                                      <p:cBhvr>
                                        <p:cTn id="8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68982" y="769441"/>
            <a:ext cx="7523018" cy="6001643"/>
          </a:xfrm>
          <a:prstGeom prst="rect">
            <a:avLst/>
          </a:prstGeom>
        </p:spPr>
        <p:txBody>
          <a:bodyPr wrap="square">
            <a:spAutoFit/>
          </a:bodyPr>
          <a:lstStyle/>
          <a:p>
            <a:r>
              <a:rPr lang="en-US" sz="4800" b="1" dirty="0">
                <a:latin typeface="Arial Rounded MT Bold" panose="020F0704030504030204" pitchFamily="34" charset="0"/>
              </a:rPr>
              <a:t>Mr. Bhutto came here; he carried out discussions with us; he had said that the doors of negotiations had not been shut and that there would be further negotiations. </a:t>
            </a:r>
            <a:r>
              <a:rPr lang="en-US" sz="4800" b="1" dirty="0" smtClean="0">
                <a:latin typeface="Arial Rounded MT Bold" panose="020F0704030504030204" pitchFamily="34" charset="0"/>
              </a:rPr>
              <a:t> </a:t>
            </a:r>
          </a:p>
        </p:txBody>
      </p:sp>
      <p:sp>
        <p:nvSpPr>
          <p:cNvPr id="6" name="TextBox 5"/>
          <p:cNvSpPr txBox="1"/>
          <p:nvPr/>
        </p:nvSpPr>
        <p:spPr>
          <a:xfrm>
            <a:off x="5106573" y="0"/>
            <a:ext cx="5936566" cy="769441"/>
          </a:xfrm>
          <a:prstGeom prst="rect">
            <a:avLst/>
          </a:prstGeom>
          <a:noFill/>
        </p:spPr>
        <p:txBody>
          <a:bodyPr wrap="square" rtlCol="0">
            <a:spAutoFit/>
          </a:bodyPr>
          <a:lstStyle/>
          <a:p>
            <a:r>
              <a:rPr lang="en-US" sz="4400" b="1" i="1" dirty="0" smtClean="0">
                <a:latin typeface="Arial Rounded MT Bold" panose="020F0704030504030204" pitchFamily="34" charset="0"/>
              </a:rPr>
              <a:t>Now read the text.</a:t>
            </a:r>
            <a:endParaRPr lang="en-US" sz="4400" b="1" i="1" dirty="0">
              <a:latin typeface="Arial Rounded MT Bold" panose="020F07040305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41" y="136899"/>
            <a:ext cx="3802948" cy="3651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55" y="4052761"/>
            <a:ext cx="3802949" cy="2438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56286" y="2624343"/>
            <a:ext cx="3592118" cy="923330"/>
          </a:xfrm>
          <a:prstGeom prst="rect">
            <a:avLst/>
          </a:prstGeom>
          <a:noFill/>
        </p:spPr>
        <p:txBody>
          <a:bodyPr wrap="square" rtlCol="0">
            <a:spAutoFit/>
          </a:bodyPr>
          <a:lstStyle/>
          <a:p>
            <a:r>
              <a:rPr lang="en-US" sz="5400" b="1" dirty="0" smtClean="0">
                <a:solidFill>
                  <a:srgbClr val="FFFF00"/>
                </a:solidFill>
              </a:rPr>
              <a:t>Mr. Bhutto</a:t>
            </a:r>
            <a:endParaRPr lang="en-US" sz="5400" b="1" dirty="0">
              <a:solidFill>
                <a:srgbClr val="FFFF00"/>
              </a:solidFill>
            </a:endParaRPr>
          </a:p>
        </p:txBody>
      </p:sp>
      <p:sp>
        <p:nvSpPr>
          <p:cNvPr id="9" name="TextBox 8"/>
          <p:cNvSpPr txBox="1"/>
          <p:nvPr/>
        </p:nvSpPr>
        <p:spPr>
          <a:xfrm>
            <a:off x="118801" y="5721531"/>
            <a:ext cx="3824188" cy="769441"/>
          </a:xfrm>
          <a:prstGeom prst="rect">
            <a:avLst/>
          </a:prstGeom>
          <a:noFill/>
        </p:spPr>
        <p:txBody>
          <a:bodyPr wrap="none" rtlCol="0">
            <a:spAutoFit/>
          </a:bodyPr>
          <a:lstStyle/>
          <a:p>
            <a:r>
              <a:rPr lang="en-US" sz="4400" b="1" dirty="0" err="1" smtClean="0">
                <a:solidFill>
                  <a:srgbClr val="FF0000"/>
                </a:solidFill>
              </a:rPr>
              <a:t>Mujib</a:t>
            </a:r>
            <a:r>
              <a:rPr lang="en-US" sz="4400" b="1" dirty="0" smtClean="0">
                <a:solidFill>
                  <a:srgbClr val="FF0000"/>
                </a:solidFill>
              </a:rPr>
              <a:t> &amp; Bhutto</a:t>
            </a:r>
            <a:endParaRPr lang="en-US" sz="4400" b="1" dirty="0">
              <a:solidFill>
                <a:srgbClr val="FF0000"/>
              </a:solidFill>
            </a:endParaRPr>
          </a:p>
        </p:txBody>
      </p:sp>
    </p:spTree>
    <p:extLst>
      <p:ext uri="{BB962C8B-B14F-4D97-AF65-F5344CB8AC3E}">
        <p14:creationId xmlns:p14="http://schemas.microsoft.com/office/powerpoint/2010/main" val="16559784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80">
                                          <p:stCondLst>
                                            <p:cond delay="0"/>
                                          </p:stCondLst>
                                        </p:cTn>
                                        <p:tgtEl>
                                          <p:spTgt spid="5">
                                            <p:txEl>
                                              <p:pRg st="0" end="0"/>
                                            </p:txEl>
                                          </p:spTgt>
                                        </p:tgtEl>
                                      </p:cBhvr>
                                    </p:animEffect>
                                    <p:anim calcmode="lin" valueType="num">
                                      <p:cBhvr>
                                        <p:cTn id="30"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xEl>
                                              <p:pRg st="0" end="0"/>
                                            </p:txEl>
                                          </p:spTgt>
                                        </p:tgtEl>
                                      </p:cBhvr>
                                      <p:to x="100000" y="60000"/>
                                    </p:animScale>
                                    <p:animScale>
                                      <p:cBhvr>
                                        <p:cTn id="36" dur="166" decel="50000">
                                          <p:stCondLst>
                                            <p:cond delay="676"/>
                                          </p:stCondLst>
                                        </p:cTn>
                                        <p:tgtEl>
                                          <p:spTgt spid="5">
                                            <p:txEl>
                                              <p:pRg st="0" end="0"/>
                                            </p:txEl>
                                          </p:spTgt>
                                        </p:tgtEl>
                                      </p:cBhvr>
                                      <p:to x="100000" y="100000"/>
                                    </p:animScale>
                                    <p:animScale>
                                      <p:cBhvr>
                                        <p:cTn id="37" dur="26">
                                          <p:stCondLst>
                                            <p:cond delay="1312"/>
                                          </p:stCondLst>
                                        </p:cTn>
                                        <p:tgtEl>
                                          <p:spTgt spid="5">
                                            <p:txEl>
                                              <p:pRg st="0" end="0"/>
                                            </p:txEl>
                                          </p:spTgt>
                                        </p:tgtEl>
                                      </p:cBhvr>
                                      <p:to x="100000" y="80000"/>
                                    </p:animScale>
                                    <p:animScale>
                                      <p:cBhvr>
                                        <p:cTn id="38" dur="166" decel="50000">
                                          <p:stCondLst>
                                            <p:cond delay="1338"/>
                                          </p:stCondLst>
                                        </p:cTn>
                                        <p:tgtEl>
                                          <p:spTgt spid="5">
                                            <p:txEl>
                                              <p:pRg st="0" end="0"/>
                                            </p:txEl>
                                          </p:spTgt>
                                        </p:tgtEl>
                                      </p:cBhvr>
                                      <p:to x="100000" y="100000"/>
                                    </p:animScale>
                                    <p:animScale>
                                      <p:cBhvr>
                                        <p:cTn id="39" dur="26">
                                          <p:stCondLst>
                                            <p:cond delay="1642"/>
                                          </p:stCondLst>
                                        </p:cTn>
                                        <p:tgtEl>
                                          <p:spTgt spid="5">
                                            <p:txEl>
                                              <p:pRg st="0" end="0"/>
                                            </p:txEl>
                                          </p:spTgt>
                                        </p:tgtEl>
                                      </p:cBhvr>
                                      <p:to x="100000" y="90000"/>
                                    </p:animScale>
                                    <p:animScale>
                                      <p:cBhvr>
                                        <p:cTn id="40" dur="166" decel="50000">
                                          <p:stCondLst>
                                            <p:cond delay="1668"/>
                                          </p:stCondLst>
                                        </p:cTn>
                                        <p:tgtEl>
                                          <p:spTgt spid="5">
                                            <p:txEl>
                                              <p:pRg st="0" end="0"/>
                                            </p:txEl>
                                          </p:spTgt>
                                        </p:tgtEl>
                                      </p:cBhvr>
                                      <p:to x="100000" y="100000"/>
                                    </p:animScale>
                                    <p:animScale>
                                      <p:cBhvr>
                                        <p:cTn id="41" dur="26">
                                          <p:stCondLst>
                                            <p:cond delay="1808"/>
                                          </p:stCondLst>
                                        </p:cTn>
                                        <p:tgtEl>
                                          <p:spTgt spid="5">
                                            <p:txEl>
                                              <p:pRg st="0" end="0"/>
                                            </p:txEl>
                                          </p:spTgt>
                                        </p:tgtEl>
                                      </p:cBhvr>
                                      <p:to x="100000" y="95000"/>
                                    </p:animScale>
                                    <p:animScale>
                                      <p:cBhvr>
                                        <p:cTn id="42"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7339" y="-82865"/>
            <a:ext cx="8424661" cy="6863417"/>
          </a:xfrm>
          <a:prstGeom prst="rect">
            <a:avLst/>
          </a:prstGeom>
        </p:spPr>
        <p:txBody>
          <a:bodyPr wrap="square">
            <a:spAutoFit/>
          </a:bodyPr>
          <a:lstStyle/>
          <a:p>
            <a:r>
              <a:rPr lang="en-US" sz="4400" b="1" dirty="0" smtClean="0">
                <a:latin typeface="Arial Rounded MT Bold" panose="020F0704030504030204" pitchFamily="34" charset="0"/>
              </a:rPr>
              <a:t>I </a:t>
            </a:r>
            <a:r>
              <a:rPr lang="en-US" sz="4400" b="1" dirty="0">
                <a:latin typeface="Arial Rounded MT Bold" panose="020F0704030504030204" pitchFamily="34" charset="0"/>
              </a:rPr>
              <a:t>then had talks with other leaders; I say to them, “Come and sit down with us; Let’s create a constitution for ourselves through discussions.” But Mr. Bhutto declared that if West Pakistani members came here the Assembly would end up as a slaughterhouse.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46" y="3174275"/>
            <a:ext cx="3348110" cy="3509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03981" y="3703382"/>
            <a:ext cx="3119007" cy="707886"/>
          </a:xfrm>
          <a:prstGeom prst="rect">
            <a:avLst/>
          </a:prstGeom>
          <a:noFill/>
        </p:spPr>
        <p:txBody>
          <a:bodyPr wrap="square" rtlCol="0">
            <a:spAutoFit/>
          </a:bodyPr>
          <a:lstStyle/>
          <a:p>
            <a:r>
              <a:rPr lang="en-US" sz="4000" dirty="0" smtClean="0">
                <a:solidFill>
                  <a:srgbClr val="FFFF00"/>
                </a:solidFill>
                <a:latin typeface="Arial Rounded MT Bold" panose="020F0704030504030204" pitchFamily="34" charset="0"/>
              </a:rPr>
              <a:t>Bloodshed</a:t>
            </a:r>
            <a:endParaRPr lang="en-US" sz="4000" dirty="0">
              <a:solidFill>
                <a:srgbClr val="FFFF00"/>
              </a:solidFill>
              <a:latin typeface="Arial Rounded MT Bold" panose="020F07040305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37" y="185591"/>
            <a:ext cx="3319975" cy="2988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75846" y="548030"/>
            <a:ext cx="3563358" cy="707886"/>
          </a:xfrm>
          <a:prstGeom prst="rect">
            <a:avLst/>
          </a:prstGeom>
          <a:noFill/>
        </p:spPr>
        <p:txBody>
          <a:bodyPr wrap="square" rtlCol="0">
            <a:spAutoFit/>
          </a:bodyPr>
          <a:lstStyle/>
          <a:p>
            <a:r>
              <a:rPr lang="en-US" sz="4000" b="1" dirty="0">
                <a:solidFill>
                  <a:srgbClr val="FFFF00"/>
                </a:solidFill>
              </a:rPr>
              <a:t>S</a:t>
            </a:r>
            <a:r>
              <a:rPr lang="en-US" sz="4000" b="1" dirty="0" smtClean="0">
                <a:solidFill>
                  <a:srgbClr val="FFFF00"/>
                </a:solidFill>
              </a:rPr>
              <a:t>laughterhouse</a:t>
            </a:r>
            <a:endParaRPr lang="en-US" sz="4000" b="1" dirty="0">
              <a:solidFill>
                <a:srgbClr val="FFFF00"/>
              </a:solidFill>
            </a:endParaRPr>
          </a:p>
        </p:txBody>
      </p:sp>
    </p:spTree>
    <p:extLst>
      <p:ext uri="{BB962C8B-B14F-4D97-AF65-F5344CB8AC3E}">
        <p14:creationId xmlns:p14="http://schemas.microsoft.com/office/powerpoint/2010/main" val="2390180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0"/>
            <a:ext cx="7758546" cy="6740307"/>
          </a:xfrm>
          <a:prstGeom prst="rect">
            <a:avLst/>
          </a:prstGeom>
        </p:spPr>
        <p:txBody>
          <a:bodyPr wrap="square">
            <a:spAutoFit/>
          </a:bodyPr>
          <a:lstStyle/>
          <a:p>
            <a:r>
              <a:rPr lang="en-US" sz="5400" dirty="0" smtClean="0">
                <a:latin typeface="Arial Rounded MT Bold" panose="020F0704030504030204" pitchFamily="34" charset="0"/>
              </a:rPr>
              <a:t>He </a:t>
            </a:r>
            <a:r>
              <a:rPr lang="en-US" sz="5400" dirty="0">
                <a:latin typeface="Arial Rounded MT Bold" panose="020F0704030504030204" pitchFamily="34" charset="0"/>
              </a:rPr>
              <a:t>claimed that whoever came here would be slaughtered. He said that if any one showed up here all shops from Peshawar to Karachi would be shut down.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47" y="152401"/>
            <a:ext cx="4165888" cy="3546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47" y="3828226"/>
            <a:ext cx="4165888" cy="2812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54262" y="152401"/>
            <a:ext cx="3782895" cy="830997"/>
          </a:xfrm>
          <a:prstGeom prst="rect">
            <a:avLst/>
          </a:prstGeom>
          <a:noFill/>
        </p:spPr>
        <p:txBody>
          <a:bodyPr wrap="none" rtlCol="0">
            <a:spAutoFit/>
          </a:bodyPr>
          <a:lstStyle/>
          <a:p>
            <a:r>
              <a:rPr lang="en-US" sz="4800" b="1" dirty="0" smtClean="0">
                <a:solidFill>
                  <a:srgbClr val="FFFF00"/>
                </a:solidFill>
              </a:rPr>
              <a:t>Peshawar City</a:t>
            </a:r>
            <a:endParaRPr lang="en-US" sz="4800" b="1" dirty="0">
              <a:solidFill>
                <a:srgbClr val="FFFF00"/>
              </a:solidFill>
            </a:endParaRPr>
          </a:p>
        </p:txBody>
      </p:sp>
      <p:sp>
        <p:nvSpPr>
          <p:cNvPr id="11" name="TextBox 10"/>
          <p:cNvSpPr txBox="1"/>
          <p:nvPr/>
        </p:nvSpPr>
        <p:spPr>
          <a:xfrm>
            <a:off x="577087" y="4047336"/>
            <a:ext cx="3726873" cy="830997"/>
          </a:xfrm>
          <a:prstGeom prst="rect">
            <a:avLst/>
          </a:prstGeom>
          <a:noFill/>
        </p:spPr>
        <p:txBody>
          <a:bodyPr wrap="square" rtlCol="0">
            <a:spAutoFit/>
          </a:bodyPr>
          <a:lstStyle/>
          <a:p>
            <a:r>
              <a:rPr lang="en-US" sz="4800" b="1" dirty="0" smtClean="0">
                <a:solidFill>
                  <a:srgbClr val="FF0000"/>
                </a:solidFill>
              </a:rPr>
              <a:t>Karachi City</a:t>
            </a:r>
            <a:endParaRPr lang="en-US" sz="4800" b="1" dirty="0">
              <a:solidFill>
                <a:srgbClr val="FF0000"/>
              </a:solidFill>
            </a:endParaRPr>
          </a:p>
        </p:txBody>
      </p:sp>
    </p:spTree>
    <p:extLst>
      <p:ext uri="{BB962C8B-B14F-4D97-AF65-F5344CB8AC3E}">
        <p14:creationId xmlns:p14="http://schemas.microsoft.com/office/powerpoint/2010/main" val="2099622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5396" y="-103891"/>
            <a:ext cx="8576603" cy="6740307"/>
          </a:xfrm>
          <a:prstGeom prst="rect">
            <a:avLst/>
          </a:prstGeom>
        </p:spPr>
        <p:txBody>
          <a:bodyPr wrap="square">
            <a:spAutoFit/>
          </a:bodyPr>
          <a:lstStyle/>
          <a:p>
            <a:r>
              <a:rPr lang="en-US" sz="4800" dirty="0" smtClean="0">
                <a:latin typeface="Arial Rounded MT Bold" panose="020F0704030504030204" pitchFamily="34" charset="0"/>
              </a:rPr>
              <a:t>I </a:t>
            </a:r>
            <a:r>
              <a:rPr lang="en-US" sz="4800" dirty="0">
                <a:latin typeface="Arial Rounded MT Bold" panose="020F0704030504030204" pitchFamily="34" charset="0"/>
              </a:rPr>
              <a:t>declared that the Assembly would continue to meet. But suddenly on the 1st of March the Assembly was shut down. Mr. </a:t>
            </a:r>
            <a:r>
              <a:rPr lang="en-US" sz="4800" dirty="0" err="1">
                <a:latin typeface="Arial Rounded MT Bold" panose="020F0704030504030204" pitchFamily="34" charset="0"/>
              </a:rPr>
              <a:t>Yahya</a:t>
            </a:r>
            <a:r>
              <a:rPr lang="en-US" sz="4800" dirty="0">
                <a:latin typeface="Arial Rounded MT Bold" panose="020F0704030504030204" pitchFamily="34" charset="0"/>
              </a:rPr>
              <a:t> khan called the session of the Assembly in his capacity as the president and I declared I would be attending it.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 y="159334"/>
            <a:ext cx="3407578" cy="3442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504348"/>
            <a:ext cx="3310596" cy="3132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304800" y="5548061"/>
            <a:ext cx="3537020" cy="769441"/>
          </a:xfrm>
          <a:prstGeom prst="rect">
            <a:avLst/>
          </a:prstGeom>
          <a:noFill/>
        </p:spPr>
        <p:txBody>
          <a:bodyPr wrap="square" rtlCol="0">
            <a:spAutoFit/>
          </a:bodyPr>
          <a:lstStyle/>
          <a:p>
            <a:r>
              <a:rPr lang="en-US" sz="4400" dirty="0" err="1" smtClean="0">
                <a:solidFill>
                  <a:srgbClr val="FFFF00"/>
                </a:solidFill>
                <a:latin typeface="Arial Rounded MT Bold" panose="020F0704030504030204" pitchFamily="34" charset="0"/>
              </a:rPr>
              <a:t>Yahya</a:t>
            </a:r>
            <a:r>
              <a:rPr lang="en-US" sz="4400" dirty="0" smtClean="0">
                <a:solidFill>
                  <a:srgbClr val="FFFF00"/>
                </a:solidFill>
                <a:latin typeface="Arial Rounded MT Bold" panose="020F0704030504030204" pitchFamily="34" charset="0"/>
              </a:rPr>
              <a:t> Khan</a:t>
            </a:r>
            <a:endParaRPr lang="en-US" sz="4400" dirty="0">
              <a:solidFill>
                <a:srgbClr val="FFFF00"/>
              </a:solidFill>
              <a:latin typeface="Arial Rounded MT Bold" panose="020F0704030504030204" pitchFamily="34" charset="0"/>
            </a:endParaRPr>
          </a:p>
        </p:txBody>
      </p:sp>
      <p:sp>
        <p:nvSpPr>
          <p:cNvPr id="2" name="TextBox 1"/>
          <p:cNvSpPr txBox="1"/>
          <p:nvPr/>
        </p:nvSpPr>
        <p:spPr>
          <a:xfrm>
            <a:off x="773803" y="2541738"/>
            <a:ext cx="2189018" cy="830997"/>
          </a:xfrm>
          <a:prstGeom prst="rect">
            <a:avLst/>
          </a:prstGeom>
          <a:noFill/>
        </p:spPr>
        <p:txBody>
          <a:bodyPr wrap="square" rtlCol="0">
            <a:spAutoFit/>
          </a:bodyPr>
          <a:lstStyle/>
          <a:p>
            <a:r>
              <a:rPr lang="en-US" sz="4800" b="1" dirty="0" err="1" smtClean="0">
                <a:solidFill>
                  <a:srgbClr val="FFFF00"/>
                </a:solidFill>
              </a:rPr>
              <a:t>Mujib</a:t>
            </a:r>
            <a:endParaRPr lang="en-US" sz="4800" b="1" dirty="0">
              <a:solidFill>
                <a:srgbClr val="FFFF00"/>
              </a:solidFill>
            </a:endParaRPr>
          </a:p>
        </p:txBody>
      </p:sp>
    </p:spTree>
    <p:extLst>
      <p:ext uri="{BB962C8B-B14F-4D97-AF65-F5344CB8AC3E}">
        <p14:creationId xmlns:p14="http://schemas.microsoft.com/office/powerpoint/2010/main" val="2628410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7382" y="0"/>
            <a:ext cx="9060873" cy="6740307"/>
          </a:xfrm>
          <a:prstGeom prst="rect">
            <a:avLst/>
          </a:prstGeom>
        </p:spPr>
        <p:txBody>
          <a:bodyPr wrap="square">
            <a:spAutoFit/>
          </a:bodyPr>
          <a:lstStyle/>
          <a:p>
            <a:r>
              <a:rPr lang="en-US" sz="4800" b="1" dirty="0" smtClean="0">
                <a:latin typeface="Arial Rounded MT Bold" panose="020F0704030504030204" pitchFamily="34" charset="0"/>
              </a:rPr>
              <a:t>Mr</a:t>
            </a:r>
            <a:r>
              <a:rPr lang="en-US" sz="4800" b="1" dirty="0">
                <a:latin typeface="Arial Rounded MT Bold" panose="020F0704030504030204" pitchFamily="34" charset="0"/>
              </a:rPr>
              <a:t>. Bhutto said he would not be part of it. Thirty-five members of the Assembly came from West Pakistan to take part in its proceeding. But it was dissolved all of a sudden. The blame was put on the people of Bengal, the finger was wanted at me!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12" y="252881"/>
            <a:ext cx="2972665" cy="3117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18" y="3567544"/>
            <a:ext cx="2022763" cy="3034145"/>
          </a:xfrm>
          <a:prstGeom prst="rect">
            <a:avLst/>
          </a:prstGeom>
        </p:spPr>
      </p:pic>
      <p:sp>
        <p:nvSpPr>
          <p:cNvPr id="5" name="TextBox 4"/>
          <p:cNvSpPr txBox="1"/>
          <p:nvPr/>
        </p:nvSpPr>
        <p:spPr>
          <a:xfrm>
            <a:off x="890806" y="2444269"/>
            <a:ext cx="1565563" cy="769441"/>
          </a:xfrm>
          <a:prstGeom prst="rect">
            <a:avLst/>
          </a:prstGeom>
          <a:noFill/>
        </p:spPr>
        <p:txBody>
          <a:bodyPr wrap="square" rtlCol="0">
            <a:spAutoFit/>
          </a:bodyPr>
          <a:lstStyle/>
          <a:p>
            <a:r>
              <a:rPr lang="en-US" sz="4400" b="1" dirty="0" err="1" smtClean="0">
                <a:solidFill>
                  <a:srgbClr val="FFFF00"/>
                </a:solidFill>
              </a:rPr>
              <a:t>Mujib</a:t>
            </a:r>
            <a:endParaRPr lang="en-US" sz="4400" b="1" dirty="0">
              <a:solidFill>
                <a:srgbClr val="FFFF00"/>
              </a:solidFill>
            </a:endParaRPr>
          </a:p>
        </p:txBody>
      </p:sp>
      <p:sp>
        <p:nvSpPr>
          <p:cNvPr id="6" name="TextBox 5"/>
          <p:cNvSpPr txBox="1"/>
          <p:nvPr/>
        </p:nvSpPr>
        <p:spPr>
          <a:xfrm>
            <a:off x="581246" y="4989599"/>
            <a:ext cx="2624134" cy="830997"/>
          </a:xfrm>
          <a:prstGeom prst="rect">
            <a:avLst/>
          </a:prstGeom>
          <a:noFill/>
        </p:spPr>
        <p:txBody>
          <a:bodyPr wrap="square" rtlCol="0">
            <a:spAutoFit/>
          </a:bodyPr>
          <a:lstStyle/>
          <a:p>
            <a:r>
              <a:rPr lang="en-US" sz="4800" b="1" dirty="0" smtClean="0">
                <a:solidFill>
                  <a:srgbClr val="FF0000"/>
                </a:solidFill>
              </a:rPr>
              <a:t>pointing</a:t>
            </a:r>
            <a:endParaRPr lang="en-US" sz="4800" b="1" dirty="0">
              <a:solidFill>
                <a:srgbClr val="FF0000"/>
              </a:solidFill>
            </a:endParaRPr>
          </a:p>
        </p:txBody>
      </p:sp>
    </p:spTree>
    <p:extLst>
      <p:ext uri="{BB962C8B-B14F-4D97-AF65-F5344CB8AC3E}">
        <p14:creationId xmlns:p14="http://schemas.microsoft.com/office/powerpoint/2010/main" val="3968927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0" y="0"/>
            <a:ext cx="7897090" cy="6740307"/>
          </a:xfrm>
          <a:prstGeom prst="rect">
            <a:avLst/>
          </a:prstGeom>
        </p:spPr>
        <p:txBody>
          <a:bodyPr wrap="square">
            <a:spAutoFit/>
          </a:bodyPr>
          <a:lstStyle/>
          <a:p>
            <a:r>
              <a:rPr lang="en-US" sz="4800" b="1" dirty="0" smtClean="0">
                <a:latin typeface="Arial Rounded MT Bold" panose="020F0704030504030204" pitchFamily="34" charset="0"/>
              </a:rPr>
              <a:t> After </a:t>
            </a:r>
            <a:r>
              <a:rPr lang="en-US" sz="4800" b="1" dirty="0">
                <a:latin typeface="Arial Rounded MT Bold" panose="020F0704030504030204" pitchFamily="34" charset="0"/>
              </a:rPr>
              <a:t>the Assembly’s session was prorogued, the people of this country protested. I told them, “Observe the general strike we have called </a:t>
            </a:r>
            <a:r>
              <a:rPr lang="en-US" sz="4800" b="1" dirty="0" smtClean="0">
                <a:latin typeface="Arial Rounded MT Bold" panose="020F0704030504030204" pitchFamily="34" charset="0"/>
              </a:rPr>
              <a:t>peacefully”. I </a:t>
            </a:r>
            <a:r>
              <a:rPr lang="en-US" sz="4800" b="1" dirty="0">
                <a:latin typeface="Arial Rounded MT Bold" panose="020F0704030504030204" pitchFamily="34" charset="0"/>
              </a:rPr>
              <a:t>told </a:t>
            </a:r>
            <a:r>
              <a:rPr lang="en-US" sz="4800" b="1" dirty="0" smtClean="0">
                <a:latin typeface="Arial Rounded MT Bold" panose="020F0704030504030204" pitchFamily="34" charset="0"/>
              </a:rPr>
              <a:t>them, “Shut </a:t>
            </a:r>
            <a:r>
              <a:rPr lang="en-US" sz="4800" b="1" dirty="0">
                <a:latin typeface="Arial Rounded MT Bold" panose="020F0704030504030204" pitchFamily="34" charset="0"/>
              </a:rPr>
              <a:t>down all mills and </a:t>
            </a:r>
            <a:r>
              <a:rPr lang="en-US" sz="4800" b="1" dirty="0" smtClean="0">
                <a:latin typeface="Arial Rounded MT Bold" panose="020F0704030504030204" pitchFamily="34" charset="0"/>
              </a:rPr>
              <a:t>factories”.  </a:t>
            </a:r>
            <a:endParaRPr lang="en-US" sz="4800" b="1" dirty="0">
              <a:latin typeface="Arial Rounded MT Bold" panose="020F07040305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4" y="180109"/>
            <a:ext cx="3893126" cy="2751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4" y="3370153"/>
            <a:ext cx="3893126" cy="3141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734290" y="1140539"/>
            <a:ext cx="3075708" cy="830997"/>
          </a:xfrm>
          <a:prstGeom prst="rect">
            <a:avLst/>
          </a:prstGeom>
          <a:noFill/>
        </p:spPr>
        <p:txBody>
          <a:bodyPr wrap="square" rtlCol="0">
            <a:spAutoFit/>
          </a:bodyPr>
          <a:lstStyle/>
          <a:p>
            <a:r>
              <a:rPr lang="en-US" sz="4800" b="1" dirty="0" smtClean="0">
                <a:solidFill>
                  <a:srgbClr val="FFFF00"/>
                </a:solidFill>
              </a:rPr>
              <a:t>Procession</a:t>
            </a:r>
            <a:r>
              <a:rPr lang="en-US" sz="4800" b="1" dirty="0" smtClean="0"/>
              <a:t> </a:t>
            </a:r>
            <a:endParaRPr lang="en-US" sz="4800" b="1" dirty="0"/>
          </a:p>
        </p:txBody>
      </p:sp>
      <p:sp>
        <p:nvSpPr>
          <p:cNvPr id="3" name="TextBox 2"/>
          <p:cNvSpPr txBox="1"/>
          <p:nvPr/>
        </p:nvSpPr>
        <p:spPr>
          <a:xfrm>
            <a:off x="651163" y="5417127"/>
            <a:ext cx="3241962" cy="830997"/>
          </a:xfrm>
          <a:prstGeom prst="rect">
            <a:avLst/>
          </a:prstGeom>
          <a:noFill/>
        </p:spPr>
        <p:txBody>
          <a:bodyPr wrap="square" rtlCol="0">
            <a:spAutoFit/>
          </a:bodyPr>
          <a:lstStyle/>
          <a:p>
            <a:r>
              <a:rPr lang="en-US" sz="4800" b="1" dirty="0" smtClean="0">
                <a:solidFill>
                  <a:srgbClr val="FF0000"/>
                </a:solidFill>
              </a:rPr>
              <a:t>Shut down</a:t>
            </a:r>
            <a:endParaRPr lang="en-US" sz="4800" b="1" dirty="0">
              <a:solidFill>
                <a:srgbClr val="FF0000"/>
              </a:solidFill>
            </a:endParaRPr>
          </a:p>
        </p:txBody>
      </p:sp>
    </p:spTree>
    <p:extLst>
      <p:ext uri="{BB962C8B-B14F-4D97-AF65-F5344CB8AC3E}">
        <p14:creationId xmlns:p14="http://schemas.microsoft.com/office/powerpoint/2010/main" val="3480040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1164" y="0"/>
            <a:ext cx="7370618" cy="6001643"/>
          </a:xfrm>
          <a:prstGeom prst="rect">
            <a:avLst/>
          </a:prstGeom>
        </p:spPr>
        <p:txBody>
          <a:bodyPr wrap="square">
            <a:spAutoFit/>
          </a:bodyPr>
          <a:lstStyle/>
          <a:p>
            <a:r>
              <a:rPr lang="en-US" sz="4800" b="1" dirty="0" smtClean="0">
                <a:latin typeface="Arial Rounded MT Bold" panose="020F0704030504030204" pitchFamily="34" charset="0"/>
              </a:rPr>
              <a:t>Our </a:t>
            </a:r>
            <a:r>
              <a:rPr lang="en-US" sz="4800" b="1" dirty="0">
                <a:latin typeface="Arial Rounded MT Bold" panose="020F0704030504030204" pitchFamily="34" charset="0"/>
              </a:rPr>
              <a:t>people responded to my call. They came to the streets spontaneously. They expressed their firm determination to carry out the struggle peacefully.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4" y="110837"/>
            <a:ext cx="3893126" cy="3408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4" y="3408219"/>
            <a:ext cx="3893126" cy="3255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408709" y="2618786"/>
            <a:ext cx="3408216" cy="830997"/>
          </a:xfrm>
          <a:prstGeom prst="rect">
            <a:avLst/>
          </a:prstGeom>
          <a:noFill/>
        </p:spPr>
        <p:txBody>
          <a:bodyPr wrap="square" rtlCol="0">
            <a:spAutoFit/>
          </a:bodyPr>
          <a:lstStyle/>
          <a:p>
            <a:r>
              <a:rPr lang="en-US" sz="4800" b="1" dirty="0" smtClean="0">
                <a:solidFill>
                  <a:srgbClr val="FFFF00"/>
                </a:solidFill>
              </a:rPr>
              <a:t>processions</a:t>
            </a:r>
            <a:endParaRPr lang="en-US" sz="4800" b="1" dirty="0">
              <a:solidFill>
                <a:srgbClr val="FFFF00"/>
              </a:solidFill>
            </a:endParaRPr>
          </a:p>
        </p:txBody>
      </p:sp>
    </p:spTree>
    <p:extLst>
      <p:ext uri="{BB962C8B-B14F-4D97-AF65-F5344CB8AC3E}">
        <p14:creationId xmlns:p14="http://schemas.microsoft.com/office/powerpoint/2010/main" val="15889373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8545" y="0"/>
            <a:ext cx="8243454" cy="6740307"/>
          </a:xfrm>
          <a:prstGeom prst="rect">
            <a:avLst/>
          </a:prstGeom>
        </p:spPr>
        <p:txBody>
          <a:bodyPr wrap="square">
            <a:spAutoFit/>
          </a:bodyPr>
          <a:lstStyle/>
          <a:p>
            <a:r>
              <a:rPr lang="en-US" sz="4800" b="1" dirty="0" smtClean="0">
                <a:latin typeface="Arial Rounded MT Bold" panose="020F0704030504030204" pitchFamily="34" charset="0"/>
              </a:rPr>
              <a:t> </a:t>
            </a:r>
            <a:r>
              <a:rPr lang="en-US" sz="4800" b="1" dirty="0">
                <a:latin typeface="Arial Rounded MT Bold" panose="020F0704030504030204" pitchFamily="34" charset="0"/>
              </a:rPr>
              <a:t>What have we got in return those who brought arms with our money to defend us from external enemies are now using those arms on the poor, the wretched, the downtrodden people of the land. Bullets are being aimed at their hearts.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3" y="124692"/>
            <a:ext cx="3501823" cy="2020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3" y="2378045"/>
            <a:ext cx="3501823" cy="2217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191491" y="3532909"/>
            <a:ext cx="2078182" cy="923330"/>
          </a:xfrm>
          <a:prstGeom prst="rect">
            <a:avLst/>
          </a:prstGeom>
          <a:noFill/>
        </p:spPr>
        <p:txBody>
          <a:bodyPr wrap="square" rtlCol="0">
            <a:spAutoFit/>
          </a:bodyPr>
          <a:lstStyle/>
          <a:p>
            <a:r>
              <a:rPr lang="en-US" sz="5400" b="1" dirty="0" smtClean="0">
                <a:solidFill>
                  <a:srgbClr val="FFFF00"/>
                </a:solidFill>
              </a:rPr>
              <a:t>killed</a:t>
            </a:r>
            <a:endParaRPr lang="en-US" sz="5400" b="1" dirty="0">
              <a:solidFill>
                <a:srgbClr val="FFFF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99" y="4589127"/>
            <a:ext cx="3406587" cy="1908655"/>
          </a:xfrm>
          <a:prstGeom prst="rect">
            <a:avLst/>
          </a:prstGeom>
        </p:spPr>
      </p:pic>
    </p:spTree>
    <p:extLst>
      <p:ext uri="{BB962C8B-B14F-4D97-AF65-F5344CB8AC3E}">
        <p14:creationId xmlns:p14="http://schemas.microsoft.com/office/powerpoint/2010/main" val="401075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rot="10800000" flipV="1">
            <a:off x="334608" y="385034"/>
            <a:ext cx="5464116" cy="905691"/>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i="1" dirty="0">
                <a:solidFill>
                  <a:schemeClr val="tx1"/>
                </a:solidFill>
                <a:latin typeface="Arial Rounded MT Bold" panose="020F0704030504030204" pitchFamily="34" charset="0"/>
              </a:rPr>
              <a:t>Identity</a:t>
            </a:r>
          </a:p>
        </p:txBody>
      </p:sp>
      <p:sp>
        <p:nvSpPr>
          <p:cNvPr id="13" name="Vertical Scroll 12"/>
          <p:cNvSpPr/>
          <p:nvPr/>
        </p:nvSpPr>
        <p:spPr>
          <a:xfrm>
            <a:off x="5261318" y="385033"/>
            <a:ext cx="6639950" cy="5542671"/>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i="1" dirty="0" smtClean="0">
                <a:solidFill>
                  <a:schemeClr val="tx1"/>
                </a:solidFill>
                <a:latin typeface="Arial Rounded MT Bold" panose="020F0704030504030204" pitchFamily="34" charset="0"/>
              </a:rPr>
              <a:t>Sabina </a:t>
            </a:r>
            <a:r>
              <a:rPr lang="en-US" sz="4000" i="1" dirty="0" err="1" smtClean="0">
                <a:solidFill>
                  <a:schemeClr val="tx1"/>
                </a:solidFill>
                <a:latin typeface="Arial Rounded MT Bold" panose="020F0704030504030204" pitchFamily="34" charset="0"/>
              </a:rPr>
              <a:t>Yeasmin</a:t>
            </a:r>
            <a:endParaRPr lang="en-US" sz="4000" i="1" dirty="0" smtClean="0">
              <a:solidFill>
                <a:schemeClr val="tx1"/>
              </a:solidFill>
              <a:latin typeface="Arial Rounded MT Bold" panose="020F0704030504030204" pitchFamily="34" charset="0"/>
            </a:endParaRPr>
          </a:p>
          <a:p>
            <a:pPr algn="ctr"/>
            <a:r>
              <a:rPr lang="en-US" sz="4000" i="1" dirty="0" smtClean="0">
                <a:solidFill>
                  <a:schemeClr val="tx1"/>
                </a:solidFill>
                <a:latin typeface="Arial Rounded MT Bold" panose="020F0704030504030204" pitchFamily="34" charset="0"/>
              </a:rPr>
              <a:t>Lecturer in English </a:t>
            </a:r>
          </a:p>
          <a:p>
            <a:pPr algn="ctr"/>
            <a:r>
              <a:rPr lang="en-US" sz="4000" i="1" dirty="0" err="1" smtClean="0">
                <a:solidFill>
                  <a:schemeClr val="tx1"/>
                </a:solidFill>
                <a:latin typeface="Arial Rounded MT Bold" panose="020F0704030504030204" pitchFamily="34" charset="0"/>
              </a:rPr>
              <a:t>Baridhara</a:t>
            </a:r>
            <a:r>
              <a:rPr lang="en-US" sz="4000" i="1" dirty="0" smtClean="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N</a:t>
            </a:r>
            <a:r>
              <a:rPr lang="en-US" sz="4000" i="1" dirty="0" err="1" smtClean="0">
                <a:solidFill>
                  <a:schemeClr val="tx1"/>
                </a:solidFill>
                <a:latin typeface="Arial Rounded MT Bold" panose="020F0704030504030204" pitchFamily="34" charset="0"/>
              </a:rPr>
              <a:t>azmul</a:t>
            </a:r>
            <a:r>
              <a:rPr lang="en-US" sz="4000" i="1" dirty="0" smtClean="0">
                <a:solidFill>
                  <a:schemeClr val="tx1"/>
                </a:solidFill>
                <a:latin typeface="Arial Rounded MT Bold" panose="020F0704030504030204" pitchFamily="34" charset="0"/>
              </a:rPr>
              <a:t> </a:t>
            </a:r>
            <a:r>
              <a:rPr lang="en-US" sz="4000" i="1" dirty="0" err="1" smtClean="0">
                <a:solidFill>
                  <a:schemeClr val="tx1"/>
                </a:solidFill>
                <a:latin typeface="Arial Rounded MT Bold" panose="020F0704030504030204" pitchFamily="34" charset="0"/>
              </a:rPr>
              <a:t>Ulum</a:t>
            </a:r>
            <a:r>
              <a:rPr lang="en-US" sz="4000" i="1" dirty="0" smtClean="0">
                <a:solidFill>
                  <a:schemeClr val="tx1"/>
                </a:solidFill>
                <a:latin typeface="Arial Rounded MT Bold" panose="020F0704030504030204" pitchFamily="34" charset="0"/>
              </a:rPr>
              <a:t> </a:t>
            </a:r>
            <a:r>
              <a:rPr lang="en-US" sz="4000" i="1" dirty="0" err="1" smtClean="0">
                <a:solidFill>
                  <a:schemeClr val="tx1"/>
                </a:solidFill>
                <a:latin typeface="Arial Rounded MT Bold" panose="020F0704030504030204" pitchFamily="34" charset="0"/>
              </a:rPr>
              <a:t>Alim</a:t>
            </a:r>
            <a:r>
              <a:rPr lang="en-US" sz="4000" i="1" dirty="0" smtClean="0">
                <a:solidFill>
                  <a:schemeClr val="tx1"/>
                </a:solidFill>
                <a:latin typeface="Arial Rounded MT Bold" panose="020F0704030504030204" pitchFamily="34" charset="0"/>
              </a:rPr>
              <a:t> Madrasah</a:t>
            </a:r>
          </a:p>
          <a:p>
            <a:pPr algn="ctr"/>
            <a:r>
              <a:rPr lang="en-US" sz="4000" i="1" dirty="0" err="1" smtClean="0">
                <a:solidFill>
                  <a:schemeClr val="tx1"/>
                </a:solidFill>
                <a:latin typeface="Arial Rounded MT Bold" panose="020F0704030504030204" pitchFamily="34" charset="0"/>
              </a:rPr>
              <a:t>Badda</a:t>
            </a:r>
            <a:r>
              <a:rPr lang="en-US" sz="4000" i="1" dirty="0" smtClean="0">
                <a:solidFill>
                  <a:schemeClr val="tx1"/>
                </a:solidFill>
                <a:latin typeface="Arial Rounded MT Bold" panose="020F0704030504030204" pitchFamily="34" charset="0"/>
              </a:rPr>
              <a:t>, Dhaka</a:t>
            </a:r>
            <a:endParaRPr lang="en-US" sz="4000" i="1" dirty="0">
              <a:solidFill>
                <a:schemeClr val="tx1"/>
              </a:solidFill>
              <a:latin typeface="Arial Rounded MT Bold" panose="020F0704030504030204" pitchFamily="34" charset="0"/>
            </a:endParaRPr>
          </a:p>
        </p:txBody>
      </p:sp>
      <p:pic>
        <p:nvPicPr>
          <p:cNvPr id="14" name="Picture 2" descr="C:\Users\Sabina Yasmin\Desktop\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863" y="1561513"/>
            <a:ext cx="3794929" cy="3789909"/>
          </a:xfrm>
          <a:prstGeom prst="ellipse">
            <a:avLst/>
          </a:prstGeom>
          <a:ln w="190500" cap="rnd">
            <a:solidFill>
              <a:srgbClr val="C8C6BD"/>
            </a:solidFill>
            <a:prstDash val="solid"/>
          </a:ln>
          <a:effectLst>
            <a:outerShdw blurRad="127000" algn="bl" rotWithShape="0">
              <a:srgbClr val="000000"/>
            </a:outerShdw>
            <a:reflection blurRad="6350" stA="50000" endA="295" endPos="92000" dist="101600" dir="5400000" sy="-100000" algn="bl" rotWithShape="0"/>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73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8365" y="0"/>
            <a:ext cx="7051962" cy="5909310"/>
          </a:xfrm>
          <a:prstGeom prst="rect">
            <a:avLst/>
          </a:prstGeom>
        </p:spPr>
        <p:txBody>
          <a:bodyPr wrap="square">
            <a:spAutoFit/>
          </a:bodyPr>
          <a:lstStyle/>
          <a:p>
            <a:r>
              <a:rPr lang="en-US" sz="5400" b="1" dirty="0" smtClean="0">
                <a:latin typeface="Arial Rounded MT Bold" panose="020F0704030504030204" pitchFamily="34" charset="0"/>
              </a:rPr>
              <a:t>We </a:t>
            </a:r>
            <a:r>
              <a:rPr lang="en-US" sz="5400" b="1" dirty="0">
                <a:latin typeface="Arial Rounded MT Bold" panose="020F0704030504030204" pitchFamily="34" charset="0"/>
              </a:rPr>
              <a:t>constitute the majority in Pakistan; but whenever we Bengalis have tried to assume power they have used force on us.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3" y="138545"/>
            <a:ext cx="4142509" cy="3193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3" y="3491345"/>
            <a:ext cx="4253345" cy="2929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831272" y="2501092"/>
            <a:ext cx="3034146" cy="830997"/>
          </a:xfrm>
          <a:prstGeom prst="rect">
            <a:avLst/>
          </a:prstGeom>
          <a:noFill/>
        </p:spPr>
        <p:txBody>
          <a:bodyPr wrap="square" rtlCol="0">
            <a:spAutoFit/>
          </a:bodyPr>
          <a:lstStyle/>
          <a:p>
            <a:r>
              <a:rPr lang="en-US" sz="4800" b="1" smtClean="0">
                <a:solidFill>
                  <a:srgbClr val="FFFF00"/>
                </a:solidFill>
              </a:rPr>
              <a:t>Assembly</a:t>
            </a:r>
            <a:endParaRPr lang="en-US" sz="4800" b="1" dirty="0">
              <a:solidFill>
                <a:srgbClr val="FFFF00"/>
              </a:solidFill>
            </a:endParaRPr>
          </a:p>
        </p:txBody>
      </p:sp>
    </p:spTree>
    <p:extLst>
      <p:ext uri="{BB962C8B-B14F-4D97-AF65-F5344CB8AC3E}">
        <p14:creationId xmlns:p14="http://schemas.microsoft.com/office/powerpoint/2010/main" val="310366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4251" y="0"/>
            <a:ext cx="9074731" cy="6863417"/>
          </a:xfrm>
          <a:prstGeom prst="rect">
            <a:avLst/>
          </a:prstGeom>
        </p:spPr>
        <p:txBody>
          <a:bodyPr wrap="square">
            <a:spAutoFit/>
          </a:bodyPr>
          <a:lstStyle/>
          <a:p>
            <a:r>
              <a:rPr lang="en-US" sz="4400" b="1" dirty="0" smtClean="0">
                <a:latin typeface="Arial Rounded MT Bold" panose="020F0704030504030204" pitchFamily="34" charset="0"/>
              </a:rPr>
              <a:t>I </a:t>
            </a:r>
            <a:r>
              <a:rPr lang="en-US" sz="4400" b="1" dirty="0">
                <a:latin typeface="Arial Rounded MT Bold" panose="020F0704030504030204" pitchFamily="34" charset="0"/>
              </a:rPr>
              <a:t>have had a talk with </a:t>
            </a:r>
            <a:r>
              <a:rPr lang="en-US" sz="4400" b="1" dirty="0" smtClean="0">
                <a:latin typeface="Arial Rounded MT Bold" panose="020F0704030504030204" pitchFamily="34" charset="0"/>
              </a:rPr>
              <a:t>Mr. </a:t>
            </a:r>
            <a:r>
              <a:rPr lang="en-US" sz="4400" b="1" dirty="0" err="1" smtClean="0">
                <a:latin typeface="Arial Rounded MT Bold" panose="020F0704030504030204" pitchFamily="34" charset="0"/>
              </a:rPr>
              <a:t>Yahya</a:t>
            </a:r>
            <a:r>
              <a:rPr lang="en-US" sz="4400" b="1" dirty="0" smtClean="0">
                <a:latin typeface="Arial Rounded MT Bold" panose="020F0704030504030204" pitchFamily="34" charset="0"/>
              </a:rPr>
              <a:t> </a:t>
            </a:r>
            <a:r>
              <a:rPr lang="en-US" sz="4400" b="1" dirty="0">
                <a:latin typeface="Arial Rounded MT Bold" panose="020F0704030504030204" pitchFamily="34" charset="0"/>
              </a:rPr>
              <a:t>khan. I told him, “</a:t>
            </a:r>
            <a:r>
              <a:rPr lang="en-US" sz="4400" b="1" dirty="0" smtClean="0">
                <a:latin typeface="Arial Rounded MT Bold" panose="020F0704030504030204" pitchFamily="34" charset="0"/>
              </a:rPr>
              <a:t>Mr. </a:t>
            </a:r>
            <a:r>
              <a:rPr lang="en-US" sz="4400" b="1" dirty="0" err="1" smtClean="0">
                <a:latin typeface="Arial Rounded MT Bold" panose="020F0704030504030204" pitchFamily="34" charset="0"/>
              </a:rPr>
              <a:t>Yahya</a:t>
            </a:r>
            <a:r>
              <a:rPr lang="en-US" sz="4400" b="1" dirty="0">
                <a:latin typeface="Arial Rounded MT Bold" panose="020F0704030504030204" pitchFamily="34" charset="0"/>
              </a:rPr>
              <a:t>, you are the president of Pakistan come and observe how the poor people of my country are being mowed down with bullets come and see how our mothers are being deprived of their children; how my people are being massacred.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 y="3157253"/>
            <a:ext cx="3075708" cy="3187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2" y="290915"/>
            <a:ext cx="3075709" cy="2714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50271" y="1648211"/>
            <a:ext cx="2646219" cy="830997"/>
          </a:xfrm>
          <a:prstGeom prst="rect">
            <a:avLst/>
          </a:prstGeom>
          <a:noFill/>
        </p:spPr>
        <p:txBody>
          <a:bodyPr wrap="square" rtlCol="0">
            <a:spAutoFit/>
          </a:bodyPr>
          <a:lstStyle/>
          <a:p>
            <a:r>
              <a:rPr lang="en-US" sz="4800" b="1" dirty="0" smtClean="0">
                <a:solidFill>
                  <a:srgbClr val="FFFF00"/>
                </a:solidFill>
              </a:rPr>
              <a:t>Deprived </a:t>
            </a:r>
            <a:endParaRPr lang="en-US" sz="4800" b="1" dirty="0">
              <a:solidFill>
                <a:srgbClr val="FFFF00"/>
              </a:solidFill>
            </a:endParaRPr>
          </a:p>
        </p:txBody>
      </p:sp>
      <p:sp>
        <p:nvSpPr>
          <p:cNvPr id="6" name="TextBox 5"/>
          <p:cNvSpPr txBox="1"/>
          <p:nvPr/>
        </p:nvSpPr>
        <p:spPr>
          <a:xfrm>
            <a:off x="138542" y="5080128"/>
            <a:ext cx="3075709" cy="830997"/>
          </a:xfrm>
          <a:prstGeom prst="rect">
            <a:avLst/>
          </a:prstGeom>
          <a:noFill/>
        </p:spPr>
        <p:txBody>
          <a:bodyPr wrap="square" rtlCol="0">
            <a:spAutoFit/>
          </a:bodyPr>
          <a:lstStyle/>
          <a:p>
            <a:r>
              <a:rPr lang="en-US" sz="4800" b="1" dirty="0" smtClean="0">
                <a:solidFill>
                  <a:srgbClr val="FFFF00"/>
                </a:solidFill>
              </a:rPr>
              <a:t>massacred</a:t>
            </a:r>
            <a:endParaRPr lang="en-US" sz="4800" b="1" dirty="0">
              <a:solidFill>
                <a:srgbClr val="FFFF00"/>
              </a:solidFill>
            </a:endParaRPr>
          </a:p>
        </p:txBody>
      </p:sp>
    </p:spTree>
    <p:extLst>
      <p:ext uri="{BB962C8B-B14F-4D97-AF65-F5344CB8AC3E}">
        <p14:creationId xmlns:p14="http://schemas.microsoft.com/office/powerpoint/2010/main" val="360394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172927"/>
            <a:ext cx="8839200" cy="6186309"/>
          </a:xfrm>
          <a:prstGeom prst="rect">
            <a:avLst/>
          </a:prstGeom>
        </p:spPr>
        <p:txBody>
          <a:bodyPr wrap="square">
            <a:spAutoFit/>
          </a:bodyPr>
          <a:lstStyle/>
          <a:p>
            <a:r>
              <a:rPr lang="en-US" sz="4400" b="1" dirty="0" smtClean="0">
                <a:latin typeface="Arial Rounded MT Bold" panose="020F0704030504030204" pitchFamily="34" charset="0"/>
              </a:rPr>
              <a:t>Come</a:t>
            </a:r>
            <a:r>
              <a:rPr lang="en-US" sz="4400" b="1" dirty="0">
                <a:latin typeface="Arial Rounded MT Bold" panose="020F0704030504030204" pitchFamily="34" charset="0"/>
              </a:rPr>
              <a:t>, observe and only then pass a judgement on what is going on. He has apparently said that I had agreed to attend a round table conference on the 10th of </a:t>
            </a:r>
            <a:r>
              <a:rPr lang="en-US" sz="4400" b="1" dirty="0" smtClean="0">
                <a:latin typeface="Arial Rounded MT Bold" panose="020F0704030504030204" pitchFamily="34" charset="0"/>
              </a:rPr>
              <a:t>March. Did </a:t>
            </a:r>
            <a:r>
              <a:rPr lang="en-US" sz="4400" b="1" dirty="0">
                <a:latin typeface="Arial Rounded MT Bold" panose="020F0704030504030204" pitchFamily="34" charset="0"/>
              </a:rPr>
              <a:t>not I say a long time back: what is the point of another Round Table Conference?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08" y="3203431"/>
            <a:ext cx="3056701" cy="3155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57" y="91073"/>
            <a:ext cx="3059852" cy="2762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374073" y="1087834"/>
            <a:ext cx="2854036" cy="769441"/>
          </a:xfrm>
          <a:prstGeom prst="rect">
            <a:avLst/>
          </a:prstGeom>
          <a:noFill/>
        </p:spPr>
        <p:txBody>
          <a:bodyPr wrap="square" rtlCol="0">
            <a:spAutoFit/>
          </a:bodyPr>
          <a:lstStyle/>
          <a:p>
            <a:r>
              <a:rPr lang="en-US" sz="4400" b="1" dirty="0" smtClean="0">
                <a:solidFill>
                  <a:srgbClr val="FFFF00"/>
                </a:solidFill>
              </a:rPr>
              <a:t>Blood shed </a:t>
            </a:r>
            <a:endParaRPr lang="en-US" sz="4400" b="1" dirty="0">
              <a:solidFill>
                <a:srgbClr val="FFFF00"/>
              </a:solidFill>
            </a:endParaRPr>
          </a:p>
        </p:txBody>
      </p:sp>
      <p:sp>
        <p:nvSpPr>
          <p:cNvPr id="6" name="TextBox 5"/>
          <p:cNvSpPr txBox="1"/>
          <p:nvPr/>
        </p:nvSpPr>
        <p:spPr>
          <a:xfrm>
            <a:off x="794862" y="4558146"/>
            <a:ext cx="2433247" cy="1569660"/>
          </a:xfrm>
          <a:prstGeom prst="rect">
            <a:avLst/>
          </a:prstGeom>
          <a:noFill/>
        </p:spPr>
        <p:txBody>
          <a:bodyPr wrap="square" rtlCol="0">
            <a:spAutoFit/>
          </a:bodyPr>
          <a:lstStyle/>
          <a:p>
            <a:r>
              <a:rPr lang="en-US" sz="4800" b="1" dirty="0" smtClean="0">
                <a:solidFill>
                  <a:srgbClr val="FFFF00"/>
                </a:solidFill>
              </a:rPr>
              <a:t>Round table </a:t>
            </a:r>
            <a:endParaRPr lang="en-US" sz="4800" b="1" dirty="0">
              <a:solidFill>
                <a:srgbClr val="FFFF00"/>
              </a:solidFill>
            </a:endParaRPr>
          </a:p>
        </p:txBody>
      </p:sp>
    </p:spTree>
    <p:extLst>
      <p:ext uri="{BB962C8B-B14F-4D97-AF65-F5344CB8AC3E}">
        <p14:creationId xmlns:p14="http://schemas.microsoft.com/office/powerpoint/2010/main" val="3788673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9272"/>
            <a:ext cx="9144000" cy="6863417"/>
          </a:xfrm>
          <a:prstGeom prst="rect">
            <a:avLst/>
          </a:prstGeom>
        </p:spPr>
        <p:txBody>
          <a:bodyPr wrap="square">
            <a:spAutoFit/>
          </a:bodyPr>
          <a:lstStyle/>
          <a:p>
            <a:r>
              <a:rPr lang="en-US" sz="4400" b="1" dirty="0" smtClean="0">
                <a:latin typeface="Arial Rounded MT Bold" panose="020F0704030504030204" pitchFamily="34" charset="0"/>
              </a:rPr>
              <a:t>Who </a:t>
            </a:r>
            <a:r>
              <a:rPr lang="en-US" sz="4400" b="1" dirty="0">
                <a:latin typeface="Arial Rounded MT Bold" panose="020F0704030504030204" pitchFamily="34" charset="0"/>
              </a:rPr>
              <a:t>will I sit with? Should I sit with those who have shed the blood of my people? He has suddenly dissolved the assembly without carrying out any discussions with me after sitting in a secret meeting for five hours he gave a speech were he has put all the blame on me. He has even blamed the Bengali people!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7" y="221673"/>
            <a:ext cx="2757053" cy="3453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79" y="3674933"/>
            <a:ext cx="1870363" cy="2805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93964" y="2286000"/>
            <a:ext cx="3372195" cy="830997"/>
          </a:xfrm>
          <a:prstGeom prst="rect">
            <a:avLst/>
          </a:prstGeom>
          <a:noFill/>
        </p:spPr>
        <p:txBody>
          <a:bodyPr wrap="square" rtlCol="0">
            <a:spAutoFit/>
          </a:bodyPr>
          <a:lstStyle/>
          <a:p>
            <a:r>
              <a:rPr lang="en-US" sz="4800" b="1" dirty="0" smtClean="0">
                <a:solidFill>
                  <a:srgbClr val="FFFF00"/>
                </a:solidFill>
              </a:rPr>
              <a:t>Blood shed</a:t>
            </a:r>
            <a:endParaRPr lang="en-US" sz="4800" b="1" dirty="0">
              <a:solidFill>
                <a:srgbClr val="FFFF00"/>
              </a:solidFill>
            </a:endParaRPr>
          </a:p>
        </p:txBody>
      </p:sp>
      <p:sp>
        <p:nvSpPr>
          <p:cNvPr id="7" name="TextBox 6"/>
          <p:cNvSpPr txBox="1"/>
          <p:nvPr/>
        </p:nvSpPr>
        <p:spPr>
          <a:xfrm>
            <a:off x="526473" y="5006770"/>
            <a:ext cx="2286000" cy="830997"/>
          </a:xfrm>
          <a:prstGeom prst="rect">
            <a:avLst/>
          </a:prstGeom>
          <a:noFill/>
        </p:spPr>
        <p:txBody>
          <a:bodyPr wrap="square" rtlCol="0">
            <a:spAutoFit/>
          </a:bodyPr>
          <a:lstStyle/>
          <a:p>
            <a:r>
              <a:rPr lang="en-US" sz="4800" b="1" dirty="0" smtClean="0">
                <a:solidFill>
                  <a:srgbClr val="FF0000"/>
                </a:solidFill>
              </a:rPr>
              <a:t>pointing</a:t>
            </a:r>
            <a:endParaRPr lang="en-US" sz="4800" b="1" dirty="0">
              <a:solidFill>
                <a:srgbClr val="FF0000"/>
              </a:solidFill>
            </a:endParaRPr>
          </a:p>
        </p:txBody>
      </p:sp>
    </p:spTree>
    <p:extLst>
      <p:ext uri="{BB962C8B-B14F-4D97-AF65-F5344CB8AC3E}">
        <p14:creationId xmlns:p14="http://schemas.microsoft.com/office/powerpoint/2010/main" val="362663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006" y="130133"/>
            <a:ext cx="1371600" cy="929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669544" y="144743"/>
            <a:ext cx="5004485" cy="8057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Individual work</a:t>
            </a:r>
            <a:endParaRPr lang="en-US" sz="4400" dirty="0">
              <a:solidFill>
                <a:schemeClr val="tx1"/>
              </a:solidFill>
              <a:latin typeface="Arial Rounded MT Bold" panose="020F0704030504030204" pitchFamily="34" charset="0"/>
            </a:endParaRPr>
          </a:p>
        </p:txBody>
      </p:sp>
      <p:sp>
        <p:nvSpPr>
          <p:cNvPr id="4" name="Round Diagonal Corner Rectangle 3"/>
          <p:cNvSpPr/>
          <p:nvPr/>
        </p:nvSpPr>
        <p:spPr>
          <a:xfrm>
            <a:off x="6762967" y="130133"/>
            <a:ext cx="5049795" cy="77332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Fill in the blanks</a:t>
            </a:r>
            <a:endParaRPr lang="en-US" sz="4400" dirty="0">
              <a:solidFill>
                <a:schemeClr val="tx1"/>
              </a:solidFill>
              <a:latin typeface="Arial Rounded MT Bold" panose="020F0704030504030204" pitchFamily="34" charset="0"/>
            </a:endParaRPr>
          </a:p>
        </p:txBody>
      </p:sp>
      <p:sp>
        <p:nvSpPr>
          <p:cNvPr id="5" name="TextBox 4"/>
          <p:cNvSpPr txBox="1"/>
          <p:nvPr/>
        </p:nvSpPr>
        <p:spPr>
          <a:xfrm>
            <a:off x="68743" y="1021843"/>
            <a:ext cx="12192000" cy="5632311"/>
          </a:xfrm>
          <a:prstGeom prst="rect">
            <a:avLst/>
          </a:prstGeom>
          <a:noFill/>
        </p:spPr>
        <p:txBody>
          <a:bodyPr wrap="square" rtlCol="0">
            <a:spAutoFit/>
          </a:bodyPr>
          <a:lstStyle/>
          <a:p>
            <a:r>
              <a:rPr lang="en-US" sz="3600" dirty="0" smtClean="0">
                <a:latin typeface="Arial Rounded MT Bold" panose="020F0704030504030204" pitchFamily="34" charset="0"/>
              </a:rPr>
              <a:t>After the Assembly’s session had  (a)      </a:t>
            </a:r>
            <a:r>
              <a:rPr lang="en-US" sz="3600" dirty="0">
                <a:latin typeface="Arial Rounded MT Bold" panose="020F0704030504030204" pitchFamily="34" charset="0"/>
              </a:rPr>
              <a:t> </a:t>
            </a:r>
            <a:endParaRPr lang="en-US" sz="3600" dirty="0" smtClean="0">
              <a:latin typeface="Arial Rounded MT Bold" panose="020F0704030504030204" pitchFamily="34" charset="0"/>
            </a:endParaRPr>
          </a:p>
          <a:p>
            <a:r>
              <a:rPr lang="en-US" sz="3600" dirty="0" smtClean="0">
                <a:latin typeface="Arial Rounded MT Bold" panose="020F0704030504030204" pitchFamily="34" charset="0"/>
              </a:rPr>
              <a:t>the Bengalis protested. </a:t>
            </a:r>
            <a:r>
              <a:rPr lang="en-US" sz="3600" dirty="0" err="1" smtClean="0">
                <a:latin typeface="Arial Rounded MT Bold" panose="020F0704030504030204" pitchFamily="34" charset="0"/>
              </a:rPr>
              <a:t>Bangabandhu</a:t>
            </a:r>
            <a:r>
              <a:rPr lang="en-US" sz="3600" dirty="0" smtClean="0">
                <a:latin typeface="Arial Rounded MT Bold" panose="020F0704030504030204" pitchFamily="34" charset="0"/>
              </a:rPr>
              <a:t> told his countrymen (b)      observe the strike (c)                        . People of east Bengal responded to (d)        . A firm determination came from their side to (e)            out his order. Then Sheikh </a:t>
            </a:r>
            <a:r>
              <a:rPr lang="en-US" sz="3600" dirty="0" err="1" smtClean="0">
                <a:latin typeface="Arial Rounded MT Bold" panose="020F0704030504030204" pitchFamily="34" charset="0"/>
              </a:rPr>
              <a:t>Mujib</a:t>
            </a:r>
            <a:r>
              <a:rPr lang="en-US" sz="3600" dirty="0" smtClean="0">
                <a:latin typeface="Arial Rounded MT Bold" panose="020F0704030504030204" pitchFamily="34" charset="0"/>
              </a:rPr>
              <a:t> had a (f)          with Mr. </a:t>
            </a:r>
            <a:r>
              <a:rPr lang="en-US" sz="3600" dirty="0" err="1" smtClean="0">
                <a:latin typeface="Arial Rounded MT Bold" panose="020F0704030504030204" pitchFamily="34" charset="0"/>
              </a:rPr>
              <a:t>Yahya</a:t>
            </a:r>
            <a:r>
              <a:rPr lang="en-US" sz="3600" dirty="0" smtClean="0">
                <a:latin typeface="Arial Rounded MT Bold" panose="020F0704030504030204" pitchFamily="34" charset="0"/>
              </a:rPr>
              <a:t> Khan in which he requested </a:t>
            </a:r>
            <a:r>
              <a:rPr lang="en-US" sz="3600" dirty="0" err="1" smtClean="0">
                <a:latin typeface="Arial Rounded MT Bold" panose="020F0704030504030204" pitchFamily="34" charset="0"/>
              </a:rPr>
              <a:t>Yahya</a:t>
            </a:r>
            <a:r>
              <a:rPr lang="en-US" sz="3600" dirty="0" smtClean="0">
                <a:latin typeface="Arial Rounded MT Bold" panose="020F0704030504030204" pitchFamily="34" charset="0"/>
              </a:rPr>
              <a:t> Khan (g)       observe the situation of East Bengal and her(h)          with his own eyes. But the talk (</a:t>
            </a:r>
            <a:r>
              <a:rPr lang="en-US" sz="3600" dirty="0" err="1" smtClean="0">
                <a:latin typeface="Arial Rounded MT Bold" panose="020F0704030504030204" pitchFamily="34" charset="0"/>
              </a:rPr>
              <a:t>i</a:t>
            </a:r>
            <a:r>
              <a:rPr lang="en-US" sz="3600" dirty="0" smtClean="0">
                <a:latin typeface="Arial Rounded MT Bold" panose="020F0704030504030204" pitchFamily="34" charset="0"/>
              </a:rPr>
              <a:t>)         no effect. Mr. </a:t>
            </a:r>
            <a:r>
              <a:rPr lang="en-US" sz="3600" dirty="0" err="1" smtClean="0">
                <a:latin typeface="Arial Rounded MT Bold" panose="020F0704030504030204" pitchFamily="34" charset="0"/>
              </a:rPr>
              <a:t>Yahya</a:t>
            </a:r>
            <a:r>
              <a:rPr lang="en-US" sz="3600" dirty="0" smtClean="0">
                <a:latin typeface="Arial Rounded MT Bold" panose="020F0704030504030204" pitchFamily="34" charset="0"/>
              </a:rPr>
              <a:t> Khan (j)                the people of East Bengal.         </a:t>
            </a:r>
            <a:endParaRPr lang="en-US" sz="3600" dirty="0">
              <a:latin typeface="Arial Rounded MT Bold" panose="020F0704030504030204" pitchFamily="34" charset="0"/>
            </a:endParaRPr>
          </a:p>
        </p:txBody>
      </p:sp>
      <p:sp>
        <p:nvSpPr>
          <p:cNvPr id="6" name="TextBox 5"/>
          <p:cNvSpPr txBox="1"/>
          <p:nvPr/>
        </p:nvSpPr>
        <p:spPr>
          <a:xfrm>
            <a:off x="8378075" y="974796"/>
            <a:ext cx="3882668"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been prorogued</a:t>
            </a:r>
            <a:endParaRPr lang="en-US" sz="3600" u="sng" dirty="0">
              <a:solidFill>
                <a:srgbClr val="00B050"/>
              </a:solidFill>
              <a:latin typeface="Arial Rounded MT Bold" panose="020F0704030504030204" pitchFamily="34" charset="0"/>
            </a:endParaRPr>
          </a:p>
        </p:txBody>
      </p:sp>
      <p:sp>
        <p:nvSpPr>
          <p:cNvPr id="7" name="TextBox 6"/>
          <p:cNvSpPr txBox="1"/>
          <p:nvPr/>
        </p:nvSpPr>
        <p:spPr>
          <a:xfrm>
            <a:off x="3644642" y="2026327"/>
            <a:ext cx="622558"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to</a:t>
            </a:r>
            <a:endParaRPr lang="en-US" sz="3600" u="sng" dirty="0">
              <a:solidFill>
                <a:srgbClr val="00B050"/>
              </a:solidFill>
              <a:latin typeface="Arial Rounded MT Bold" panose="020F0704030504030204" pitchFamily="34" charset="0"/>
            </a:endParaRPr>
          </a:p>
        </p:txBody>
      </p:sp>
      <p:sp>
        <p:nvSpPr>
          <p:cNvPr id="8" name="TextBox 7"/>
          <p:cNvSpPr txBox="1"/>
          <p:nvPr/>
        </p:nvSpPr>
        <p:spPr>
          <a:xfrm flipH="1">
            <a:off x="9109592" y="1555418"/>
            <a:ext cx="2583643" cy="1200329"/>
          </a:xfrm>
          <a:prstGeom prst="rect">
            <a:avLst/>
          </a:prstGeom>
          <a:noFill/>
        </p:spPr>
        <p:txBody>
          <a:bodyPr wrap="square" rtlCol="0">
            <a:spAutoFit/>
          </a:bodyPr>
          <a:lstStyle/>
          <a:p>
            <a:r>
              <a:rPr lang="en-US" sz="3600" u="sng" dirty="0">
                <a:solidFill>
                  <a:srgbClr val="00B050"/>
                </a:solidFill>
                <a:latin typeface="Arial Rounded MT Bold" panose="020F0704030504030204" pitchFamily="34" charset="0"/>
              </a:rPr>
              <a:t> </a:t>
            </a:r>
            <a:r>
              <a:rPr lang="en-US" sz="3600" u="sng" dirty="0" smtClean="0">
                <a:solidFill>
                  <a:srgbClr val="00B050"/>
                </a:solidFill>
                <a:latin typeface="Arial Rounded MT Bold" panose="020F0704030504030204" pitchFamily="34" charset="0"/>
              </a:rPr>
              <a:t>peacefully</a:t>
            </a:r>
            <a:endParaRPr lang="en-US" sz="3600" u="sng" dirty="0">
              <a:solidFill>
                <a:srgbClr val="00B050"/>
              </a:solidFill>
              <a:latin typeface="Arial Rounded MT Bold" panose="020F0704030504030204" pitchFamily="34" charset="0"/>
            </a:endParaRPr>
          </a:p>
        </p:txBody>
      </p:sp>
      <p:sp>
        <p:nvSpPr>
          <p:cNvPr id="9" name="TextBox 8"/>
          <p:cNvSpPr txBox="1"/>
          <p:nvPr/>
        </p:nvSpPr>
        <p:spPr>
          <a:xfrm>
            <a:off x="8778578" y="2642991"/>
            <a:ext cx="1018571"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him</a:t>
            </a:r>
            <a:endParaRPr lang="en-US" sz="3600" u="sng" dirty="0">
              <a:solidFill>
                <a:srgbClr val="00B050"/>
              </a:solidFill>
              <a:latin typeface="Arial Rounded MT Bold" panose="020F0704030504030204" pitchFamily="34" charset="0"/>
            </a:endParaRPr>
          </a:p>
        </p:txBody>
      </p:sp>
      <p:sp>
        <p:nvSpPr>
          <p:cNvPr id="10" name="TextBox 9"/>
          <p:cNvSpPr txBox="1"/>
          <p:nvPr/>
        </p:nvSpPr>
        <p:spPr>
          <a:xfrm>
            <a:off x="9109594" y="3200998"/>
            <a:ext cx="1516842"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carry</a:t>
            </a:r>
            <a:endParaRPr lang="en-US" sz="3600" u="sng" dirty="0">
              <a:solidFill>
                <a:srgbClr val="00B050"/>
              </a:solidFill>
              <a:latin typeface="Arial Rounded MT Bold" panose="020F0704030504030204" pitchFamily="34" charset="0"/>
            </a:endParaRPr>
          </a:p>
        </p:txBody>
      </p:sp>
      <p:sp>
        <p:nvSpPr>
          <p:cNvPr id="11" name="TextBox 10"/>
          <p:cNvSpPr txBox="1"/>
          <p:nvPr/>
        </p:nvSpPr>
        <p:spPr>
          <a:xfrm>
            <a:off x="7656567" y="3697039"/>
            <a:ext cx="1432709"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talk</a:t>
            </a:r>
            <a:endParaRPr lang="en-US" sz="3600" u="sng" dirty="0">
              <a:solidFill>
                <a:srgbClr val="00B050"/>
              </a:solidFill>
              <a:latin typeface="Arial Rounded MT Bold" panose="020F0704030504030204" pitchFamily="34" charset="0"/>
            </a:endParaRPr>
          </a:p>
        </p:txBody>
      </p:sp>
      <p:sp>
        <p:nvSpPr>
          <p:cNvPr id="12" name="TextBox 11"/>
          <p:cNvSpPr txBox="1"/>
          <p:nvPr/>
        </p:nvSpPr>
        <p:spPr>
          <a:xfrm>
            <a:off x="3320053" y="5974176"/>
            <a:ext cx="2000092"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blamed</a:t>
            </a:r>
            <a:endParaRPr lang="en-US" sz="3600" u="sng" dirty="0">
              <a:solidFill>
                <a:srgbClr val="00B050"/>
              </a:solidFill>
              <a:latin typeface="Arial Rounded MT Bold" panose="020F0704030504030204" pitchFamily="34" charset="0"/>
            </a:endParaRPr>
          </a:p>
        </p:txBody>
      </p:sp>
      <p:sp>
        <p:nvSpPr>
          <p:cNvPr id="13" name="TextBox 12"/>
          <p:cNvSpPr txBox="1"/>
          <p:nvPr/>
        </p:nvSpPr>
        <p:spPr>
          <a:xfrm>
            <a:off x="10468100" y="4739039"/>
            <a:ext cx="1812961"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people</a:t>
            </a:r>
            <a:endParaRPr lang="en-US" sz="3600" u="sng" dirty="0">
              <a:solidFill>
                <a:srgbClr val="00B050"/>
              </a:solidFill>
              <a:latin typeface="Arial Rounded MT Bold" panose="020F0704030504030204" pitchFamily="34" charset="0"/>
            </a:endParaRPr>
          </a:p>
        </p:txBody>
      </p:sp>
      <p:sp>
        <p:nvSpPr>
          <p:cNvPr id="14" name="TextBox 13"/>
          <p:cNvSpPr txBox="1"/>
          <p:nvPr/>
        </p:nvSpPr>
        <p:spPr>
          <a:xfrm>
            <a:off x="7305583" y="5385370"/>
            <a:ext cx="1072492"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had</a:t>
            </a:r>
            <a:endParaRPr lang="en-US" sz="3600" u="sng" dirty="0">
              <a:solidFill>
                <a:srgbClr val="00B050"/>
              </a:solidFill>
              <a:latin typeface="Arial Rounded MT Bold" panose="020F0704030504030204" pitchFamily="34" charset="0"/>
            </a:endParaRPr>
          </a:p>
        </p:txBody>
      </p:sp>
      <p:sp>
        <p:nvSpPr>
          <p:cNvPr id="15" name="TextBox 14"/>
          <p:cNvSpPr txBox="1"/>
          <p:nvPr/>
        </p:nvSpPr>
        <p:spPr>
          <a:xfrm>
            <a:off x="9818922" y="4297489"/>
            <a:ext cx="649178" cy="646331"/>
          </a:xfrm>
          <a:prstGeom prst="rect">
            <a:avLst/>
          </a:prstGeom>
          <a:noFill/>
        </p:spPr>
        <p:txBody>
          <a:bodyPr wrap="square" rtlCol="0">
            <a:spAutoFit/>
          </a:bodyPr>
          <a:lstStyle/>
          <a:p>
            <a:r>
              <a:rPr lang="en-US" sz="3600" u="sng" dirty="0" smtClean="0">
                <a:solidFill>
                  <a:srgbClr val="00B050"/>
                </a:solidFill>
                <a:latin typeface="Arial Rounded MT Bold" panose="020F0704030504030204" pitchFamily="34" charset="0"/>
              </a:rPr>
              <a:t>to</a:t>
            </a:r>
            <a:endParaRPr lang="en-US" sz="3600" u="sng"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24280235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strVal val="#ppt_w*0.70"/>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strVal val="#ppt_w*0.70"/>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Effect transition="in" filter="fade">
                                      <p:cBhvr>
                                        <p:cTn id="53" dur="1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strVal val="#ppt_w*0.70"/>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Effect transition="in" filter="fade">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animEffect transition="in" filter="wipe(down)">
                                      <p:cBhvr>
                                        <p:cTn id="65" dur="580">
                                          <p:stCondLst>
                                            <p:cond delay="0"/>
                                          </p:stCondLst>
                                        </p:cTn>
                                        <p:tgtEl>
                                          <p:spTgt spid="11">
                                            <p:txEl>
                                              <p:pRg st="0" end="0"/>
                                            </p:txEl>
                                          </p:spTgt>
                                        </p:tgtEl>
                                      </p:cBhvr>
                                    </p:animEffect>
                                    <p:anim calcmode="lin" valueType="num">
                                      <p:cBhvr>
                                        <p:cTn id="66"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11">
                                            <p:txEl>
                                              <p:pRg st="0" end="0"/>
                                            </p:txEl>
                                          </p:spTgt>
                                        </p:tgtEl>
                                      </p:cBhvr>
                                      <p:to x="100000" y="60000"/>
                                    </p:animScale>
                                    <p:animScale>
                                      <p:cBhvr>
                                        <p:cTn id="72" dur="166" decel="50000">
                                          <p:stCondLst>
                                            <p:cond delay="676"/>
                                          </p:stCondLst>
                                        </p:cTn>
                                        <p:tgtEl>
                                          <p:spTgt spid="11">
                                            <p:txEl>
                                              <p:pRg st="0" end="0"/>
                                            </p:txEl>
                                          </p:spTgt>
                                        </p:tgtEl>
                                      </p:cBhvr>
                                      <p:to x="100000" y="100000"/>
                                    </p:animScale>
                                    <p:animScale>
                                      <p:cBhvr>
                                        <p:cTn id="73" dur="26">
                                          <p:stCondLst>
                                            <p:cond delay="1312"/>
                                          </p:stCondLst>
                                        </p:cTn>
                                        <p:tgtEl>
                                          <p:spTgt spid="11">
                                            <p:txEl>
                                              <p:pRg st="0" end="0"/>
                                            </p:txEl>
                                          </p:spTgt>
                                        </p:tgtEl>
                                      </p:cBhvr>
                                      <p:to x="100000" y="80000"/>
                                    </p:animScale>
                                    <p:animScale>
                                      <p:cBhvr>
                                        <p:cTn id="74" dur="166" decel="50000">
                                          <p:stCondLst>
                                            <p:cond delay="1338"/>
                                          </p:stCondLst>
                                        </p:cTn>
                                        <p:tgtEl>
                                          <p:spTgt spid="11">
                                            <p:txEl>
                                              <p:pRg st="0" end="0"/>
                                            </p:txEl>
                                          </p:spTgt>
                                        </p:tgtEl>
                                      </p:cBhvr>
                                      <p:to x="100000" y="100000"/>
                                    </p:animScale>
                                    <p:animScale>
                                      <p:cBhvr>
                                        <p:cTn id="75" dur="26">
                                          <p:stCondLst>
                                            <p:cond delay="1642"/>
                                          </p:stCondLst>
                                        </p:cTn>
                                        <p:tgtEl>
                                          <p:spTgt spid="11">
                                            <p:txEl>
                                              <p:pRg st="0" end="0"/>
                                            </p:txEl>
                                          </p:spTgt>
                                        </p:tgtEl>
                                      </p:cBhvr>
                                      <p:to x="100000" y="90000"/>
                                    </p:animScale>
                                    <p:animScale>
                                      <p:cBhvr>
                                        <p:cTn id="76" dur="166" decel="50000">
                                          <p:stCondLst>
                                            <p:cond delay="1668"/>
                                          </p:stCondLst>
                                        </p:cTn>
                                        <p:tgtEl>
                                          <p:spTgt spid="11">
                                            <p:txEl>
                                              <p:pRg st="0" end="0"/>
                                            </p:txEl>
                                          </p:spTgt>
                                        </p:tgtEl>
                                      </p:cBhvr>
                                      <p:to x="100000" y="100000"/>
                                    </p:animScale>
                                    <p:animScale>
                                      <p:cBhvr>
                                        <p:cTn id="77" dur="26">
                                          <p:stCondLst>
                                            <p:cond delay="1808"/>
                                          </p:stCondLst>
                                        </p:cTn>
                                        <p:tgtEl>
                                          <p:spTgt spid="11">
                                            <p:txEl>
                                              <p:pRg st="0" end="0"/>
                                            </p:txEl>
                                          </p:spTgt>
                                        </p:tgtEl>
                                      </p:cBhvr>
                                      <p:to x="100000" y="95000"/>
                                    </p:animScale>
                                    <p:animScale>
                                      <p:cBhvr>
                                        <p:cTn id="78" dur="166" decel="50000">
                                          <p:stCondLst>
                                            <p:cond delay="1834"/>
                                          </p:stCondLst>
                                        </p:cTn>
                                        <p:tgtEl>
                                          <p:spTgt spid="11">
                                            <p:txEl>
                                              <p:pRg st="0" end="0"/>
                                            </p:tx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circle(in)">
                                      <p:cBhvr>
                                        <p:cTn id="83" dur="2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circle(in)">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1000" fill="hold"/>
                                        <p:tgtEl>
                                          <p:spTgt spid="12"/>
                                        </p:tgtEl>
                                        <p:attrNameLst>
                                          <p:attrName>ppt_w</p:attrName>
                                        </p:attrNameLst>
                                      </p:cBhvr>
                                      <p:tavLst>
                                        <p:tav tm="0">
                                          <p:val>
                                            <p:fltVal val="0"/>
                                          </p:val>
                                        </p:tav>
                                        <p:tav tm="100000">
                                          <p:val>
                                            <p:strVal val="#ppt_w"/>
                                          </p:val>
                                        </p:tav>
                                      </p:tavLst>
                                    </p:anim>
                                    <p:anim calcmode="lin" valueType="num">
                                      <p:cBhvr>
                                        <p:cTn id="100" dur="1000" fill="hold"/>
                                        <p:tgtEl>
                                          <p:spTgt spid="12"/>
                                        </p:tgtEl>
                                        <p:attrNameLst>
                                          <p:attrName>ppt_h</p:attrName>
                                        </p:attrNameLst>
                                      </p:cBhvr>
                                      <p:tavLst>
                                        <p:tav tm="0">
                                          <p:val>
                                            <p:fltVal val="0"/>
                                          </p:val>
                                        </p:tav>
                                        <p:tav tm="100000">
                                          <p:val>
                                            <p:strVal val="#ppt_h"/>
                                          </p:val>
                                        </p:tav>
                                      </p:tavLst>
                                    </p:anim>
                                    <p:anim calcmode="lin" valueType="num">
                                      <p:cBhvr>
                                        <p:cTn id="101" dur="1000" fill="hold"/>
                                        <p:tgtEl>
                                          <p:spTgt spid="12"/>
                                        </p:tgtEl>
                                        <p:attrNameLst>
                                          <p:attrName>style.rotation</p:attrName>
                                        </p:attrNameLst>
                                      </p:cBhvr>
                                      <p:tavLst>
                                        <p:tav tm="0">
                                          <p:val>
                                            <p:fltVal val="90"/>
                                          </p:val>
                                        </p:tav>
                                        <p:tav tm="100000">
                                          <p:val>
                                            <p:fltVal val="0"/>
                                          </p:val>
                                        </p:tav>
                                      </p:tavLst>
                                    </p:anim>
                                    <p:animEffect transition="in" filter="fade">
                                      <p:cBhvr>
                                        <p:cTn id="10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14300" y="228600"/>
            <a:ext cx="6934200" cy="1152436"/>
          </a:xfrm>
          <a:prstGeom prst="ribb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solidFill>
                  <a:schemeClr val="tx1"/>
                </a:solidFill>
                <a:latin typeface="Arial Rounded MT Bold" panose="020F0704030504030204" pitchFamily="34" charset="0"/>
              </a:rPr>
              <a:t>Pair work</a:t>
            </a:r>
            <a:endParaRPr lang="en-US" sz="4800" dirty="0">
              <a:solidFill>
                <a:schemeClr val="tx1"/>
              </a:solidFill>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381036"/>
            <a:ext cx="6184900" cy="52483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Vertical Scroll 5"/>
          <p:cNvSpPr/>
          <p:nvPr/>
        </p:nvSpPr>
        <p:spPr>
          <a:xfrm>
            <a:off x="5943601" y="1251727"/>
            <a:ext cx="6096000" cy="517678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latin typeface="Arial Rounded MT Bold" panose="020F0704030504030204" pitchFamily="34" charset="0"/>
              </a:rPr>
              <a:t>Discuss </a:t>
            </a:r>
            <a:r>
              <a:rPr lang="en-US" sz="4800" dirty="0">
                <a:latin typeface="Arial Rounded MT Bold" panose="020F0704030504030204" pitchFamily="34" charset="0"/>
              </a:rPr>
              <a:t>a</a:t>
            </a:r>
            <a:r>
              <a:rPr lang="en-US" sz="4800" dirty="0" smtClean="0">
                <a:latin typeface="Arial Rounded MT Bold" panose="020F0704030504030204" pitchFamily="34" charset="0"/>
              </a:rPr>
              <a:t>bout </a:t>
            </a:r>
            <a:r>
              <a:rPr lang="en-US" sz="4800" dirty="0" err="1" smtClean="0">
                <a:latin typeface="Arial Rounded MT Bold" panose="020F0704030504030204" pitchFamily="34" charset="0"/>
              </a:rPr>
              <a:t>Bangabandhu’s</a:t>
            </a:r>
            <a:r>
              <a:rPr lang="en-US" sz="4800" dirty="0" smtClean="0">
                <a:latin typeface="Arial Rounded MT Bold" panose="020F0704030504030204" pitchFamily="34" charset="0"/>
              </a:rPr>
              <a:t> Political life.  </a:t>
            </a:r>
            <a:endParaRPr lang="en-US" sz="4800" dirty="0">
              <a:latin typeface="Arial Rounded MT Bold" panose="020F0704030504030204" pitchFamily="34" charset="0"/>
            </a:endParaRPr>
          </a:p>
        </p:txBody>
      </p:sp>
    </p:spTree>
    <p:extLst>
      <p:ext uri="{BB962C8B-B14F-4D97-AF65-F5344CB8AC3E}">
        <p14:creationId xmlns:p14="http://schemas.microsoft.com/office/powerpoint/2010/main" val="19459977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209006" y="129009"/>
            <a:ext cx="7154562" cy="937792"/>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chemeClr val="tx1"/>
                </a:solidFill>
                <a:latin typeface="Arial Rounded MT Bold" panose="020F0704030504030204" pitchFamily="34" charset="0"/>
              </a:rPr>
              <a:t>Choose the correct answer from the alternatives</a:t>
            </a:r>
            <a:endParaRPr lang="en-US" sz="3600" dirty="0">
              <a:solidFill>
                <a:schemeClr val="tx1"/>
              </a:solidFill>
              <a:latin typeface="Arial Rounded MT Bold" panose="020F0704030504030204" pitchFamily="34" charset="0"/>
            </a:endParaRPr>
          </a:p>
        </p:txBody>
      </p:sp>
      <p:sp>
        <p:nvSpPr>
          <p:cNvPr id="5" name="Down Ribbon 4"/>
          <p:cNvSpPr/>
          <p:nvPr/>
        </p:nvSpPr>
        <p:spPr>
          <a:xfrm>
            <a:off x="7363568" y="210895"/>
            <a:ext cx="2449042" cy="85590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Rounded MT Bold" panose="020F0704030504030204" pitchFamily="34" charset="0"/>
              </a:rPr>
              <a:t>Group work</a:t>
            </a:r>
            <a:endParaRPr lang="en-US" sz="2400" b="1" dirty="0">
              <a:solidFill>
                <a:schemeClr val="tx1"/>
              </a:solidFill>
              <a:latin typeface="Arial Rounded MT Bold" panose="020F0704030504030204" pitchFamily="34" charset="0"/>
            </a:endParaRPr>
          </a:p>
        </p:txBody>
      </p:sp>
      <p:pic>
        <p:nvPicPr>
          <p:cNvPr id="6" name="Picture 2" descr="C:\Users\Sabina Yasmin\Downloads\group 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357" y="-143035"/>
            <a:ext cx="3200400" cy="15146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6249" y="1061049"/>
            <a:ext cx="12165751" cy="5632311"/>
          </a:xfrm>
          <a:prstGeom prst="rect">
            <a:avLst/>
          </a:prstGeom>
        </p:spPr>
        <p:txBody>
          <a:bodyPr wrap="square">
            <a:spAutoFit/>
          </a:bodyPr>
          <a:lstStyle/>
          <a:p>
            <a:r>
              <a:rPr lang="en-US" sz="3600" dirty="0">
                <a:latin typeface="Arial Rounded MT Bold" panose="020F0704030504030204" pitchFamily="34" charset="0"/>
              </a:rPr>
              <a:t>1. What is the </a:t>
            </a:r>
            <a:r>
              <a:rPr lang="en-US" sz="3600" dirty="0" smtClean="0">
                <a:latin typeface="Arial Rounded MT Bold" panose="020F0704030504030204" pitchFamily="34" charset="0"/>
              </a:rPr>
              <a:t> meaning </a:t>
            </a:r>
            <a:r>
              <a:rPr lang="en-US" sz="3600" dirty="0">
                <a:latin typeface="Arial Rounded MT Bold" panose="020F0704030504030204" pitchFamily="34" charset="0"/>
              </a:rPr>
              <a:t>of the word </a:t>
            </a:r>
            <a:r>
              <a:rPr lang="en-US" sz="3600" dirty="0" smtClean="0">
                <a:latin typeface="Arial Rounded MT Bold" panose="020F0704030504030204" pitchFamily="34" charset="0"/>
              </a:rPr>
              <a:t>‘</a:t>
            </a:r>
            <a:r>
              <a:rPr lang="en-US" sz="3600" dirty="0" smtClean="0">
                <a:solidFill>
                  <a:srgbClr val="FF0000"/>
                </a:solidFill>
                <a:latin typeface="Arial Rounded MT Bold" panose="020F0704030504030204" pitchFamily="34" charset="0"/>
              </a:rPr>
              <a:t>slaughter</a:t>
            </a:r>
            <a:r>
              <a:rPr lang="en-US" sz="3600" dirty="0" smtClean="0">
                <a:latin typeface="Arial Rounded MT Bold" panose="020F0704030504030204" pitchFamily="34" charset="0"/>
              </a:rPr>
              <a:t>’?</a:t>
            </a:r>
            <a:endParaRPr lang="en-US" sz="3600" dirty="0">
              <a:latin typeface="Arial Rounded MT Bold" panose="020F0704030504030204" pitchFamily="34" charset="0"/>
            </a:endParaRPr>
          </a:p>
          <a:p>
            <a:r>
              <a:rPr lang="en-US" sz="3600" dirty="0">
                <a:latin typeface="Arial Rounded MT Bold" panose="020F0704030504030204" pitchFamily="34" charset="0"/>
              </a:rPr>
              <a:t>(a</a:t>
            </a:r>
            <a:r>
              <a:rPr lang="en-US" sz="3600" dirty="0" smtClean="0">
                <a:latin typeface="Arial Rounded MT Bold" panose="020F0704030504030204" pitchFamily="34" charset="0"/>
              </a:rPr>
              <a:t>).sacrifice (b).</a:t>
            </a:r>
            <a:r>
              <a:rPr lang="en-US" sz="3600" b="1" dirty="0" smtClean="0">
                <a:solidFill>
                  <a:srgbClr val="FF0000"/>
                </a:solidFill>
                <a:latin typeface="Arial Rounded MT Bold" panose="020F0704030504030204" pitchFamily="34" charset="0"/>
              </a:rPr>
              <a:t> </a:t>
            </a:r>
            <a:r>
              <a:rPr lang="en-US" sz="3600" dirty="0" smtClean="0">
                <a:latin typeface="Arial Rounded MT Bold" panose="020F0704030504030204" pitchFamily="34" charset="0"/>
              </a:rPr>
              <a:t>Butcher   </a:t>
            </a:r>
            <a:r>
              <a:rPr lang="en-US" sz="3600" dirty="0">
                <a:latin typeface="Arial Rounded MT Bold" panose="020F0704030504030204" pitchFamily="34" charset="0"/>
              </a:rPr>
              <a:t>(c</a:t>
            </a:r>
            <a:r>
              <a:rPr lang="en-US" sz="3600" dirty="0" smtClean="0">
                <a:latin typeface="Arial Rounded MT Bold" panose="020F0704030504030204" pitchFamily="34" charset="0"/>
              </a:rPr>
              <a:t>). killer  </a:t>
            </a:r>
            <a:r>
              <a:rPr lang="en-US" sz="3600" dirty="0">
                <a:latin typeface="Arial Rounded MT Bold" panose="020F0704030504030204" pitchFamily="34" charset="0"/>
              </a:rPr>
              <a:t>(d). </a:t>
            </a:r>
            <a:r>
              <a:rPr lang="en-US" sz="3600" dirty="0" smtClean="0">
                <a:latin typeface="Arial Rounded MT Bold" panose="020F0704030504030204" pitchFamily="34" charset="0"/>
              </a:rPr>
              <a:t>oppressor</a:t>
            </a:r>
            <a:endParaRPr lang="en-US" sz="3600" dirty="0">
              <a:latin typeface="Arial Rounded MT Bold" panose="020F0704030504030204" pitchFamily="34" charset="0"/>
            </a:endParaRPr>
          </a:p>
          <a:p>
            <a:r>
              <a:rPr lang="en-US" sz="3600" dirty="0">
                <a:latin typeface="Arial Rounded MT Bold" panose="020F0704030504030204" pitchFamily="34" charset="0"/>
              </a:rPr>
              <a:t>2. What does the word </a:t>
            </a:r>
            <a:r>
              <a:rPr lang="en-US" sz="3600" dirty="0" smtClean="0">
                <a:latin typeface="Arial Rounded MT Bold" panose="020F0704030504030204" pitchFamily="34" charset="0"/>
              </a:rPr>
              <a:t>‘</a:t>
            </a:r>
            <a:r>
              <a:rPr lang="en-US" sz="3600" dirty="0" smtClean="0">
                <a:solidFill>
                  <a:srgbClr val="FF0000"/>
                </a:solidFill>
                <a:latin typeface="Arial Rounded MT Bold" panose="020F0704030504030204" pitchFamily="34" charset="0"/>
              </a:rPr>
              <a:t>downtrodden</a:t>
            </a:r>
            <a:r>
              <a:rPr lang="en-US" sz="3600" dirty="0" smtClean="0">
                <a:latin typeface="Arial Rounded MT Bold" panose="020F0704030504030204" pitchFamily="34" charset="0"/>
              </a:rPr>
              <a:t>’ mean</a:t>
            </a:r>
            <a:r>
              <a:rPr lang="en-US" sz="3600" dirty="0">
                <a:latin typeface="Arial Rounded MT Bold" panose="020F0704030504030204" pitchFamily="34" charset="0"/>
              </a:rPr>
              <a:t>?</a:t>
            </a:r>
          </a:p>
          <a:p>
            <a:r>
              <a:rPr lang="en-US" sz="3600" dirty="0">
                <a:latin typeface="Arial Rounded MT Bold" panose="020F0704030504030204" pitchFamily="34" charset="0"/>
              </a:rPr>
              <a:t>(a</a:t>
            </a:r>
            <a:r>
              <a:rPr lang="en-US" sz="3600" dirty="0" smtClean="0">
                <a:latin typeface="Arial Rounded MT Bold" panose="020F0704030504030204" pitchFamily="34" charset="0"/>
              </a:rPr>
              <a:t>).oppressed </a:t>
            </a:r>
            <a:r>
              <a:rPr lang="en-US" sz="3600" dirty="0">
                <a:latin typeface="Arial Rounded MT Bold" panose="020F0704030504030204" pitchFamily="34" charset="0"/>
              </a:rPr>
              <a:t>(b</a:t>
            </a:r>
            <a:r>
              <a:rPr lang="en-US" sz="3600" dirty="0" smtClean="0">
                <a:latin typeface="Arial Rounded MT Bold" panose="020F0704030504030204" pitchFamily="34" charset="0"/>
              </a:rPr>
              <a:t>).heartless </a:t>
            </a:r>
            <a:r>
              <a:rPr lang="en-US" sz="3600" dirty="0">
                <a:latin typeface="Arial Rounded MT Bold" panose="020F0704030504030204" pitchFamily="34" charset="0"/>
              </a:rPr>
              <a:t>(c). </a:t>
            </a:r>
            <a:r>
              <a:rPr lang="en-US" sz="3600" dirty="0" smtClean="0">
                <a:latin typeface="Arial Rounded MT Bold" panose="020F0704030504030204" pitchFamily="34" charset="0"/>
              </a:rPr>
              <a:t>rich </a:t>
            </a:r>
            <a:r>
              <a:rPr lang="en-US" sz="3600" dirty="0">
                <a:latin typeface="Arial Rounded MT Bold" panose="020F0704030504030204" pitchFamily="34" charset="0"/>
              </a:rPr>
              <a:t>(d) </a:t>
            </a:r>
            <a:r>
              <a:rPr lang="en-US" sz="3600" dirty="0" err="1" smtClean="0">
                <a:latin typeface="Arial Rounded MT Bold" panose="020F0704030504030204" pitchFamily="34" charset="0"/>
              </a:rPr>
              <a:t>aristrocratic</a:t>
            </a:r>
            <a:r>
              <a:rPr lang="en-US" sz="3600" dirty="0" smtClean="0">
                <a:latin typeface="Arial Rounded MT Bold" panose="020F0704030504030204" pitchFamily="34" charset="0"/>
              </a:rPr>
              <a:t> </a:t>
            </a:r>
            <a:endParaRPr lang="en-US" sz="3600" dirty="0">
              <a:latin typeface="Arial Rounded MT Bold" panose="020F0704030504030204" pitchFamily="34" charset="0"/>
            </a:endParaRPr>
          </a:p>
          <a:p>
            <a:r>
              <a:rPr lang="en-US" sz="3600" dirty="0">
                <a:latin typeface="Arial Rounded MT Bold" panose="020F0704030504030204" pitchFamily="34" charset="0"/>
              </a:rPr>
              <a:t>3. The word </a:t>
            </a:r>
            <a:r>
              <a:rPr lang="en-US" sz="3600" dirty="0" smtClean="0">
                <a:solidFill>
                  <a:srgbClr val="FF0000"/>
                </a:solidFill>
                <a:latin typeface="Arial Rounded MT Bold" panose="020F0704030504030204" pitchFamily="34" charset="0"/>
              </a:rPr>
              <a:t>‘force’ </a:t>
            </a:r>
            <a:r>
              <a:rPr lang="en-US" sz="3600" dirty="0" smtClean="0">
                <a:latin typeface="Arial Rounded MT Bold" panose="020F0704030504030204" pitchFamily="34" charset="0"/>
              </a:rPr>
              <a:t>is an-</a:t>
            </a:r>
            <a:endParaRPr lang="en-US" sz="3600" dirty="0">
              <a:latin typeface="Arial Rounded MT Bold" panose="020F0704030504030204" pitchFamily="34" charset="0"/>
            </a:endParaRPr>
          </a:p>
          <a:p>
            <a:r>
              <a:rPr lang="en-US" sz="3600" dirty="0">
                <a:latin typeface="Arial Rounded MT Bold" panose="020F0704030504030204" pitchFamily="34" charset="0"/>
              </a:rPr>
              <a:t>(</a:t>
            </a:r>
            <a:r>
              <a:rPr lang="en-US" sz="3600" dirty="0" smtClean="0">
                <a:latin typeface="Arial Rounded MT Bold" panose="020F0704030504030204" pitchFamily="34" charset="0"/>
              </a:rPr>
              <a:t>a) Verb (b) adjective (c)</a:t>
            </a:r>
            <a:r>
              <a:rPr lang="en-US" sz="3600" b="1" dirty="0">
                <a:solidFill>
                  <a:srgbClr val="FF0000"/>
                </a:solidFill>
                <a:latin typeface="Arial Rounded MT Bold" panose="020F0704030504030204" pitchFamily="34" charset="0"/>
              </a:rPr>
              <a:t> </a:t>
            </a:r>
            <a:r>
              <a:rPr lang="en-US" sz="3600" dirty="0" smtClean="0">
                <a:latin typeface="Arial Rounded MT Bold" panose="020F0704030504030204" pitchFamily="34" charset="0"/>
              </a:rPr>
              <a:t> noun  (d) adverb</a:t>
            </a:r>
            <a:endParaRPr lang="en-US" sz="3600" dirty="0">
              <a:latin typeface="Arial Rounded MT Bold" panose="020F0704030504030204" pitchFamily="34" charset="0"/>
            </a:endParaRPr>
          </a:p>
          <a:p>
            <a:r>
              <a:rPr lang="en-US" sz="3600" dirty="0">
                <a:latin typeface="Arial Rounded MT Bold" panose="020F0704030504030204" pitchFamily="34" charset="0"/>
              </a:rPr>
              <a:t>4. What does the word </a:t>
            </a:r>
            <a:r>
              <a:rPr lang="en-US" sz="3600" dirty="0" smtClean="0">
                <a:solidFill>
                  <a:srgbClr val="FF0000"/>
                </a:solidFill>
                <a:latin typeface="Arial Rounded MT Bold" panose="020F0704030504030204" pitchFamily="34" charset="0"/>
              </a:rPr>
              <a:t>‘massacre</a:t>
            </a:r>
            <a:r>
              <a:rPr lang="en-US" sz="3600" dirty="0" smtClean="0">
                <a:latin typeface="Arial Rounded MT Bold" panose="020F0704030504030204" pitchFamily="34" charset="0"/>
              </a:rPr>
              <a:t>’ means? </a:t>
            </a:r>
            <a:endParaRPr lang="en-US" sz="3600" dirty="0">
              <a:latin typeface="Arial Rounded MT Bold" panose="020F0704030504030204" pitchFamily="34" charset="0"/>
            </a:endParaRPr>
          </a:p>
          <a:p>
            <a:r>
              <a:rPr lang="en-US" sz="3600" dirty="0">
                <a:latin typeface="Arial Rounded MT Bold" panose="020F0704030504030204" pitchFamily="34" charset="0"/>
              </a:rPr>
              <a:t>(</a:t>
            </a:r>
            <a:r>
              <a:rPr lang="en-US" sz="3600" dirty="0" smtClean="0">
                <a:latin typeface="Arial Rounded MT Bold" panose="020F0704030504030204" pitchFamily="34" charset="0"/>
              </a:rPr>
              <a:t>a)message (b) slaughter (c)sentence </a:t>
            </a:r>
            <a:r>
              <a:rPr lang="en-US" sz="3600" dirty="0">
                <a:latin typeface="Arial Rounded MT Bold" panose="020F0704030504030204" pitchFamily="34" charset="0"/>
              </a:rPr>
              <a:t>(</a:t>
            </a:r>
            <a:r>
              <a:rPr lang="en-US" sz="3600" dirty="0" smtClean="0">
                <a:latin typeface="Arial Rounded MT Bold" panose="020F0704030504030204" pitchFamily="34" charset="0"/>
              </a:rPr>
              <a:t>d)exterminate</a:t>
            </a:r>
            <a:endParaRPr lang="en-US" sz="3600" dirty="0">
              <a:latin typeface="Arial Rounded MT Bold" panose="020F0704030504030204" pitchFamily="34" charset="0"/>
            </a:endParaRPr>
          </a:p>
          <a:p>
            <a:r>
              <a:rPr lang="en-US" sz="3600" dirty="0" smtClean="0">
                <a:latin typeface="Arial Rounded MT Bold" panose="020F0704030504030204" pitchFamily="34" charset="0"/>
              </a:rPr>
              <a:t>5.The word ‘</a:t>
            </a:r>
            <a:r>
              <a:rPr lang="en-US" sz="3600" dirty="0" smtClean="0">
                <a:solidFill>
                  <a:srgbClr val="FF0000"/>
                </a:solidFill>
                <a:latin typeface="Arial Rounded MT Bold" panose="020F0704030504030204" pitchFamily="34" charset="0"/>
              </a:rPr>
              <a:t>prorogue’ </a:t>
            </a:r>
            <a:r>
              <a:rPr lang="en-US" sz="3600" dirty="0" smtClean="0">
                <a:latin typeface="Arial Rounded MT Bold" panose="020F0704030504030204" pitchFamily="34" charset="0"/>
              </a:rPr>
              <a:t>refers to- </a:t>
            </a:r>
            <a:endParaRPr lang="en-US" sz="3600" dirty="0">
              <a:latin typeface="Arial Rounded MT Bold" panose="020F0704030504030204" pitchFamily="34" charset="0"/>
            </a:endParaRPr>
          </a:p>
          <a:p>
            <a:r>
              <a:rPr lang="en-US" sz="3600" dirty="0">
                <a:latin typeface="Arial Rounded MT Bold" panose="020F0704030504030204" pitchFamily="34" charset="0"/>
              </a:rPr>
              <a:t>(a</a:t>
            </a:r>
            <a:r>
              <a:rPr lang="en-US" sz="3600" dirty="0" smtClean="0">
                <a:latin typeface="Arial Rounded MT Bold" panose="020F0704030504030204" pitchFamily="34" charset="0"/>
              </a:rPr>
              <a:t>).reform   </a:t>
            </a:r>
            <a:r>
              <a:rPr lang="en-US" sz="3600" dirty="0">
                <a:latin typeface="Arial Rounded MT Bold" panose="020F0704030504030204" pitchFamily="34" charset="0"/>
              </a:rPr>
              <a:t>(b</a:t>
            </a:r>
            <a:r>
              <a:rPr lang="en-US" sz="3600" dirty="0" smtClean="0">
                <a:latin typeface="Arial Rounded MT Bold" panose="020F0704030504030204" pitchFamily="34" charset="0"/>
              </a:rPr>
              <a:t>). rapid    </a:t>
            </a:r>
            <a:r>
              <a:rPr lang="en-US" sz="3600" dirty="0">
                <a:latin typeface="Arial Rounded MT Bold" panose="020F0704030504030204" pitchFamily="34" charset="0"/>
              </a:rPr>
              <a:t>(c). </a:t>
            </a:r>
            <a:r>
              <a:rPr lang="en-US" sz="3600" dirty="0" smtClean="0">
                <a:latin typeface="Arial Rounded MT Bold" panose="020F0704030504030204" pitchFamily="34" charset="0"/>
              </a:rPr>
              <a:t>cancel   </a:t>
            </a:r>
            <a:r>
              <a:rPr lang="en-US" sz="3600" dirty="0">
                <a:latin typeface="Arial Rounded MT Bold" panose="020F0704030504030204" pitchFamily="34" charset="0"/>
              </a:rPr>
              <a:t>(d</a:t>
            </a:r>
            <a:r>
              <a:rPr lang="en-US" sz="3600" dirty="0" smtClean="0">
                <a:latin typeface="Arial Rounded MT Bold" panose="020F0704030504030204" pitchFamily="34" charset="0"/>
              </a:rPr>
              <a:t>).</a:t>
            </a:r>
            <a:r>
              <a:rPr lang="en-US" sz="3600" b="1" dirty="0">
                <a:solidFill>
                  <a:srgbClr val="FF0000"/>
                </a:solidFill>
                <a:latin typeface="Arial Rounded MT Bold" panose="020F0704030504030204" pitchFamily="34" charset="0"/>
              </a:rPr>
              <a:t> </a:t>
            </a:r>
            <a:r>
              <a:rPr lang="en-US" sz="3600" dirty="0" smtClean="0">
                <a:latin typeface="Arial Rounded MT Bold" panose="020F0704030504030204" pitchFamily="34" charset="0"/>
              </a:rPr>
              <a:t> adjourn</a:t>
            </a:r>
            <a:endParaRPr lang="en-US" sz="3600" dirty="0">
              <a:latin typeface="Arial Rounded MT Bold" panose="020F0704030504030204" pitchFamily="34" charset="0"/>
            </a:endParaRPr>
          </a:p>
        </p:txBody>
      </p:sp>
      <p:sp>
        <p:nvSpPr>
          <p:cNvPr id="8" name="TextBox 7"/>
          <p:cNvSpPr txBox="1"/>
          <p:nvPr/>
        </p:nvSpPr>
        <p:spPr>
          <a:xfrm rot="1873718" flipH="1">
            <a:off x="339634" y="2725782"/>
            <a:ext cx="596537" cy="646331"/>
          </a:xfrm>
          <a:prstGeom prst="rect">
            <a:avLst/>
          </a:prstGeom>
          <a:noFill/>
        </p:spPr>
        <p:txBody>
          <a:bodyPr wrap="square" rtlCol="0">
            <a:spAutoFit/>
          </a:bodyPr>
          <a:lstStyle/>
          <a:p>
            <a:r>
              <a:rPr lang="en-US" dirty="0">
                <a:latin typeface="Arial Rounded MT Bold" panose="020F0704030504030204" pitchFamily="34" charset="0"/>
              </a:rPr>
              <a:t> </a:t>
            </a:r>
            <a:r>
              <a:rPr lang="en-US" sz="3600" b="1" dirty="0">
                <a:solidFill>
                  <a:srgbClr val="FF0000"/>
                </a:solidFill>
                <a:latin typeface="Arial Rounded MT Bold" panose="020F0704030504030204" pitchFamily="34" charset="0"/>
              </a:rPr>
              <a:t>√</a:t>
            </a:r>
            <a:r>
              <a:rPr lang="en-US" b="1" dirty="0">
                <a:solidFill>
                  <a:srgbClr val="FF0000"/>
                </a:solidFill>
                <a:latin typeface="Arial Rounded MT Bold" panose="020F0704030504030204" pitchFamily="34" charset="0"/>
              </a:rPr>
              <a:t> </a:t>
            </a:r>
            <a:endParaRPr lang="en-US" dirty="0"/>
          </a:p>
        </p:txBody>
      </p:sp>
      <p:sp>
        <p:nvSpPr>
          <p:cNvPr id="9" name="TextBox 8"/>
          <p:cNvSpPr txBox="1"/>
          <p:nvPr/>
        </p:nvSpPr>
        <p:spPr>
          <a:xfrm rot="2093702" flipH="1">
            <a:off x="4907279" y="3673053"/>
            <a:ext cx="496390" cy="646331"/>
          </a:xfrm>
          <a:prstGeom prst="rect">
            <a:avLst/>
          </a:prstGeom>
          <a:noFill/>
        </p:spPr>
        <p:txBody>
          <a:bodyPr wrap="square" rtlCol="0">
            <a:spAutoFit/>
          </a:bodyPr>
          <a:lstStyle/>
          <a:p>
            <a:r>
              <a:rPr lang="en-US" dirty="0">
                <a:latin typeface="Arial Rounded MT Bold" panose="020F0704030504030204" pitchFamily="34" charset="0"/>
              </a:rPr>
              <a:t> </a:t>
            </a:r>
            <a:r>
              <a:rPr lang="en-US" sz="3600" b="1" dirty="0">
                <a:solidFill>
                  <a:srgbClr val="FF0000"/>
                </a:solidFill>
                <a:latin typeface="Arial Rounded MT Bold" panose="020F0704030504030204" pitchFamily="34" charset="0"/>
              </a:rPr>
              <a:t>√</a:t>
            </a:r>
            <a:r>
              <a:rPr lang="en-US" b="1" dirty="0">
                <a:solidFill>
                  <a:srgbClr val="FF0000"/>
                </a:solidFill>
                <a:latin typeface="Arial Rounded MT Bold" panose="020F0704030504030204" pitchFamily="34" charset="0"/>
              </a:rPr>
              <a:t> </a:t>
            </a:r>
            <a:endParaRPr lang="en-US" dirty="0"/>
          </a:p>
        </p:txBody>
      </p:sp>
      <p:sp>
        <p:nvSpPr>
          <p:cNvPr id="10" name="TextBox 9"/>
          <p:cNvSpPr txBox="1"/>
          <p:nvPr/>
        </p:nvSpPr>
        <p:spPr>
          <a:xfrm rot="1994600" flipH="1">
            <a:off x="2877093" y="4750525"/>
            <a:ext cx="496390" cy="646331"/>
          </a:xfrm>
          <a:prstGeom prst="rect">
            <a:avLst/>
          </a:prstGeom>
          <a:noFill/>
        </p:spPr>
        <p:txBody>
          <a:bodyPr wrap="square" rtlCol="0">
            <a:spAutoFit/>
          </a:bodyPr>
          <a:lstStyle/>
          <a:p>
            <a:r>
              <a:rPr lang="en-US" dirty="0">
                <a:latin typeface="Arial Rounded MT Bold" panose="020F0704030504030204" pitchFamily="34" charset="0"/>
              </a:rPr>
              <a:t> </a:t>
            </a:r>
            <a:r>
              <a:rPr lang="en-US" sz="3600" b="1" dirty="0">
                <a:solidFill>
                  <a:srgbClr val="FF0000"/>
                </a:solidFill>
                <a:latin typeface="Arial Rounded MT Bold" panose="020F0704030504030204" pitchFamily="34" charset="0"/>
              </a:rPr>
              <a:t>√</a:t>
            </a:r>
            <a:r>
              <a:rPr lang="en-US" b="1" dirty="0">
                <a:solidFill>
                  <a:srgbClr val="FF0000"/>
                </a:solidFill>
                <a:latin typeface="Arial Rounded MT Bold" panose="020F0704030504030204" pitchFamily="34" charset="0"/>
              </a:rPr>
              <a:t> </a:t>
            </a:r>
            <a:endParaRPr lang="en-US" dirty="0"/>
          </a:p>
        </p:txBody>
      </p:sp>
      <p:sp>
        <p:nvSpPr>
          <p:cNvPr id="11" name="TextBox 10"/>
          <p:cNvSpPr txBox="1"/>
          <p:nvPr/>
        </p:nvSpPr>
        <p:spPr>
          <a:xfrm rot="2186624" flipH="1">
            <a:off x="7948265" y="5803689"/>
            <a:ext cx="496390" cy="646331"/>
          </a:xfrm>
          <a:prstGeom prst="rect">
            <a:avLst/>
          </a:prstGeom>
          <a:noFill/>
        </p:spPr>
        <p:txBody>
          <a:bodyPr wrap="square" rtlCol="0">
            <a:spAutoFit/>
          </a:bodyPr>
          <a:lstStyle/>
          <a:p>
            <a:r>
              <a:rPr lang="en-US" dirty="0">
                <a:latin typeface="Arial Rounded MT Bold" panose="020F0704030504030204" pitchFamily="34" charset="0"/>
              </a:rPr>
              <a:t> </a:t>
            </a:r>
            <a:r>
              <a:rPr lang="en-US" sz="3600" b="1" dirty="0">
                <a:solidFill>
                  <a:srgbClr val="FF0000"/>
                </a:solidFill>
                <a:latin typeface="Arial Rounded MT Bold" panose="020F0704030504030204" pitchFamily="34" charset="0"/>
              </a:rPr>
              <a:t>√</a:t>
            </a:r>
            <a:r>
              <a:rPr lang="en-US" b="1" dirty="0">
                <a:solidFill>
                  <a:srgbClr val="FF0000"/>
                </a:solidFill>
                <a:latin typeface="Arial Rounded MT Bold" panose="020F0704030504030204" pitchFamily="34" charset="0"/>
              </a:rPr>
              <a:t> </a:t>
            </a:r>
            <a:endParaRPr lang="en-US" dirty="0"/>
          </a:p>
        </p:txBody>
      </p:sp>
      <p:sp>
        <p:nvSpPr>
          <p:cNvPr id="12" name="TextBox 11"/>
          <p:cNvSpPr txBox="1"/>
          <p:nvPr/>
        </p:nvSpPr>
        <p:spPr>
          <a:xfrm rot="1873718" flipH="1">
            <a:off x="3028642" y="1516740"/>
            <a:ext cx="596537" cy="646331"/>
          </a:xfrm>
          <a:prstGeom prst="rect">
            <a:avLst/>
          </a:prstGeom>
          <a:noFill/>
        </p:spPr>
        <p:txBody>
          <a:bodyPr wrap="square" rtlCol="0">
            <a:spAutoFit/>
          </a:bodyPr>
          <a:lstStyle/>
          <a:p>
            <a:r>
              <a:rPr lang="en-US" dirty="0">
                <a:latin typeface="Arial Rounded MT Bold" panose="020F0704030504030204" pitchFamily="34" charset="0"/>
              </a:rPr>
              <a:t> </a:t>
            </a:r>
            <a:r>
              <a:rPr lang="en-US" sz="3600" b="1" dirty="0">
                <a:solidFill>
                  <a:srgbClr val="FF0000"/>
                </a:solidFill>
                <a:latin typeface="Arial Rounded MT Bold" panose="020F0704030504030204" pitchFamily="34" charset="0"/>
              </a:rPr>
              <a:t>√</a:t>
            </a:r>
            <a:r>
              <a:rPr lang="en-US" b="1" dirty="0">
                <a:solidFill>
                  <a:srgbClr val="FF0000"/>
                </a:solidFill>
                <a:latin typeface="Arial Rounded MT Bold" panose="020F0704030504030204" pitchFamily="34" charset="0"/>
              </a:rPr>
              <a:t> </a:t>
            </a:r>
            <a:endParaRPr lang="en-US" dirty="0"/>
          </a:p>
        </p:txBody>
      </p:sp>
    </p:spTree>
    <p:extLst>
      <p:ext uri="{BB962C8B-B14F-4D97-AF65-F5344CB8AC3E}">
        <p14:creationId xmlns:p14="http://schemas.microsoft.com/office/powerpoint/2010/main" val="3884084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ircle(in)">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in)">
                                      <p:cBhvr>
                                        <p:cTn id="19" dur="2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circle(in)">
                                      <p:cBhvr>
                                        <p:cTn id="30" dur="20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80">
                                          <p:stCondLst>
                                            <p:cond delay="0"/>
                                          </p:stCondLst>
                                        </p:cTn>
                                        <p:tgtEl>
                                          <p:spTgt spid="7">
                                            <p:txEl>
                                              <p:pRg st="3" end="3"/>
                                            </p:txEl>
                                          </p:spTgt>
                                        </p:tgtEl>
                                      </p:cBhvr>
                                    </p:animEffect>
                                    <p:anim calcmode="lin" valueType="num">
                                      <p:cBhvr>
                                        <p:cTn id="36"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xEl>
                                              <p:pRg st="3" end="3"/>
                                            </p:txEl>
                                          </p:spTgt>
                                        </p:tgtEl>
                                      </p:cBhvr>
                                      <p:to x="100000" y="60000"/>
                                    </p:animScale>
                                    <p:animScale>
                                      <p:cBhvr>
                                        <p:cTn id="42" dur="166" decel="50000">
                                          <p:stCondLst>
                                            <p:cond delay="676"/>
                                          </p:stCondLst>
                                        </p:cTn>
                                        <p:tgtEl>
                                          <p:spTgt spid="7">
                                            <p:txEl>
                                              <p:pRg st="3" end="3"/>
                                            </p:txEl>
                                          </p:spTgt>
                                        </p:tgtEl>
                                      </p:cBhvr>
                                      <p:to x="100000" y="100000"/>
                                    </p:animScale>
                                    <p:animScale>
                                      <p:cBhvr>
                                        <p:cTn id="43" dur="26">
                                          <p:stCondLst>
                                            <p:cond delay="1312"/>
                                          </p:stCondLst>
                                        </p:cTn>
                                        <p:tgtEl>
                                          <p:spTgt spid="7">
                                            <p:txEl>
                                              <p:pRg st="3" end="3"/>
                                            </p:txEl>
                                          </p:spTgt>
                                        </p:tgtEl>
                                      </p:cBhvr>
                                      <p:to x="100000" y="80000"/>
                                    </p:animScale>
                                    <p:animScale>
                                      <p:cBhvr>
                                        <p:cTn id="44" dur="166" decel="50000">
                                          <p:stCondLst>
                                            <p:cond delay="1338"/>
                                          </p:stCondLst>
                                        </p:cTn>
                                        <p:tgtEl>
                                          <p:spTgt spid="7">
                                            <p:txEl>
                                              <p:pRg st="3" end="3"/>
                                            </p:txEl>
                                          </p:spTgt>
                                        </p:tgtEl>
                                      </p:cBhvr>
                                      <p:to x="100000" y="100000"/>
                                    </p:animScale>
                                    <p:animScale>
                                      <p:cBhvr>
                                        <p:cTn id="45" dur="26">
                                          <p:stCondLst>
                                            <p:cond delay="1642"/>
                                          </p:stCondLst>
                                        </p:cTn>
                                        <p:tgtEl>
                                          <p:spTgt spid="7">
                                            <p:txEl>
                                              <p:pRg st="3" end="3"/>
                                            </p:txEl>
                                          </p:spTgt>
                                        </p:tgtEl>
                                      </p:cBhvr>
                                      <p:to x="100000" y="90000"/>
                                    </p:animScale>
                                    <p:animScale>
                                      <p:cBhvr>
                                        <p:cTn id="46" dur="166" decel="50000">
                                          <p:stCondLst>
                                            <p:cond delay="1668"/>
                                          </p:stCondLst>
                                        </p:cTn>
                                        <p:tgtEl>
                                          <p:spTgt spid="7">
                                            <p:txEl>
                                              <p:pRg st="3" end="3"/>
                                            </p:txEl>
                                          </p:spTgt>
                                        </p:tgtEl>
                                      </p:cBhvr>
                                      <p:to x="100000" y="100000"/>
                                    </p:animScale>
                                    <p:animScale>
                                      <p:cBhvr>
                                        <p:cTn id="47" dur="26">
                                          <p:stCondLst>
                                            <p:cond delay="1808"/>
                                          </p:stCondLst>
                                        </p:cTn>
                                        <p:tgtEl>
                                          <p:spTgt spid="7">
                                            <p:txEl>
                                              <p:pRg st="3" end="3"/>
                                            </p:txEl>
                                          </p:spTgt>
                                        </p:tgtEl>
                                      </p:cBhvr>
                                      <p:to x="100000" y="95000"/>
                                    </p:animScale>
                                    <p:animScale>
                                      <p:cBhvr>
                                        <p:cTn id="48" dur="166" decel="50000">
                                          <p:stCondLst>
                                            <p:cond delay="1834"/>
                                          </p:stCondLst>
                                        </p:cTn>
                                        <p:tgtEl>
                                          <p:spTgt spid="7">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 calcmode="lin" valueType="num">
                                      <p:cBhvr>
                                        <p:cTn id="5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61" dur="500"/>
                                        <p:tgtEl>
                                          <p:spTgt spid="7">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7">
                                            <p:txEl>
                                              <p:pRg st="5" end="5"/>
                                            </p:txEl>
                                          </p:spTgt>
                                        </p:tgtEl>
                                        <p:attrNameLst>
                                          <p:attrName>style.visibility</p:attrName>
                                        </p:attrNameLst>
                                      </p:cBhvr>
                                      <p:to>
                                        <p:strVal val="visible"/>
                                      </p:to>
                                    </p:set>
                                    <p:animEffect transition="in" filter="wipe(down)">
                                      <p:cBhvr>
                                        <p:cTn id="66" dur="580">
                                          <p:stCondLst>
                                            <p:cond delay="0"/>
                                          </p:stCondLst>
                                        </p:cTn>
                                        <p:tgtEl>
                                          <p:spTgt spid="7">
                                            <p:txEl>
                                              <p:pRg st="5" end="5"/>
                                            </p:txEl>
                                          </p:spTgt>
                                        </p:tgtEl>
                                      </p:cBhvr>
                                    </p:animEffect>
                                    <p:anim calcmode="lin" valueType="num">
                                      <p:cBhvr>
                                        <p:cTn id="67"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xEl>
                                              <p:pRg st="5" end="5"/>
                                            </p:txEl>
                                          </p:spTgt>
                                        </p:tgtEl>
                                      </p:cBhvr>
                                      <p:to x="100000" y="60000"/>
                                    </p:animScale>
                                    <p:animScale>
                                      <p:cBhvr>
                                        <p:cTn id="73" dur="166" decel="50000">
                                          <p:stCondLst>
                                            <p:cond delay="676"/>
                                          </p:stCondLst>
                                        </p:cTn>
                                        <p:tgtEl>
                                          <p:spTgt spid="7">
                                            <p:txEl>
                                              <p:pRg st="5" end="5"/>
                                            </p:txEl>
                                          </p:spTgt>
                                        </p:tgtEl>
                                      </p:cBhvr>
                                      <p:to x="100000" y="100000"/>
                                    </p:animScale>
                                    <p:animScale>
                                      <p:cBhvr>
                                        <p:cTn id="74" dur="26">
                                          <p:stCondLst>
                                            <p:cond delay="1312"/>
                                          </p:stCondLst>
                                        </p:cTn>
                                        <p:tgtEl>
                                          <p:spTgt spid="7">
                                            <p:txEl>
                                              <p:pRg st="5" end="5"/>
                                            </p:txEl>
                                          </p:spTgt>
                                        </p:tgtEl>
                                      </p:cBhvr>
                                      <p:to x="100000" y="80000"/>
                                    </p:animScale>
                                    <p:animScale>
                                      <p:cBhvr>
                                        <p:cTn id="75" dur="166" decel="50000">
                                          <p:stCondLst>
                                            <p:cond delay="1338"/>
                                          </p:stCondLst>
                                        </p:cTn>
                                        <p:tgtEl>
                                          <p:spTgt spid="7">
                                            <p:txEl>
                                              <p:pRg st="5" end="5"/>
                                            </p:txEl>
                                          </p:spTgt>
                                        </p:tgtEl>
                                      </p:cBhvr>
                                      <p:to x="100000" y="100000"/>
                                    </p:animScale>
                                    <p:animScale>
                                      <p:cBhvr>
                                        <p:cTn id="76" dur="26">
                                          <p:stCondLst>
                                            <p:cond delay="1642"/>
                                          </p:stCondLst>
                                        </p:cTn>
                                        <p:tgtEl>
                                          <p:spTgt spid="7">
                                            <p:txEl>
                                              <p:pRg st="5" end="5"/>
                                            </p:txEl>
                                          </p:spTgt>
                                        </p:tgtEl>
                                      </p:cBhvr>
                                      <p:to x="100000" y="90000"/>
                                    </p:animScale>
                                    <p:animScale>
                                      <p:cBhvr>
                                        <p:cTn id="77" dur="166" decel="50000">
                                          <p:stCondLst>
                                            <p:cond delay="1668"/>
                                          </p:stCondLst>
                                        </p:cTn>
                                        <p:tgtEl>
                                          <p:spTgt spid="7">
                                            <p:txEl>
                                              <p:pRg st="5" end="5"/>
                                            </p:txEl>
                                          </p:spTgt>
                                        </p:tgtEl>
                                      </p:cBhvr>
                                      <p:to x="100000" y="100000"/>
                                    </p:animScale>
                                    <p:animScale>
                                      <p:cBhvr>
                                        <p:cTn id="78" dur="26">
                                          <p:stCondLst>
                                            <p:cond delay="1808"/>
                                          </p:stCondLst>
                                        </p:cTn>
                                        <p:tgtEl>
                                          <p:spTgt spid="7">
                                            <p:txEl>
                                              <p:pRg st="5" end="5"/>
                                            </p:txEl>
                                          </p:spTgt>
                                        </p:tgtEl>
                                      </p:cBhvr>
                                      <p:to x="100000" y="95000"/>
                                    </p:animScale>
                                    <p:animScale>
                                      <p:cBhvr>
                                        <p:cTn id="79" dur="166" decel="50000">
                                          <p:stCondLst>
                                            <p:cond delay="1834"/>
                                          </p:stCondLst>
                                        </p:cTn>
                                        <p:tgtEl>
                                          <p:spTgt spid="7">
                                            <p:txEl>
                                              <p:pRg st="5" end="5"/>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7">
                                            <p:txEl>
                                              <p:pRg st="6" end="6"/>
                                            </p:txEl>
                                          </p:spTgt>
                                        </p:tgtEl>
                                        <p:attrNameLst>
                                          <p:attrName>style.visibility</p:attrName>
                                        </p:attrNameLst>
                                      </p:cBhvr>
                                      <p:to>
                                        <p:strVal val="visible"/>
                                      </p:to>
                                    </p:set>
                                    <p:animEffect transition="in" filter="fade">
                                      <p:cBhvr>
                                        <p:cTn id="90" dur="500"/>
                                        <p:tgtEl>
                                          <p:spTgt spid="7">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7">
                                            <p:txEl>
                                              <p:pRg st="7" end="7"/>
                                            </p:txEl>
                                          </p:spTgt>
                                        </p:tgtEl>
                                        <p:attrNameLst>
                                          <p:attrName>style.visibility</p:attrName>
                                        </p:attrNameLst>
                                      </p:cBhvr>
                                      <p:to>
                                        <p:strVal val="visible"/>
                                      </p:to>
                                    </p:set>
                                    <p:animEffect transition="in" filter="circle(in)">
                                      <p:cBhvr>
                                        <p:cTn id="95" dur="2000"/>
                                        <p:tgtEl>
                                          <p:spTgt spid="7">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ppt_x"/>
                                          </p:val>
                                        </p:tav>
                                        <p:tav tm="100000">
                                          <p:val>
                                            <p:strVal val="#ppt_x"/>
                                          </p:val>
                                        </p:tav>
                                      </p:tavLst>
                                    </p:anim>
                                    <p:anim calcmode="lin" valueType="num">
                                      <p:cBhvr additive="base">
                                        <p:cTn id="10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
                                            <p:txEl>
                                              <p:pRg st="8" end="8"/>
                                            </p:txEl>
                                          </p:spTgt>
                                        </p:tgtEl>
                                        <p:attrNameLst>
                                          <p:attrName>style.visibility</p:attrName>
                                        </p:attrNameLst>
                                      </p:cBhvr>
                                      <p:to>
                                        <p:strVal val="visible"/>
                                      </p:to>
                                    </p:set>
                                    <p:animEffect transition="in" filter="fade">
                                      <p:cBhvr>
                                        <p:cTn id="106" dur="500"/>
                                        <p:tgtEl>
                                          <p:spTgt spid="7">
                                            <p:txEl>
                                              <p:pRg st="8" end="8"/>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7">
                                            <p:txEl>
                                              <p:pRg st="9" end="9"/>
                                            </p:txEl>
                                          </p:spTgt>
                                        </p:tgtEl>
                                        <p:attrNameLst>
                                          <p:attrName>style.visibility</p:attrName>
                                        </p:attrNameLst>
                                      </p:cBhvr>
                                      <p:to>
                                        <p:strVal val="visible"/>
                                      </p:to>
                                    </p:set>
                                    <p:animEffect transition="in" filter="circle(in)">
                                      <p:cBhvr>
                                        <p:cTn id="111" dur="2000"/>
                                        <p:tgtEl>
                                          <p:spTgt spid="7">
                                            <p:txEl>
                                              <p:pRg st="9" end="9"/>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 calcmode="lin" valueType="num">
                                      <p:cBhvr additive="base">
                                        <p:cTn id="116" dur="500" fill="hold"/>
                                        <p:tgtEl>
                                          <p:spTgt spid="11"/>
                                        </p:tgtEl>
                                        <p:attrNameLst>
                                          <p:attrName>ppt_x</p:attrName>
                                        </p:attrNameLst>
                                      </p:cBhvr>
                                      <p:tavLst>
                                        <p:tav tm="0">
                                          <p:val>
                                            <p:strVal val="#ppt_x"/>
                                          </p:val>
                                        </p:tav>
                                        <p:tav tm="100000">
                                          <p:val>
                                            <p:strVal val="#ppt_x"/>
                                          </p:val>
                                        </p:tav>
                                      </p:tavLst>
                                    </p:anim>
                                    <p:anim calcmode="lin" valueType="num">
                                      <p:cBhvr additive="base">
                                        <p:cTn id="1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50585" y="195942"/>
            <a:ext cx="5623198" cy="1149531"/>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smtClean="0">
                <a:solidFill>
                  <a:schemeClr val="tx1"/>
                </a:solidFill>
                <a:latin typeface="Arial Rounded MT Bold" panose="020F0704030504030204" pitchFamily="34" charset="0"/>
              </a:rPr>
              <a:t>Evaluation</a:t>
            </a:r>
            <a:endParaRPr lang="en-US" sz="4000" dirty="0">
              <a:solidFill>
                <a:schemeClr val="tx1"/>
              </a:solidFill>
              <a:latin typeface="Arial Rounded MT Bold" panose="020F0704030504030204" pitchFamily="34" charset="0"/>
            </a:endParaRPr>
          </a:p>
        </p:txBody>
      </p:sp>
      <p:sp>
        <p:nvSpPr>
          <p:cNvPr id="5" name="Snip and Round Single Corner Rectangle 4"/>
          <p:cNvSpPr/>
          <p:nvPr/>
        </p:nvSpPr>
        <p:spPr>
          <a:xfrm>
            <a:off x="5773783" y="195941"/>
            <a:ext cx="6257108" cy="901339"/>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latin typeface="Arial Rounded MT Bold" panose="020F0704030504030204" pitchFamily="34" charset="0"/>
              </a:rPr>
              <a:t>Answer the questions</a:t>
            </a:r>
            <a:endParaRPr lang="en-US" sz="4400" dirty="0">
              <a:latin typeface="Arial Rounded MT Bold" panose="020F0704030504030204" pitchFamily="34" charset="0"/>
            </a:endParaRPr>
          </a:p>
        </p:txBody>
      </p:sp>
      <p:sp>
        <p:nvSpPr>
          <p:cNvPr id="6" name="Vertical Scroll 5"/>
          <p:cNvSpPr/>
          <p:nvPr/>
        </p:nvSpPr>
        <p:spPr>
          <a:xfrm>
            <a:off x="0" y="1254032"/>
            <a:ext cx="12180752" cy="5447213"/>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3"/>
            <a:r>
              <a:rPr lang="en-US" sz="3600" dirty="0" smtClean="0">
                <a:latin typeface="Arial Rounded MT Bold" panose="020F0704030504030204" pitchFamily="34" charset="0"/>
              </a:rPr>
              <a:t>1.What was the response of the people to </a:t>
            </a:r>
            <a:r>
              <a:rPr lang="en-US" sz="3600" dirty="0" err="1" smtClean="0">
                <a:latin typeface="Arial Rounded MT Bold" panose="020F0704030504030204" pitchFamily="34" charset="0"/>
              </a:rPr>
              <a:t>Bangabandhu</a:t>
            </a:r>
            <a:r>
              <a:rPr lang="en-US" sz="3600" dirty="0" smtClean="0">
                <a:latin typeface="Arial Rounded MT Bold" panose="020F0704030504030204" pitchFamily="34" charset="0"/>
              </a:rPr>
              <a:t> for a general strike? </a:t>
            </a:r>
          </a:p>
          <a:p>
            <a:pPr lvl="3"/>
            <a:r>
              <a:rPr lang="en-US" sz="3600" dirty="0" smtClean="0">
                <a:latin typeface="Arial Rounded MT Bold" panose="020F0704030504030204" pitchFamily="34" charset="0"/>
              </a:rPr>
              <a:t>2.Why did </a:t>
            </a:r>
            <a:r>
              <a:rPr lang="en-US" sz="3600" dirty="0" err="1" smtClean="0">
                <a:latin typeface="Arial Rounded MT Bold" panose="020F0704030504030204" pitchFamily="34" charset="0"/>
              </a:rPr>
              <a:t>Bangabandhu</a:t>
            </a:r>
            <a:r>
              <a:rPr lang="en-US" sz="3600" dirty="0" smtClean="0">
                <a:latin typeface="Arial Rounded MT Bold" panose="020F0704030504030204" pitchFamily="34" charset="0"/>
              </a:rPr>
              <a:t> reject the call for sitting with the west Pakistan?</a:t>
            </a:r>
          </a:p>
          <a:p>
            <a:pPr lvl="3"/>
            <a:r>
              <a:rPr lang="en-US" sz="3600" dirty="0" smtClean="0">
                <a:latin typeface="Arial Rounded MT Bold" panose="020F0704030504030204" pitchFamily="34" charset="0"/>
              </a:rPr>
              <a:t>3.What was the result of the secret meeting ? </a:t>
            </a:r>
          </a:p>
          <a:p>
            <a:pPr lvl="3"/>
            <a:r>
              <a:rPr lang="en-US" sz="3600" dirty="0" smtClean="0">
                <a:latin typeface="Arial Rounded MT Bold" panose="020F0704030504030204" pitchFamily="34" charset="0"/>
              </a:rPr>
              <a:t>4.Who prorogued the Assembly and why?</a:t>
            </a:r>
          </a:p>
          <a:p>
            <a:pPr lvl="3"/>
            <a:r>
              <a:rPr lang="en-US" sz="3600" dirty="0" smtClean="0">
                <a:latin typeface="Arial Rounded MT Bold" panose="020F0704030504030204" pitchFamily="34" charset="0"/>
              </a:rPr>
              <a:t>5.Why do you think Bhutto didn’t take part in the Assembly?</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1992641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17566" y="140063"/>
            <a:ext cx="7093131" cy="1153160"/>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dirty="0" smtClean="0">
                <a:solidFill>
                  <a:schemeClr val="tx1"/>
                </a:solidFill>
                <a:latin typeface="Arial Rounded MT Bold" panose="020F0704030504030204" pitchFamily="34" charset="0"/>
              </a:rPr>
              <a:t>Home work</a:t>
            </a:r>
            <a:endParaRPr lang="en-US" sz="4800" dirty="0">
              <a:solidFill>
                <a:schemeClr val="tx1"/>
              </a:solidFill>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549" y="1917700"/>
            <a:ext cx="3627852" cy="38822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Horizontal Scroll 5"/>
          <p:cNvSpPr/>
          <p:nvPr/>
        </p:nvSpPr>
        <p:spPr>
          <a:xfrm>
            <a:off x="5447211" y="504371"/>
            <a:ext cx="6215742" cy="609237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solidFill>
                  <a:schemeClr val="tx1"/>
                </a:solidFill>
                <a:latin typeface="Arial Rounded MT Bold" panose="020F0704030504030204" pitchFamily="34" charset="0"/>
              </a:rPr>
              <a:t>Write a short paragraph on ‘Historical Speech of Sheikh </a:t>
            </a:r>
            <a:r>
              <a:rPr lang="en-US" sz="4800" dirty="0" err="1" smtClean="0">
                <a:solidFill>
                  <a:schemeClr val="tx1"/>
                </a:solidFill>
                <a:latin typeface="Arial Rounded MT Bold" panose="020F0704030504030204" pitchFamily="34" charset="0"/>
              </a:rPr>
              <a:t>Mujibur</a:t>
            </a:r>
            <a:r>
              <a:rPr lang="en-US" sz="4800" dirty="0" smtClean="0">
                <a:solidFill>
                  <a:schemeClr val="tx1"/>
                </a:solidFill>
                <a:latin typeface="Arial Rounded MT Bold" panose="020F0704030504030204" pitchFamily="34" charset="0"/>
              </a:rPr>
              <a:t> Rahman’.</a:t>
            </a:r>
            <a:endParaRPr lang="en-US" sz="4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202733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flipH="1">
            <a:off x="156754" y="287383"/>
            <a:ext cx="11834948" cy="2946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600" i="1" dirty="0">
                <a:solidFill>
                  <a:schemeClr val="tx1"/>
                </a:solidFill>
                <a:latin typeface="Arial Rounded MT Bold" panose="020F0704030504030204" pitchFamily="34" charset="0"/>
              </a:rPr>
              <a:t>Thank you so much</a:t>
            </a:r>
          </a:p>
          <a:p>
            <a:pPr algn="ctr"/>
            <a:r>
              <a:rPr lang="en-US" sz="9600" i="1" dirty="0">
                <a:solidFill>
                  <a:schemeClr val="tx1"/>
                </a:solidFill>
                <a:latin typeface="Arial Rounded MT Bold" panose="020F0704030504030204" pitchFamily="34" charset="0"/>
              </a:rPr>
              <a:t>For watching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801" y="3411537"/>
            <a:ext cx="3949700" cy="30273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81721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65" y="1478412"/>
            <a:ext cx="2479182" cy="31076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Horizontal Scroll 1"/>
          <p:cNvSpPr/>
          <p:nvPr/>
        </p:nvSpPr>
        <p:spPr>
          <a:xfrm>
            <a:off x="3348110" y="647114"/>
            <a:ext cx="7132322" cy="445945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Class   : </a:t>
            </a:r>
            <a:r>
              <a:rPr lang="en-US" sz="4400" dirty="0" err="1" smtClean="0">
                <a:solidFill>
                  <a:schemeClr val="tx1"/>
                </a:solidFill>
                <a:latin typeface="Arial Rounded MT Bold" panose="020F0704030504030204" pitchFamily="34" charset="0"/>
              </a:rPr>
              <a:t>Alim</a:t>
            </a:r>
            <a:r>
              <a:rPr lang="en-US" sz="4400" dirty="0" smtClean="0">
                <a:solidFill>
                  <a:schemeClr val="tx1"/>
                </a:solidFill>
                <a:latin typeface="Arial Rounded MT Bold" panose="020F0704030504030204" pitchFamily="34" charset="0"/>
              </a:rPr>
              <a:t> /HSC</a:t>
            </a:r>
          </a:p>
          <a:p>
            <a:pPr algn="ctr"/>
            <a:r>
              <a:rPr lang="en-US" sz="4400" dirty="0" smtClean="0">
                <a:solidFill>
                  <a:schemeClr val="tx1"/>
                </a:solidFill>
                <a:latin typeface="Arial Rounded MT Bold" panose="020F0704030504030204" pitchFamily="34" charset="0"/>
              </a:rPr>
              <a:t>Subject : English 1</a:t>
            </a:r>
            <a:r>
              <a:rPr lang="en-US" sz="4400" baseline="30000" dirty="0" smtClean="0">
                <a:solidFill>
                  <a:schemeClr val="tx1"/>
                </a:solidFill>
                <a:latin typeface="Arial Rounded MT Bold" panose="020F0704030504030204" pitchFamily="34" charset="0"/>
              </a:rPr>
              <a:t>st</a:t>
            </a:r>
            <a:r>
              <a:rPr lang="en-US" sz="4400" dirty="0" smtClean="0">
                <a:solidFill>
                  <a:schemeClr val="tx1"/>
                </a:solidFill>
                <a:latin typeface="Arial Rounded MT Bold" panose="020F0704030504030204" pitchFamily="34" charset="0"/>
              </a:rPr>
              <a:t>   Paper</a:t>
            </a:r>
            <a:endParaRPr lang="en-US" sz="4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282736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2321168" y="260045"/>
            <a:ext cx="8207051" cy="3411623"/>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dirty="0" smtClean="0">
                <a:solidFill>
                  <a:schemeClr val="tx1"/>
                </a:solidFill>
                <a:latin typeface="Arial Rounded MT Bold" panose="020F0704030504030204" pitchFamily="34" charset="0"/>
              </a:rPr>
              <a:t>Let’s enjoy the video</a:t>
            </a:r>
            <a:endParaRPr lang="en-US" sz="6000" dirty="0">
              <a:solidFill>
                <a:schemeClr val="tx1"/>
              </a:solidFill>
              <a:latin typeface="Arial Rounded MT Bold" panose="020F0704030504030204" pitchFamily="34" charset="0"/>
            </a:endParaRPr>
          </a:p>
        </p:txBody>
      </p:sp>
      <p:sp>
        <p:nvSpPr>
          <p:cNvPr id="5" name="Rectangle 4"/>
          <p:cNvSpPr/>
          <p:nvPr/>
        </p:nvSpPr>
        <p:spPr>
          <a:xfrm>
            <a:off x="10073773" y="6541290"/>
            <a:ext cx="4754828" cy="369332"/>
          </a:xfrm>
          <a:prstGeom prst="rect">
            <a:avLst/>
          </a:prstGeom>
        </p:spPr>
        <p:txBody>
          <a:bodyPr wrap="none">
            <a:spAutoFit/>
          </a:bodyPr>
          <a:lstStyle/>
          <a:p>
            <a:r>
              <a:rPr lang="en-US" dirty="0" smtClean="0">
                <a:solidFill>
                  <a:srgbClr val="C00000"/>
                </a:solidFill>
              </a:rPr>
              <a:t>https://www.youtube.com/watch?v=ZsQfqlkayJ4</a:t>
            </a:r>
            <a:endParaRPr lang="en-US" dirty="0">
              <a:solidFill>
                <a:srgbClr val="C00000"/>
              </a:solidFill>
            </a:endParaRPr>
          </a:p>
        </p:txBody>
      </p:sp>
      <p:sp>
        <p:nvSpPr>
          <p:cNvPr id="7" name="Rectangle 6"/>
          <p:cNvSpPr/>
          <p:nvPr/>
        </p:nvSpPr>
        <p:spPr>
          <a:xfrm>
            <a:off x="5352150" y="4047897"/>
            <a:ext cx="1151854" cy="369332"/>
          </a:xfrm>
          <a:prstGeom prst="rect">
            <a:avLst/>
          </a:prstGeom>
        </p:spPr>
        <p:txBody>
          <a:bodyPr wrap="square">
            <a:spAutoFit/>
          </a:bodyPr>
          <a:lstStyle/>
          <a:p>
            <a:r>
              <a:rPr lang="en-US" dirty="0">
                <a:hlinkClick r:id="rId2" action="ppaction://hlinkfile"/>
              </a:rPr>
              <a:t>Fetching...</a:t>
            </a:r>
            <a:endParaRPr lang="en-US" dirty="0"/>
          </a:p>
        </p:txBody>
      </p:sp>
    </p:spTree>
    <p:extLst>
      <p:ext uri="{BB962C8B-B14F-4D97-AF65-F5344CB8AC3E}">
        <p14:creationId xmlns:p14="http://schemas.microsoft.com/office/powerpoint/2010/main" val="117277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7280" y="182880"/>
            <a:ext cx="10100603"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i="1" dirty="0" smtClean="0">
                <a:latin typeface="Arial Rounded MT Bold" panose="020F0704030504030204" pitchFamily="34" charset="0"/>
              </a:rPr>
              <a:t>Let’s watch some images attentively</a:t>
            </a:r>
            <a:endParaRPr lang="en-US" sz="4400" i="1" dirty="0">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990" y="1066800"/>
            <a:ext cx="6445827" cy="5389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1066800"/>
            <a:ext cx="5025735" cy="5389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302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6437" y="152927"/>
            <a:ext cx="11086345" cy="1394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latin typeface="Arial Rounded MT Bold" panose="020F0704030504030204" pitchFamily="34" charset="0"/>
              </a:rPr>
              <a:t>Can you guess what’s the today’s topic by watching the video &amp; these images? </a:t>
            </a:r>
            <a:endParaRPr lang="en-US" sz="4400" dirty="0">
              <a:latin typeface="Arial Rounded MT Bold" panose="020F0704030504030204" pitchFamily="34" charset="0"/>
            </a:endParaRPr>
          </a:p>
        </p:txBody>
      </p:sp>
      <p:sp>
        <p:nvSpPr>
          <p:cNvPr id="9" name="Rounded Rectangle 8"/>
          <p:cNvSpPr/>
          <p:nvPr/>
        </p:nvSpPr>
        <p:spPr>
          <a:xfrm>
            <a:off x="506438" y="1888195"/>
            <a:ext cx="6730386" cy="10128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Exactly today’s topic is-</a:t>
            </a:r>
            <a:endParaRPr lang="en-US" sz="4400" dirty="0">
              <a:solidFill>
                <a:schemeClr val="tx1"/>
              </a:solidFill>
              <a:latin typeface="Arial Rounded MT Bold" panose="020F0704030504030204" pitchFamily="34" charset="0"/>
            </a:endParaRPr>
          </a:p>
        </p:txBody>
      </p:sp>
      <p:sp>
        <p:nvSpPr>
          <p:cNvPr id="13" name="Cloud Callout 12"/>
          <p:cNvSpPr/>
          <p:nvPr/>
        </p:nvSpPr>
        <p:spPr>
          <a:xfrm>
            <a:off x="8127106" y="1571672"/>
            <a:ext cx="2954216" cy="1645920"/>
          </a:xfrm>
          <a:prstGeom prst="cloudCallout">
            <a:avLst>
              <a:gd name="adj1" fmla="val 1425354"/>
              <a:gd name="adj2" fmla="val 58558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solidFill>
                  <a:schemeClr val="tx1"/>
                </a:solidFill>
                <a:latin typeface="Arial Rounded MT Bold" panose="020F0704030504030204" pitchFamily="34" charset="0"/>
              </a:rPr>
              <a:t>Part-2</a:t>
            </a:r>
            <a:endParaRPr lang="en-US" sz="4400" dirty="0">
              <a:solidFill>
                <a:schemeClr val="tx1"/>
              </a:solidFill>
              <a:latin typeface="Arial Rounded MT Bold" panose="020F0704030504030204" pitchFamily="34" charset="0"/>
            </a:endParaRPr>
          </a:p>
        </p:txBody>
      </p:sp>
      <p:sp>
        <p:nvSpPr>
          <p:cNvPr id="15" name="Horizontal Scroll 14"/>
          <p:cNvSpPr/>
          <p:nvPr/>
        </p:nvSpPr>
        <p:spPr>
          <a:xfrm>
            <a:off x="806882" y="3021649"/>
            <a:ext cx="7751298" cy="3626859"/>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i="1" dirty="0" smtClean="0">
                <a:solidFill>
                  <a:schemeClr val="tx1"/>
                </a:solidFill>
                <a:latin typeface="Arial Rounded MT Bold" panose="020F0704030504030204" pitchFamily="34" charset="0"/>
              </a:rPr>
              <a:t>Unit:1, Lesson: 1</a:t>
            </a:r>
          </a:p>
          <a:p>
            <a:pPr algn="ctr"/>
            <a:r>
              <a:rPr lang="en-US" sz="4400" i="1" dirty="0" smtClean="0">
                <a:solidFill>
                  <a:schemeClr val="tx1"/>
                </a:solidFill>
                <a:latin typeface="Arial Rounded MT Bold" panose="020F0704030504030204" pitchFamily="34" charset="0"/>
              </a:rPr>
              <a:t>The Unforgettable History</a:t>
            </a:r>
            <a:endParaRPr lang="en-US" sz="4400" i="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735079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anim calcmode="lin" valueType="num">
                                      <p:cBhvr>
                                        <p:cTn id="20" dur="400" fill="hold"/>
                                        <p:tgtEl>
                                          <p:spTgt spid="13"/>
                                        </p:tgtEl>
                                        <p:attrNameLst>
                                          <p:attrName>ppt_x</p:attrName>
                                        </p:attrNameLst>
                                      </p:cBhvr>
                                      <p:tavLst>
                                        <p:tav tm="0">
                                          <p:val>
                                            <p:strVal val="#ppt_x"/>
                                          </p:val>
                                        </p:tav>
                                        <p:tav tm="100000">
                                          <p:val>
                                            <p:strVal val="#ppt_x"/>
                                          </p:val>
                                        </p:tav>
                                      </p:tavLst>
                                    </p:anim>
                                    <p:anim calcmode="lin" valueType="num">
                                      <p:cBhvr>
                                        <p:cTn id="21" dur="400" fill="hold"/>
                                        <p:tgtEl>
                                          <p:spTgt spid="13"/>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69316" y="211016"/>
            <a:ext cx="5275384" cy="1491175"/>
          </a:xfrm>
          <a:prstGeom prst="ribb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i="1" dirty="0" smtClean="0">
                <a:solidFill>
                  <a:schemeClr val="tx1"/>
                </a:solidFill>
                <a:latin typeface="Arial Rounded MT Bold" panose="020F0704030504030204" pitchFamily="34" charset="0"/>
              </a:rPr>
              <a:t>Learning outcome</a:t>
            </a:r>
            <a:endParaRPr lang="en-US" sz="4400" i="1" dirty="0">
              <a:solidFill>
                <a:schemeClr val="tx1"/>
              </a:solidFill>
              <a:latin typeface="Arial Rounded MT Bold" panose="020F0704030504030204" pitchFamily="34" charset="0"/>
            </a:endParaRPr>
          </a:p>
        </p:txBody>
      </p:sp>
      <p:sp>
        <p:nvSpPr>
          <p:cNvPr id="5" name="Round Diagonal Corner Rectangle 4"/>
          <p:cNvSpPr/>
          <p:nvPr/>
        </p:nvSpPr>
        <p:spPr>
          <a:xfrm>
            <a:off x="5543174" y="211016"/>
            <a:ext cx="6414365" cy="169376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marL="571500" indent="-571500" algn="ctr">
              <a:buFont typeface="Arial" panose="020B0604020202020204" pitchFamily="34" charset="0"/>
              <a:buChar char="•"/>
            </a:pPr>
            <a:endParaRPr lang="en-US" sz="4400" dirty="0" smtClean="0">
              <a:solidFill>
                <a:schemeClr val="tx1"/>
              </a:solidFill>
              <a:latin typeface="Arial Rounded MT Bold" panose="020F0704030504030204" pitchFamily="34" charset="0"/>
            </a:endParaRPr>
          </a:p>
          <a:p>
            <a:pPr algn="ctr"/>
            <a:r>
              <a:rPr lang="en-US" sz="4000" dirty="0" smtClean="0">
                <a:solidFill>
                  <a:schemeClr val="tx1"/>
                </a:solidFill>
                <a:latin typeface="Arial Rounded MT Bold" panose="020F0704030504030204" pitchFamily="34" charset="0"/>
              </a:rPr>
              <a:t>At the end of the lesson, students will be able to-</a:t>
            </a:r>
          </a:p>
          <a:p>
            <a:pPr marL="685800" indent="-685800" algn="ctr">
              <a:buFont typeface="Arial" panose="020B0604020202020204" pitchFamily="34" charset="0"/>
              <a:buChar char="•"/>
            </a:pPr>
            <a:endParaRPr lang="en-US" sz="4800" dirty="0">
              <a:solidFill>
                <a:schemeClr val="tx1"/>
              </a:solidFill>
            </a:endParaRPr>
          </a:p>
        </p:txBody>
      </p:sp>
      <p:sp>
        <p:nvSpPr>
          <p:cNvPr id="6" name="Round Single Corner Rectangle 5"/>
          <p:cNvSpPr/>
          <p:nvPr/>
        </p:nvSpPr>
        <p:spPr>
          <a:xfrm>
            <a:off x="1970482" y="2044117"/>
            <a:ext cx="7201652" cy="881743"/>
          </a:xfrm>
          <a:prstGeom prst="round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latin typeface="Arial Rounded MT Bold" panose="020F0704030504030204" pitchFamily="34" charset="0"/>
              </a:rPr>
              <a:t>Increase vocabulary</a:t>
            </a:r>
            <a:endParaRPr lang="en-US" sz="4400" dirty="0">
              <a:solidFill>
                <a:schemeClr val="tx1"/>
              </a:solidFill>
              <a:latin typeface="Arial Rounded MT Bold" panose="020F0704030504030204" pitchFamily="34" charset="0"/>
            </a:endParaRPr>
          </a:p>
        </p:txBody>
      </p:sp>
      <p:sp>
        <p:nvSpPr>
          <p:cNvPr id="7" name="Round Diagonal Corner Rectangle 6"/>
          <p:cNvSpPr/>
          <p:nvPr/>
        </p:nvSpPr>
        <p:spPr>
          <a:xfrm>
            <a:off x="1970481" y="3072411"/>
            <a:ext cx="7201653" cy="68963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latin typeface="Arial Rounded MT Bold" panose="020F0704030504030204" pitchFamily="34" charset="0"/>
              </a:rPr>
              <a:t>Achieve the reading skill. </a:t>
            </a:r>
          </a:p>
        </p:txBody>
      </p:sp>
      <p:sp>
        <p:nvSpPr>
          <p:cNvPr id="8" name="Rounded Rectangle 7"/>
          <p:cNvSpPr/>
          <p:nvPr/>
        </p:nvSpPr>
        <p:spPr>
          <a:xfrm>
            <a:off x="1970481" y="3964865"/>
            <a:ext cx="8003513" cy="66242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latin typeface="Arial Rounded MT Bold" panose="020F0704030504030204" pitchFamily="34" charset="0"/>
              </a:rPr>
              <a:t>Answer the questions </a:t>
            </a:r>
            <a:r>
              <a:rPr lang="en-US" sz="4400" dirty="0" smtClean="0">
                <a:solidFill>
                  <a:schemeClr val="tx1"/>
                </a:solidFill>
                <a:latin typeface="Arial Rounded MT Bold" panose="020F0704030504030204" pitchFamily="34" charset="0"/>
              </a:rPr>
              <a:t>easily</a:t>
            </a:r>
            <a:r>
              <a:rPr lang="en-US" sz="4800" dirty="0" smtClean="0">
                <a:solidFill>
                  <a:schemeClr val="tx1"/>
                </a:solidFill>
                <a:latin typeface="Arial Rounded MT Bold" panose="020F0704030504030204" pitchFamily="34" charset="0"/>
              </a:rPr>
              <a:t>.</a:t>
            </a:r>
            <a:endParaRPr lang="en-US" sz="4800" dirty="0">
              <a:solidFill>
                <a:schemeClr val="tx1"/>
              </a:solidFill>
              <a:latin typeface="Arial Rounded MT Bold" panose="020F0704030504030204" pitchFamily="34" charset="0"/>
            </a:endParaRPr>
          </a:p>
        </p:txBody>
      </p:sp>
      <p:sp>
        <p:nvSpPr>
          <p:cNvPr id="9" name="Rounded Rectangle 8"/>
          <p:cNvSpPr/>
          <p:nvPr/>
        </p:nvSpPr>
        <p:spPr>
          <a:xfrm>
            <a:off x="1970481" y="4985947"/>
            <a:ext cx="8284866" cy="13098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latin typeface="Arial Rounded MT Bold" panose="020F0704030504030204" pitchFamily="34" charset="0"/>
              </a:rPr>
              <a:t>Fill in the </a:t>
            </a:r>
            <a:r>
              <a:rPr lang="en-US" sz="4400" dirty="0" smtClean="0">
                <a:solidFill>
                  <a:schemeClr val="tx1"/>
                </a:solidFill>
                <a:latin typeface="Arial Rounded MT Bold" panose="020F0704030504030204" pitchFamily="34" charset="0"/>
              </a:rPr>
              <a:t>blanks </a:t>
            </a:r>
            <a:r>
              <a:rPr lang="en-US" sz="4400" dirty="0">
                <a:solidFill>
                  <a:schemeClr val="tx1"/>
                </a:solidFill>
                <a:latin typeface="Arial Rounded MT Bold" panose="020F0704030504030204" pitchFamily="34" charset="0"/>
              </a:rPr>
              <a:t>without </a:t>
            </a:r>
            <a:r>
              <a:rPr lang="en-US" sz="4400" dirty="0" smtClean="0">
                <a:solidFill>
                  <a:schemeClr val="tx1"/>
                </a:solidFill>
                <a:latin typeface="Arial Rounded MT Bold" panose="020F0704030504030204" pitchFamily="34" charset="0"/>
              </a:rPr>
              <a:t>clues spontaneously. </a:t>
            </a:r>
            <a:endParaRPr lang="en-US" sz="4400" dirty="0">
              <a:solidFill>
                <a:schemeClr val="tx1"/>
              </a:solidFill>
              <a:latin typeface="Arial Rounded MT Bold" panose="020F0704030504030204" pitchFamily="34" charset="0"/>
            </a:endParaRPr>
          </a:p>
        </p:txBody>
      </p:sp>
      <p:sp>
        <p:nvSpPr>
          <p:cNvPr id="13" name="Diamond 12"/>
          <p:cNvSpPr/>
          <p:nvPr/>
        </p:nvSpPr>
        <p:spPr>
          <a:xfrm>
            <a:off x="1162926" y="5601787"/>
            <a:ext cx="344659" cy="33617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4" name="Diamond 13"/>
          <p:cNvSpPr/>
          <p:nvPr/>
        </p:nvSpPr>
        <p:spPr>
          <a:xfrm>
            <a:off x="1162925" y="2219216"/>
            <a:ext cx="344659" cy="33617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1</a:t>
            </a:r>
          </a:p>
        </p:txBody>
      </p:sp>
      <p:sp>
        <p:nvSpPr>
          <p:cNvPr id="15" name="Diamond 14"/>
          <p:cNvSpPr/>
          <p:nvPr/>
        </p:nvSpPr>
        <p:spPr>
          <a:xfrm>
            <a:off x="1162926" y="3190109"/>
            <a:ext cx="344659" cy="30792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2</a:t>
            </a:r>
          </a:p>
        </p:txBody>
      </p:sp>
      <p:sp>
        <p:nvSpPr>
          <p:cNvPr id="16" name="Diamond 15"/>
          <p:cNvSpPr/>
          <p:nvPr/>
        </p:nvSpPr>
        <p:spPr>
          <a:xfrm>
            <a:off x="1162926" y="4127994"/>
            <a:ext cx="344659" cy="33617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3457119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59" y="-41500"/>
            <a:ext cx="3587031" cy="769441"/>
          </a:xfrm>
          <a:prstGeom prst="rect">
            <a:avLst/>
          </a:prstGeom>
          <a:noFill/>
        </p:spPr>
        <p:txBody>
          <a:bodyPr wrap="square" rtlCol="0">
            <a:spAutoFit/>
          </a:bodyPr>
          <a:lstStyle/>
          <a:p>
            <a:r>
              <a:rPr lang="en-US" sz="4400" u="sng" dirty="0" smtClean="0">
                <a:solidFill>
                  <a:srgbClr val="0070C0"/>
                </a:solidFill>
                <a:latin typeface="Arial Rounded MT Bold" panose="020F0704030504030204" pitchFamily="34" charset="0"/>
              </a:rPr>
              <a:t>negotiations</a:t>
            </a:r>
            <a:endParaRPr lang="en-US" sz="4400" u="sng" dirty="0">
              <a:solidFill>
                <a:srgbClr val="0070C0"/>
              </a:solidFill>
              <a:latin typeface="Arial Rounded MT Bold" panose="020F0704030504030204" pitchFamily="34" charset="0"/>
            </a:endParaRPr>
          </a:p>
        </p:txBody>
      </p:sp>
      <p:sp>
        <p:nvSpPr>
          <p:cNvPr id="8" name="Rounded Rectangle 7"/>
          <p:cNvSpPr/>
          <p:nvPr/>
        </p:nvSpPr>
        <p:spPr>
          <a:xfrm>
            <a:off x="3115490" y="721834"/>
            <a:ext cx="8837024" cy="14115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Mean: discussion aimed at reaching an agreement</a:t>
            </a:r>
            <a:endParaRPr lang="en-US" sz="4400" dirty="0">
              <a:solidFill>
                <a:schemeClr val="tx1"/>
              </a:solidFill>
              <a:latin typeface="Arial Rounded MT Bold" panose="020F0704030504030204" pitchFamily="34" charset="0"/>
            </a:endParaRPr>
          </a:p>
        </p:txBody>
      </p:sp>
      <p:sp>
        <p:nvSpPr>
          <p:cNvPr id="9" name="Rounded Rectangle 8"/>
          <p:cNvSpPr/>
          <p:nvPr/>
        </p:nvSpPr>
        <p:spPr>
          <a:xfrm>
            <a:off x="3161210" y="2209899"/>
            <a:ext cx="8745584" cy="11429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smtClean="0">
                <a:solidFill>
                  <a:schemeClr val="tx1"/>
                </a:solidFill>
                <a:latin typeface="Arial Rounded MT Bold" panose="020F0704030504030204" pitchFamily="34" charset="0"/>
              </a:rPr>
              <a:t>Syn</a:t>
            </a:r>
            <a:r>
              <a:rPr lang="en-US" sz="4400" dirty="0" smtClean="0">
                <a:solidFill>
                  <a:schemeClr val="tx1"/>
                </a:solidFill>
                <a:latin typeface="Arial Rounded MT Bold" panose="020F0704030504030204" pitchFamily="34" charset="0"/>
              </a:rPr>
              <a:t>: Discussion, interlocution</a:t>
            </a:r>
            <a:endParaRPr lang="en-US" sz="4400" dirty="0">
              <a:solidFill>
                <a:schemeClr val="tx1"/>
              </a:solidFill>
              <a:latin typeface="Arial Rounded MT Bold" panose="020F0704030504030204" pitchFamily="34" charset="0"/>
            </a:endParaRPr>
          </a:p>
        </p:txBody>
      </p:sp>
      <p:sp>
        <p:nvSpPr>
          <p:cNvPr id="10" name="Rounded Rectangle 9"/>
          <p:cNvSpPr/>
          <p:nvPr/>
        </p:nvSpPr>
        <p:spPr>
          <a:xfrm>
            <a:off x="3115490" y="3396013"/>
            <a:ext cx="8745584" cy="11006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Ant: </a:t>
            </a:r>
            <a:r>
              <a:rPr lang="en-US" sz="4400" dirty="0">
                <a:solidFill>
                  <a:schemeClr val="tx1"/>
                </a:solidFill>
                <a:latin typeface="Arial Rounded MT Bold" panose="020F0704030504030204" pitchFamily="34" charset="0"/>
              </a:rPr>
              <a:t>P</a:t>
            </a:r>
            <a:r>
              <a:rPr lang="en-US" sz="4400" dirty="0" smtClean="0">
                <a:solidFill>
                  <a:schemeClr val="tx1"/>
                </a:solidFill>
                <a:latin typeface="Arial Rounded MT Bold" panose="020F0704030504030204" pitchFamily="34" charset="0"/>
              </a:rPr>
              <a:t>rovocation </a:t>
            </a:r>
            <a:endParaRPr lang="en-US" sz="4400" dirty="0">
              <a:solidFill>
                <a:schemeClr val="tx1"/>
              </a:solidFill>
              <a:latin typeface="Arial Rounded MT Bold" panose="020F0704030504030204" pitchFamily="34" charset="0"/>
            </a:endParaRPr>
          </a:p>
        </p:txBody>
      </p:sp>
      <p:sp>
        <p:nvSpPr>
          <p:cNvPr id="11" name="TextBox 10"/>
          <p:cNvSpPr txBox="1"/>
          <p:nvPr/>
        </p:nvSpPr>
        <p:spPr>
          <a:xfrm>
            <a:off x="4059280" y="-47607"/>
            <a:ext cx="3474722" cy="769441"/>
          </a:xfrm>
          <a:prstGeom prst="rect">
            <a:avLst/>
          </a:prstGeom>
          <a:noFill/>
        </p:spPr>
        <p:txBody>
          <a:bodyPr wrap="square" rtlCol="0">
            <a:spAutoFit/>
          </a:bodyPr>
          <a:lstStyle/>
          <a:p>
            <a:r>
              <a:rPr lang="en-US" sz="4400" dirty="0" smtClean="0">
                <a:solidFill>
                  <a:srgbClr val="00B050"/>
                </a:solidFill>
                <a:latin typeface="Arial Rounded MT Bold" panose="020F0704030504030204" pitchFamily="34" charset="0"/>
              </a:rPr>
              <a:t>Vocabulary</a:t>
            </a:r>
            <a:endParaRPr lang="en-US" sz="4400" dirty="0">
              <a:solidFill>
                <a:srgbClr val="00B050"/>
              </a:solidFill>
              <a:latin typeface="Arial Rounded MT Bold" panose="020F0704030504030204" pitchFamily="34" charset="0"/>
            </a:endParaRPr>
          </a:p>
        </p:txBody>
      </p:sp>
      <p:sp>
        <p:nvSpPr>
          <p:cNvPr id="14" name="Rounded Rectangle 13"/>
          <p:cNvSpPr/>
          <p:nvPr/>
        </p:nvSpPr>
        <p:spPr>
          <a:xfrm>
            <a:off x="3115490" y="4738986"/>
            <a:ext cx="8575767" cy="18557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smtClean="0">
                <a:solidFill>
                  <a:schemeClr val="tx1"/>
                </a:solidFill>
                <a:latin typeface="Arial Rounded MT Bold" panose="020F0704030504030204" pitchFamily="34" charset="0"/>
              </a:rPr>
              <a:t>Ex: Mr. Bhutto said that the doors of </a:t>
            </a:r>
            <a:r>
              <a:rPr lang="en-US" sz="4400" u="sng" dirty="0" smtClean="0">
                <a:solidFill>
                  <a:srgbClr val="FF0000"/>
                </a:solidFill>
                <a:latin typeface="Arial Rounded MT Bold" panose="020F0704030504030204" pitchFamily="34" charset="0"/>
              </a:rPr>
              <a:t>negotiations</a:t>
            </a:r>
            <a:r>
              <a:rPr lang="en-US" sz="4400" dirty="0" smtClean="0">
                <a:solidFill>
                  <a:schemeClr val="tx1"/>
                </a:solidFill>
                <a:latin typeface="Arial Rounded MT Bold" panose="020F0704030504030204" pitchFamily="34" charset="0"/>
              </a:rPr>
              <a:t> had not been shut.</a:t>
            </a:r>
            <a:endParaRPr lang="en-US" sz="4400" u="sng" dirty="0">
              <a:solidFill>
                <a:srgbClr val="FFFF00"/>
              </a:solidFill>
              <a:latin typeface="Arial Rounded MT Bold" panose="020F07040305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59" y="936912"/>
            <a:ext cx="2808147" cy="2763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0" y="3783020"/>
            <a:ext cx="2808146" cy="281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482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59" y="-9259"/>
            <a:ext cx="4473723" cy="769441"/>
          </a:xfrm>
          <a:prstGeom prst="rect">
            <a:avLst/>
          </a:prstGeom>
          <a:noFill/>
        </p:spPr>
        <p:txBody>
          <a:bodyPr wrap="square" rtlCol="0">
            <a:spAutoFit/>
          </a:bodyPr>
          <a:lstStyle/>
          <a:p>
            <a:r>
              <a:rPr lang="en-US" sz="4400" u="sng" dirty="0" smtClean="0">
                <a:solidFill>
                  <a:srgbClr val="0070C0"/>
                </a:solidFill>
                <a:latin typeface="Arial Rounded MT Bold" panose="020F0704030504030204" pitchFamily="34" charset="0"/>
              </a:rPr>
              <a:t>slaughterhouse</a:t>
            </a:r>
            <a:endParaRPr lang="en-US" sz="4400" u="sng" dirty="0">
              <a:solidFill>
                <a:srgbClr val="0070C0"/>
              </a:solidFill>
              <a:latin typeface="Arial Rounded MT Bold" panose="020F0704030504030204" pitchFamily="34" charset="0"/>
            </a:endParaRPr>
          </a:p>
        </p:txBody>
      </p:sp>
      <p:sp>
        <p:nvSpPr>
          <p:cNvPr id="8" name="Rounded Rectangle 7"/>
          <p:cNvSpPr/>
          <p:nvPr/>
        </p:nvSpPr>
        <p:spPr>
          <a:xfrm>
            <a:off x="3726873" y="811627"/>
            <a:ext cx="8225641" cy="13638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a:solidFill>
                  <a:schemeClr val="tx1"/>
                </a:solidFill>
                <a:latin typeface="Arial Rounded MT Bold" panose="020F0704030504030204" pitchFamily="34" charset="0"/>
              </a:rPr>
              <a:t>Mean: </a:t>
            </a:r>
            <a:r>
              <a:rPr lang="en-US" sz="4400" dirty="0" smtClean="0">
                <a:solidFill>
                  <a:schemeClr val="tx1"/>
                </a:solidFill>
                <a:latin typeface="Arial Rounded MT Bold" panose="020F0704030504030204" pitchFamily="34" charset="0"/>
              </a:rPr>
              <a:t>a place where animals/humans are killed</a:t>
            </a:r>
            <a:endParaRPr lang="en-US" sz="4400" dirty="0">
              <a:solidFill>
                <a:schemeClr val="tx1"/>
              </a:solidFill>
              <a:latin typeface="Arial Rounded MT Bold" panose="020F0704030504030204" pitchFamily="34" charset="0"/>
            </a:endParaRPr>
          </a:p>
        </p:txBody>
      </p:sp>
      <p:sp>
        <p:nvSpPr>
          <p:cNvPr id="9" name="Rounded Rectangle 8"/>
          <p:cNvSpPr/>
          <p:nvPr/>
        </p:nvSpPr>
        <p:spPr>
          <a:xfrm>
            <a:off x="3726873" y="2381208"/>
            <a:ext cx="7930539" cy="13318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err="1" smtClean="0">
                <a:solidFill>
                  <a:schemeClr val="tx1"/>
                </a:solidFill>
                <a:latin typeface="Arial Rounded MT Bold" panose="020F0704030504030204" pitchFamily="34" charset="0"/>
              </a:rPr>
              <a:t>Syn</a:t>
            </a:r>
            <a:r>
              <a:rPr lang="en-US" sz="4400" dirty="0" smtClean="0">
                <a:solidFill>
                  <a:schemeClr val="tx1"/>
                </a:solidFill>
                <a:latin typeface="Arial Rounded MT Bold" panose="020F0704030504030204" pitchFamily="34" charset="0"/>
              </a:rPr>
              <a:t>: butchery, abattoir </a:t>
            </a:r>
            <a:endParaRPr lang="en-US" sz="4400" dirty="0">
              <a:solidFill>
                <a:schemeClr val="tx1"/>
              </a:solidFill>
              <a:latin typeface="Arial Rounded MT Bold" panose="020F0704030504030204" pitchFamily="34" charset="0"/>
            </a:endParaRPr>
          </a:p>
        </p:txBody>
      </p:sp>
      <p:sp>
        <p:nvSpPr>
          <p:cNvPr id="11" name="TextBox 10"/>
          <p:cNvSpPr txBox="1"/>
          <p:nvPr/>
        </p:nvSpPr>
        <p:spPr>
          <a:xfrm>
            <a:off x="4946863" y="-9259"/>
            <a:ext cx="3474722" cy="769441"/>
          </a:xfrm>
          <a:prstGeom prst="rect">
            <a:avLst/>
          </a:prstGeom>
          <a:noFill/>
        </p:spPr>
        <p:txBody>
          <a:bodyPr wrap="square" rtlCol="0">
            <a:spAutoFit/>
          </a:bodyPr>
          <a:lstStyle/>
          <a:p>
            <a:r>
              <a:rPr lang="en-US" sz="4400" dirty="0" smtClean="0">
                <a:solidFill>
                  <a:srgbClr val="00B050"/>
                </a:solidFill>
                <a:latin typeface="Arial Rounded MT Bold" panose="020F0704030504030204" pitchFamily="34" charset="0"/>
              </a:rPr>
              <a:t>Vocabulary</a:t>
            </a:r>
            <a:endParaRPr lang="en-US" sz="4400" dirty="0">
              <a:solidFill>
                <a:srgbClr val="00B050"/>
              </a:solidFill>
              <a:latin typeface="Arial Rounded MT Bold" panose="020F0704030504030204" pitchFamily="34" charset="0"/>
            </a:endParaRPr>
          </a:p>
        </p:txBody>
      </p:sp>
      <p:sp>
        <p:nvSpPr>
          <p:cNvPr id="14" name="Rounded Rectangle 13"/>
          <p:cNvSpPr/>
          <p:nvPr/>
        </p:nvSpPr>
        <p:spPr>
          <a:xfrm>
            <a:off x="3527367" y="4016630"/>
            <a:ext cx="8425147" cy="1954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400" dirty="0" smtClean="0">
              <a:solidFill>
                <a:schemeClr val="tx1"/>
              </a:solidFill>
              <a:latin typeface="Arial Rounded MT Bold" panose="020F0704030504030204" pitchFamily="34" charset="0"/>
            </a:endParaRPr>
          </a:p>
          <a:p>
            <a:pPr algn="ctr"/>
            <a:endParaRPr lang="en-US" sz="4400" dirty="0">
              <a:solidFill>
                <a:schemeClr val="tx1"/>
              </a:solidFill>
              <a:latin typeface="Arial Rounded MT Bold" panose="020F0704030504030204" pitchFamily="34" charset="0"/>
            </a:endParaRPr>
          </a:p>
          <a:p>
            <a:pPr algn="ctr"/>
            <a:r>
              <a:rPr lang="en-US" sz="4400" dirty="0" smtClean="0">
                <a:solidFill>
                  <a:schemeClr val="tx1"/>
                </a:solidFill>
                <a:latin typeface="Arial Rounded MT Bold" panose="020F0704030504030204" pitchFamily="34" charset="0"/>
              </a:rPr>
              <a:t>Ex: Mr. Bhutto said that if anyone joined the Assembly, it would be a </a:t>
            </a:r>
            <a:r>
              <a:rPr lang="en-US" sz="4400" dirty="0" smtClean="0">
                <a:solidFill>
                  <a:srgbClr val="FF0000"/>
                </a:solidFill>
                <a:latin typeface="Arial Rounded MT Bold" panose="020F0704030504030204" pitchFamily="34" charset="0"/>
              </a:rPr>
              <a:t>slaughterhouse.</a:t>
            </a:r>
            <a:endParaRPr lang="en-US" sz="4400" u="sng" dirty="0">
              <a:solidFill>
                <a:srgbClr val="FF0000"/>
              </a:solidFill>
              <a:latin typeface="Arial Rounded MT Bold" panose="020F0704030504030204" pitchFamily="34" charset="0"/>
            </a:endParaRPr>
          </a:p>
          <a:p>
            <a:pPr algn="ctr"/>
            <a:r>
              <a:rPr lang="en-US" sz="4400" u="sng" dirty="0" smtClean="0">
                <a:solidFill>
                  <a:srgbClr val="FFFF00"/>
                </a:solidFill>
                <a:latin typeface="Arial Rounded MT Bold" panose="020F0704030504030204" pitchFamily="34" charset="0"/>
              </a:rPr>
              <a:t>    </a:t>
            </a:r>
          </a:p>
          <a:p>
            <a:pPr algn="ctr"/>
            <a:endParaRPr lang="en-US" sz="4400" u="sng" dirty="0">
              <a:solidFill>
                <a:srgbClr val="FFFF00"/>
              </a:solidFill>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59" y="836953"/>
            <a:ext cx="3240668" cy="2876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59" y="3789788"/>
            <a:ext cx="3087392" cy="2721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19734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3368</TotalTime>
  <Words>1169</Words>
  <Application>Microsoft Office PowerPoint</Application>
  <PresentationFormat>Widescreen</PresentationFormat>
  <Paragraphs>131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192</cp:revision>
  <dcterms:created xsi:type="dcterms:W3CDTF">2021-01-13T03:00:34Z</dcterms:created>
  <dcterms:modified xsi:type="dcterms:W3CDTF">2021-07-13T08:58:27Z</dcterms:modified>
</cp:coreProperties>
</file>