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0"/>
  </p:notesMasterIdLst>
  <p:handoutMasterIdLst>
    <p:handoutMasterId r:id="rId21"/>
  </p:handoutMasterIdLst>
  <p:sldIdLst>
    <p:sldId id="283" r:id="rId2"/>
    <p:sldId id="282" r:id="rId3"/>
    <p:sldId id="257" r:id="rId4"/>
    <p:sldId id="270" r:id="rId5"/>
    <p:sldId id="279" r:id="rId6"/>
    <p:sldId id="277" r:id="rId7"/>
    <p:sldId id="280" r:id="rId8"/>
    <p:sldId id="274" r:id="rId9"/>
    <p:sldId id="259" r:id="rId10"/>
    <p:sldId id="271" r:id="rId11"/>
    <p:sldId id="273" r:id="rId12"/>
    <p:sldId id="278" r:id="rId13"/>
    <p:sldId id="261" r:id="rId14"/>
    <p:sldId id="264" r:id="rId15"/>
    <p:sldId id="276" r:id="rId16"/>
    <p:sldId id="265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1pPr>
    <a:lvl2pPr marL="4572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2pPr>
    <a:lvl3pPr marL="9144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3pPr>
    <a:lvl4pPr marL="13716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4pPr>
    <a:lvl5pPr marL="1828800" algn="l" rtl="0" fontAlgn="base">
      <a:lnSpc>
        <a:spcPct val="90000"/>
      </a:lnSpc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Siyam Rupali" pitchFamily="2" charset="0"/>
        <a:ea typeface="+mn-ea"/>
        <a:cs typeface="Siyam Rupali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ri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68" autoAdjust="0"/>
  </p:normalViewPr>
  <p:slideViewPr>
    <p:cSldViewPr>
      <p:cViewPr varScale="1">
        <p:scale>
          <a:sx n="62" d="100"/>
          <a:sy n="62" d="100"/>
        </p:scale>
        <p:origin x="159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7B08A-6329-4AFA-B9E4-6C051DCF3734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1E7A4-E3E0-4600-8A48-9B9FCB8BB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089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1617F-56C9-4B24-9BC8-23DA3BCEBFA1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04585-0A00-47D8-BD44-CFD23EEBF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738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প্রক্রিয়াসমূহ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7F42C5E-16EB-476A-A941-2C9B369C748B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05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প্রক্রিয়া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প্রাপক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প্রেরক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কর্তৃক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4D1388-8EC1-4AA1-8044-07CDE20222C8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09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</a:t>
            </a:r>
            <a:r>
              <a:rPr lang="en-US" sz="1200" kern="0" baseline="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1200" kern="0" baseline="0" dirty="0" smtClean="0">
                <a:latin typeface="Nikosh" pitchFamily="2" charset="0"/>
                <a:cs typeface="Nikosh" pitchFamily="2" charset="0"/>
              </a:rPr>
              <a:t>হচ্ছে এমন একটি ব্যবস্থা যাতে দুই বা ততোধিক কম্পিউটার একসাথে যুক্ত থাকে</a:t>
            </a:r>
            <a:r>
              <a:rPr lang="hi-IN" sz="1200" kern="0" baseline="0" smtClean="0">
                <a:latin typeface="Nikosh" pitchFamily="2" charset="0"/>
                <a:cs typeface="Nikosh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79AEBA-DC0F-4E6C-9B57-197F5189DB22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8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কম্পিউটার নেটওয়ার্ক ব্যবহারকারীরা ফাইল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প্রিন্টার ও অন্যান্য সম্পদ ভাগাভাগি করে ব্যবহার করতে পারেন</a:t>
            </a:r>
            <a:r>
              <a:rPr lang="en-US" sz="1100" kern="0" baseline="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1100" kern="0" baseline="0" dirty="0" smtClean="0">
                <a:latin typeface="Nikosh" pitchFamily="2" charset="0"/>
                <a:cs typeface="Nikosh" pitchFamily="2" charset="0"/>
              </a:rPr>
              <a:t>একে অপরের কাছে বার্তা পাঠাতে পারেন এবং এক কম্পিউটারে বসে অন্য কম্পিউটারে প্রোগ্রাম চালাতে পারেন</a:t>
            </a:r>
            <a:r>
              <a:rPr lang="hi-IN" sz="1100" kern="0" baseline="0" dirty="0" smtClean="0">
                <a:latin typeface="Nikosh" pitchFamily="2" charset="0"/>
                <a:cs typeface="Nikosh" pitchFamily="2" charset="0"/>
              </a:rPr>
              <a:t>। </a:t>
            </a:r>
            <a:endParaRPr lang="en-US" sz="1100" kern="0" baseline="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D7B8CA8-A7B7-47B8-B0E9-0D11D92B0389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4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শিক্ষক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dirty="0" err="1" smtClean="0">
                <a:latin typeface="ParashMJ" pitchFamily="2" charset="0"/>
                <a:cs typeface="Siyam Rupali" pitchFamily="2" charset="0"/>
              </a:rPr>
              <a:t>শিক্ষার্থীকে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এ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ছবিটি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কিসের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?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সকল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ছবি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দেখিয়ে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প্রশ্ন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এবং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শিক্ষার্থীদের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নিকট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থেকে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নেয়ার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চেষ্টা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করবেন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।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জবাবসমূহ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en-US" sz="1200" baseline="0" dirty="0" err="1" smtClean="0">
                <a:latin typeface="ParashMJ" pitchFamily="2" charset="0"/>
                <a:cs typeface="Siyam Rupali" pitchFamily="2" charset="0"/>
              </a:rPr>
              <a:t>হবে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সার্ভার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 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ক্লায়েন্ট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,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মিডিয়া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নেটওয়ার্ক এডাপ্টার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রিসোর্স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,</a:t>
            </a:r>
            <a:r>
              <a:rPr lang="en-US" sz="1200" baseline="0" dirty="0" smtClean="0">
                <a:latin typeface="ParashMJ" pitchFamily="2" charset="0"/>
                <a:cs typeface="Siyam Rupali" pitchFamily="2" charset="0"/>
              </a:rPr>
              <a:t> </a:t>
            </a:r>
            <a:r>
              <a:rPr lang="bn-BD" sz="1200" dirty="0" smtClean="0">
                <a:latin typeface="ParashMJ" pitchFamily="2" charset="0"/>
                <a:cs typeface="Siyam Rupali" pitchFamily="2" charset="0"/>
              </a:rPr>
              <a:t>ইউজার</a:t>
            </a:r>
            <a:r>
              <a:rPr lang="en-US" sz="1200" dirty="0" smtClean="0">
                <a:latin typeface="ParashMJ" pitchFamily="2" charset="0"/>
                <a:cs typeface="Siyam Rupali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F47084E-C12B-4405-8CE3-A7E8931E9E9D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1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5371982-D083-4847-A960-B27585C5C80B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65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অপশন</a:t>
            </a:r>
            <a:r>
              <a:rPr lang="en-US" dirty="0" smtClean="0"/>
              <a:t> ক, খ, গ </a:t>
            </a:r>
            <a:r>
              <a:rPr lang="en-US" dirty="0" err="1" smtClean="0"/>
              <a:t>অথবা</a:t>
            </a:r>
            <a:r>
              <a:rPr lang="en-US" dirty="0" smtClean="0"/>
              <a:t> ঘ </a:t>
            </a:r>
            <a:r>
              <a:rPr lang="en-US" dirty="0" err="1" smtClean="0"/>
              <a:t>বৃত্তের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মধ্যে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98CF2064-05D9-4C80-A183-101B888947AE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04585-0A00-47D8-BD44-CFD23EEBFDCA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9839393-7B64-4A5E-9657-6D3EA8B0CC5A}" type="datetime1">
              <a:rPr lang="en-US" smtClean="0"/>
              <a:t>3/30/2021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41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96DD9AC-AE31-4A88-9E90-D3F0D548CC8D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0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10B1-27C8-493A-AC6A-9FE4ABF37047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437AB-A151-4257-B6B7-9AD886BDD3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4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1FA2E-0405-44D3-965B-4A1A46FAA7CF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D11F6-0BBF-4575-B5C0-A5EB57D14A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15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1607-88FC-4BDE-A82A-270F73D97C1F}" type="datetime1">
              <a:rPr lang="en-US" smtClean="0"/>
              <a:pPr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5966-5C48-41D6-9D27-F206A85D91C5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5754A-B648-4349-AB8B-7DC2925F81C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2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F084-02B4-42C1-8C23-E79845ADD842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DA661-13F4-4C82-BBE1-9C3461B00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32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CEE76-B6BC-4EAB-B8AA-A60FD7B32607}" type="datetime1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AB74B-6579-488D-806A-F6B757CB57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7B34C-6259-4355-9E1C-2F9A08F0909D}" type="datetime1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11238-307B-42AF-B40E-B4D2FCACC0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3AA5B-6654-4B2A-A6D5-B9BEE94A84B6}" type="datetime1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7532F-5BCE-4BA2-B909-EC162A00CC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964F3-9052-46A7-BCE9-68E720B6454D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97078-1BC8-4CA5-BD34-ACC06FB33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8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F453-D33F-430F-8A5B-86A0739AE921}" type="datetime1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EC4FA-9397-4EBA-81B3-0EE6C2500E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87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ACDB07D-E130-4CB7-9E12-D83E4D33F1C4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41CCD79-FD19-4A21-803D-93C90C5F64E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Floralpinkframecor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Floralpinkframecor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Floralpinkframecorne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7150"/>
            <a:ext cx="19812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Floralpinkframecorner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213350"/>
            <a:ext cx="1905000" cy="164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Back Arow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510338"/>
            <a:ext cx="366713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11954285511639254892power_button_raoul_rene__01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483350"/>
            <a:ext cx="374650" cy="37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Back Arow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510338"/>
            <a:ext cx="381000" cy="34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449228" y="1674069"/>
            <a:ext cx="2344086" cy="3028521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B050"/>
                </a:solidFill>
              </a:rPr>
              <a:t>সব্বাইকে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FF0000"/>
                </a:solidFill>
              </a:rPr>
              <a:t>এক </a:t>
            </a:r>
            <a:r>
              <a:rPr lang="bn-IN" sz="3600" dirty="0"/>
              <a:t> 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</a:rPr>
              <a:t>গুচ্ছ </a:t>
            </a:r>
            <a:endParaRPr lang="bn-IN" sz="3600" dirty="0"/>
          </a:p>
          <a:p>
            <a:pPr algn="ctr"/>
            <a:r>
              <a:rPr lang="bn-IN" sz="3600" dirty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3600" dirty="0"/>
              <a:t> </a:t>
            </a:r>
            <a:r>
              <a:rPr lang="bn-IN" sz="3600" dirty="0">
                <a:solidFill>
                  <a:srgbClr val="00B050"/>
                </a:solidFill>
              </a:rPr>
              <a:t>শুভেচ্ছা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7014" y="95996"/>
            <a:ext cx="10351294" cy="1091130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420115" y="5896499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8456" y="1429934"/>
            <a:ext cx="3590549" cy="23123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88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28106" y="1043353"/>
            <a:ext cx="3582988" cy="914400"/>
          </a:xfrm>
          <a:noFill/>
          <a:ln w="5715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38400" y="4267200"/>
            <a:ext cx="3962400" cy="685800"/>
          </a:xfrm>
          <a:solidFill>
            <a:srgbClr val="FFC000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https://cs.wmich.edu/%7Eyang/tlt/cs555/token_ring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68" y="2212364"/>
            <a:ext cx="291465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7750" y="838076"/>
            <a:ext cx="5943600" cy="868363"/>
          </a:xfrm>
          <a:noFill/>
          <a:ln w="38100">
            <a:solidFill>
              <a:schemeClr val="accent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সংশ্লিষ্ট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" pitchFamily="2" charset="0"/>
                <a:cs typeface="Nikosh" pitchFamily="2" charset="0"/>
              </a:rPr>
              <a:t>উপকরণ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914400" y="1929539"/>
            <a:ext cx="1219200" cy="1295400"/>
          </a:xfrm>
          <a:prstGeom prst="rect">
            <a:avLst/>
          </a:prstGeom>
          <a:ln/>
          <a:ex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524000" y="3224939"/>
            <a:ext cx="0" cy="119466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>
            <a:off x="762000" y="4419599"/>
            <a:ext cx="1562100" cy="990601"/>
          </a:xfrm>
          <a:prstGeom prst="round2Diag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নেটওয়ার্ক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এডাপ্টার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13" name="Straight Connector 12"/>
          <p:cNvCxnSpPr>
            <a:stCxn id="5" idx="0"/>
          </p:cNvCxnSpPr>
          <p:nvPr/>
        </p:nvCxnSpPr>
        <p:spPr bwMode="auto">
          <a:xfrm flipV="1">
            <a:off x="2324100" y="4914899"/>
            <a:ext cx="118110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3505200" y="4419599"/>
            <a:ext cx="1676400" cy="990601"/>
          </a:xfrm>
          <a:prstGeom prst="roundRect">
            <a:avLst/>
          </a:prstGeom>
          <a:ln>
            <a:solidFill>
              <a:srgbClr val="FF0000"/>
            </a:solidFill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ক্লায়েন্ট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1" name="Straight Connector 20"/>
          <p:cNvCxnSpPr>
            <a:stCxn id="9" idx="0"/>
          </p:cNvCxnSpPr>
          <p:nvPr/>
        </p:nvCxnSpPr>
        <p:spPr bwMode="auto">
          <a:xfrm flipV="1">
            <a:off x="4343400" y="3822269"/>
            <a:ext cx="0" cy="597330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auto">
          <a:xfrm>
            <a:off x="3733800" y="3224939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রিসোর্স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 bwMode="auto">
          <a:xfrm flipV="1">
            <a:off x="5181600" y="4947834"/>
            <a:ext cx="590550" cy="1"/>
          </a:xfrm>
          <a:prstGeom prst="line">
            <a:avLst/>
          </a:prstGeom>
          <a:ln/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5772150" y="4649170"/>
            <a:ext cx="1219200" cy="59733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ইউজার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3" name="Can 22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034BD-2598-46C5-97E0-37DB520EBA79}" type="datetime1">
              <a:rPr lang="en-US" smtClean="0"/>
              <a:t>3/30/2021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4600" y="609600"/>
            <a:ext cx="2971800" cy="1143000"/>
          </a:xfrm>
          <a:noFill/>
          <a:ln w="381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প্রটোকলস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45"/>
          <a:stretch/>
        </p:blipFill>
        <p:spPr>
          <a:xfrm>
            <a:off x="534389" y="1417638"/>
            <a:ext cx="8075221" cy="3886200"/>
          </a:xfrm>
          <a:prstGeom prst="rect">
            <a:avLst/>
          </a:prstGeom>
        </p:spPr>
      </p:pic>
      <p:sp>
        <p:nvSpPr>
          <p:cNvPr id="6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6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67000" y="1295400"/>
            <a:ext cx="2971800" cy="838200"/>
          </a:xfrm>
          <a:noFill/>
          <a:ln w="3810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12520" y="3122612"/>
            <a:ext cx="6918960" cy="10668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তোমাদের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বিদ্যালয়ে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স্থাপনের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ক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ী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যন্ত্রপাতি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লাগবে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তার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একটি </a:t>
            </a:r>
            <a:r>
              <a:rPr lang="bn-BD" sz="40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তালিকা </a:t>
            </a:r>
            <a:r>
              <a:rPr lang="bn-BD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কর।</a:t>
            </a:r>
            <a:r>
              <a:rPr lang="en-US" sz="4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40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67100" y="680718"/>
            <a:ext cx="1905000" cy="1020763"/>
          </a:xfrm>
          <a:noFill/>
          <a:ln w="57150">
            <a:solidFill>
              <a:schemeClr val="tx1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90600" y="1870675"/>
            <a:ext cx="65532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তৈরি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600200" y="25908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ক</a:t>
            </a: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600200" y="34290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খ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600200" y="42672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গ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600200" y="5105400"/>
            <a:ext cx="457200" cy="5334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ঘ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644069"/>
            <a:ext cx="2637260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মিডিয়ার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429000"/>
            <a:ext cx="247856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টেলিভিশনের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93401" y="4291893"/>
            <a:ext cx="2274982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err="1" smtClean="0">
                <a:latin typeface="Nikosh" pitchFamily="2" charset="0"/>
                <a:cs typeface="Nikosh" pitchFamily="2" charset="0"/>
              </a:rPr>
              <a:t>মোবাইলের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1445" y="5105400"/>
            <a:ext cx="2031325" cy="4909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রেডিওর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Cloud Callout 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Cloud Callout 14"/>
          <p:cNvSpPr/>
          <p:nvPr/>
        </p:nvSpPr>
        <p:spPr bwMode="auto">
          <a:xfrm>
            <a:off x="6781800" y="1028701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7" name="Cloud Callout 16"/>
          <p:cNvSpPr/>
          <p:nvPr/>
        </p:nvSpPr>
        <p:spPr bwMode="auto">
          <a:xfrm>
            <a:off x="6781800" y="1055335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8" name="Cloud Callout 17"/>
          <p:cNvSpPr/>
          <p:nvPr/>
        </p:nvSpPr>
        <p:spPr bwMode="auto">
          <a:xfrm>
            <a:off x="6781800" y="1028700"/>
            <a:ext cx="1524000" cy="1828799"/>
          </a:xfrm>
          <a:prstGeom prst="cloudCallout">
            <a:avLst>
              <a:gd name="adj1" fmla="val -113768"/>
              <a:gd name="adj2" fmla="val 11396"/>
            </a:avLst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71600" y="2048391"/>
            <a:ext cx="4191000" cy="609600"/>
          </a:xfr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২। </a:t>
            </a:r>
            <a:r>
              <a:rPr lang="en-US" sz="2800" dirty="0" err="1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সার্ভার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কি</a:t>
            </a:r>
            <a:r>
              <a:rPr lang="en-US" sz="2800" dirty="0" smtClean="0">
                <a:solidFill>
                  <a:sysClr val="windowText" lastClr="000000"/>
                </a:solidFill>
                <a:effectLst/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800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তথ্য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জমা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রাখার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যন্ত্র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016285" y="3182381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খ)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হারানোর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85800" y="4300550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মূল্যায়নের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016285" y="4309696"/>
            <a:ext cx="3276600" cy="49090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ঘ)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প্রক্রিয়াকরণ</a:t>
            </a:r>
            <a:r>
              <a:rPr lang="en-US" sz="32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যন্ত্র</a:t>
            </a:r>
            <a:endParaRPr lang="en-US" sz="3200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293250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315977" y="990600"/>
            <a:ext cx="2057400" cy="1143000"/>
          </a:xfrm>
          <a:prstGeom prst="ellipse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উত্তর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ভুল</a:t>
            </a:r>
            <a:r>
              <a:rPr lang="en-US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04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1400" y="1143000"/>
            <a:ext cx="3124200" cy="808038"/>
          </a:xfrm>
          <a:ln w="38100">
            <a:solidFill>
              <a:schemeClr val="tx2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ড়ি</a:t>
            </a: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65200" y="2971800"/>
            <a:ext cx="7162800" cy="685800"/>
          </a:xfrm>
          <a:ln w="38100"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40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বিভিন্ন যন্ত্রপাতির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000" dirty="0">
              <a:latin typeface="Nikosh" pitchFamily="2" charset="0"/>
              <a:cs typeface="Nikosh" pitchFamily="2" charset="0"/>
            </a:endParaRPr>
          </a:p>
          <a:p>
            <a:pPr>
              <a:buFont typeface="Wingdings" pitchFamily="2" charset="2"/>
              <a:buChar char="v"/>
            </a:pPr>
            <a:endParaRPr lang="bn-BD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682858" y="81357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82858" y="5895630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225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2400" dirty="0">
              <a:solidFill>
                <a:schemeClr val="tx1"/>
              </a:solidFill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</a:rPr>
              <a:t>বাদ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8377518" y="90767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067097" y="1353722"/>
            <a:ext cx="5337064" cy="372365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>
                <a:solidFill>
                  <a:schemeClr val="tx1"/>
                </a:solidFill>
              </a:rPr>
              <a:t>                              </a:t>
            </a:r>
            <a:r>
              <a:rPr lang="bn-IN" sz="2100" dirty="0">
                <a:solidFill>
                  <a:schemeClr val="tx1"/>
                </a:solidFill>
              </a:rPr>
              <a:t>বিএসসি,বিএড,এমএ,এমএড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সহকারি শিক্ষক (বিজ্ঞান)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bn-IN" sz="24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400" dirty="0">
                <a:solidFill>
                  <a:schemeClr val="tx1"/>
                </a:solidFill>
              </a:rPr>
              <a:t>ইমেইল- </a:t>
            </a:r>
            <a:r>
              <a:rPr lang="en-US" sz="2400" dirty="0">
                <a:solidFill>
                  <a:schemeClr val="tx1"/>
                </a:solidFill>
              </a:rPr>
              <a:t>atnazmul81@gmail.com</a:t>
            </a:r>
            <a:endParaRPr lang="en-US" sz="2400" u="sng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Facebook- </a:t>
            </a:r>
            <a:r>
              <a:rPr lang="en-US" sz="2400" dirty="0" err="1">
                <a:solidFill>
                  <a:schemeClr val="tx1"/>
                </a:solidFill>
              </a:rPr>
              <a:t>Nazmul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Haque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>
                <a:solidFill>
                  <a:schemeClr val="tx1"/>
                </a:solidFill>
              </a:rPr>
              <a:t>Shamim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160" y="791442"/>
            <a:ext cx="1883230" cy="18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12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976" y="1897459"/>
            <a:ext cx="2003686" cy="241912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3600" dirty="0"/>
              <a:t>সব্বাইকে </a:t>
            </a:r>
          </a:p>
          <a:p>
            <a:pPr>
              <a:buNone/>
            </a:pPr>
            <a:r>
              <a:rPr lang="bn-IN" sz="3600" dirty="0">
                <a:solidFill>
                  <a:srgbClr val="00B0F0"/>
                </a:solidFill>
              </a:rPr>
              <a:t>অনেক </a:t>
            </a:r>
          </a:p>
          <a:p>
            <a:pPr>
              <a:buNone/>
            </a:pPr>
            <a:r>
              <a:rPr lang="bn-IN" sz="3600" dirty="0">
                <a:solidFill>
                  <a:srgbClr val="FF0000"/>
                </a:solidFill>
              </a:rPr>
              <a:t>অনেক </a:t>
            </a:r>
          </a:p>
          <a:p>
            <a:pPr>
              <a:buNone/>
            </a:pPr>
            <a:r>
              <a:rPr lang="bn-IN" sz="3600" dirty="0">
                <a:solidFill>
                  <a:srgbClr val="0070C0"/>
                </a:solidFill>
              </a:rPr>
              <a:t>ধন্যবাদ</a:t>
            </a:r>
            <a:r>
              <a:rPr lang="en-US" sz="100" dirty="0">
                <a:solidFill>
                  <a:srgbClr val="0070C0"/>
                </a:solidFill>
              </a:rPr>
              <a:t>[</a:t>
            </a:r>
            <a:r>
              <a:rPr lang="bn-IN" sz="3600" dirty="0">
                <a:solidFill>
                  <a:srgbClr val="0070C0"/>
                </a:solidFill>
              </a:rPr>
              <a:t> </a:t>
            </a:r>
            <a:r>
              <a:rPr lang="en-US" sz="100" dirty="0">
                <a:solidFill>
                  <a:srgbClr val="0070C0"/>
                </a:solidFill>
              </a:rPr>
              <a:t>[]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5" y="1543051"/>
            <a:ext cx="4505939" cy="370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03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90874" y="1115551"/>
            <a:ext cx="6324600" cy="480060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5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5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ও যোগাযোগ প্রযুক্তি</a:t>
            </a:r>
            <a:endParaRPr lang="en-US" sz="5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4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bn-BD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দ্বিতীয়</a:t>
            </a:r>
            <a:endParaRPr lang="en-US" sz="4400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4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4400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৮</a:t>
            </a:r>
            <a:endParaRPr lang="bn-BD" sz="4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8" name="Can 7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990600" y="2590800"/>
            <a:ext cx="6853237" cy="1066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</a:pPr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কম্পিউটার নেটওয়ার্ক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0" y="1371600"/>
            <a:ext cx="5858457" cy="3124200"/>
          </a:xfrm>
          <a:ln w="57150">
            <a:solidFill>
              <a:schemeClr val="tx2"/>
            </a:solidFill>
          </a:ln>
        </p:spPr>
        <p:txBody>
          <a:bodyPr>
            <a:normAutofit fontScale="92500" lnSpcReduction="20000"/>
          </a:bodyPr>
          <a:lstStyle/>
          <a:p>
            <a:endParaRPr lang="bn-IN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4000" dirty="0" smtClean="0">
                <a:latin typeface="Nikosh" pitchFamily="2" charset="0"/>
                <a:cs typeface="Nikosh" pitchFamily="2" charset="0"/>
              </a:rPr>
              <a:t>এই পাঠ শেষে জানতে পারবে-</a:t>
            </a:r>
          </a:p>
          <a:p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ধারণা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;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r>
              <a:rPr lang="bn-BD" sz="4000" dirty="0" smtClean="0">
                <a:latin typeface="Nikosh" pitchFamily="2" charset="0"/>
                <a:cs typeface="Nikosh" pitchFamily="2" charset="0"/>
              </a:rPr>
              <a:t>নেটওয়ার্কের </a:t>
            </a:r>
            <a:r>
              <a:rPr lang="bn-BD" sz="4000" dirty="0">
                <a:latin typeface="Nikosh" pitchFamily="2" charset="0"/>
                <a:cs typeface="Nikosh" pitchFamily="2" charset="0"/>
              </a:rPr>
              <a:t>বিভিন্ন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যন্ত্রপাতি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পারবে।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828800"/>
            <a:ext cx="7162800" cy="2438400"/>
          </a:xfrm>
          <a:ln w="57150">
            <a:solidFill>
              <a:schemeClr val="tx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IN" sz="4800" dirty="0" smtClean="0">
                <a:latin typeface="Nikosh" pitchFamily="2" charset="0"/>
                <a:cs typeface="Nikosh" pitchFamily="2" charset="0"/>
              </a:rPr>
              <a:t>**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প্রবাসী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বন্ধুকে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পাঠাতে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চাও</a:t>
            </a:r>
            <a:r>
              <a:rPr lang="en-US" sz="4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পৌছানোর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প্রক্রিয়াটি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1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533400"/>
            <a:ext cx="8229600" cy="990600"/>
          </a:xfrm>
          <a:noFill/>
          <a:ln w="3810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1028" name="Picture 4" descr="http://www.clipartbest.com/cliparts/niX/yjz/niXyjzbi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344035"/>
            <a:ext cx="1200150" cy="163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clipartpanda.com/post-office-building-clipart-post-office-building-clipart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5" y="3276600"/>
            <a:ext cx="1368564" cy="11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5TGVz5CfWlI/TLu_-SQII8I/AAAAAAAACXU/8aowdRsFdLE/s1600/colorpostoffice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39"/>
          <a:stretch/>
        </p:blipFill>
        <p:spPr bwMode="auto">
          <a:xfrm>
            <a:off x="7097621" y="3276600"/>
            <a:ext cx="1727291" cy="1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3/07/airplane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67200"/>
            <a:ext cx="3505200" cy="182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9" y="1344035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12" y="2042367"/>
            <a:ext cx="992740" cy="79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Arrow Connector 32"/>
          <p:cNvCxnSpPr/>
          <p:nvPr/>
        </p:nvCxnSpPr>
        <p:spPr bwMode="auto">
          <a:xfrm flipH="1" flipV="1">
            <a:off x="2549578" y="2176137"/>
            <a:ext cx="894662" cy="41466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547"/>
            <a:ext cx="2097498" cy="16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 bwMode="auto">
          <a:xfrm>
            <a:off x="914399" y="3026110"/>
            <a:ext cx="1" cy="555290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1061534" y="4287725"/>
            <a:ext cx="2235955" cy="89217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6197222" y="4464514"/>
            <a:ext cx="1764044" cy="715383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V="1">
            <a:off x="7905282" y="2590800"/>
            <a:ext cx="0" cy="807092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5" idx="1"/>
          </p:cNvCxnSpPr>
          <p:nvPr/>
        </p:nvCxnSpPr>
        <p:spPr bwMode="auto">
          <a:xfrm flipH="1" flipV="1">
            <a:off x="6744770" y="2439854"/>
            <a:ext cx="664142" cy="1"/>
          </a:xfrm>
          <a:prstGeom prst="straightConnector1">
            <a:avLst/>
          </a:prstGeom>
          <a:ln>
            <a:tailEnd type="arrow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98" name="Picture 2" descr="http://4vector.com/i/free-vector-adult-person-anime-cartoon-head-clip-art_119508_Adult_Person_Anime_Cartoon_Head_clip_art_medium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29" y="1429633"/>
            <a:ext cx="1393300" cy="16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1" name="Can 20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2" name="Can 21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greenhome.ie/sites/default/files/files/field/book/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13" y="2743200"/>
            <a:ext cx="3845113" cy="260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eofdreams.com/data_images/dreams/computer/computer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2" y="2743200"/>
            <a:ext cx="2438368" cy="269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5228" y="844244"/>
            <a:ext cx="6386698" cy="1643063"/>
          </a:xfrm>
          <a:ln w="57150">
            <a:solidFill>
              <a:schemeClr val="tx2"/>
            </a:solidFill>
          </a:ln>
        </p:spPr>
        <p:txBody>
          <a:bodyPr/>
          <a:lstStyle/>
          <a:p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</a:b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চিঠি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পৌঁছানোর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প্রক্রিয়া</a:t>
            </a:r>
            <a:r>
              <a:rPr 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10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4985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2803567" y="3535680"/>
            <a:ext cx="3063833" cy="0"/>
          </a:xfrm>
          <a:prstGeom prst="line">
            <a:avLst/>
          </a:prstGeom>
          <a:ln/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 bwMode="auto">
          <a:xfrm flipH="1">
            <a:off x="1207928" y="3434680"/>
            <a:ext cx="205427" cy="206987"/>
          </a:xfrm>
          <a:prstGeom prst="ellipse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12" name="Picture 12" descr="http://www.clipartbest.com/cliparts/jix/5py/jix5pyGi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3" y="3303202"/>
            <a:ext cx="707271" cy="5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54166 -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056546" y="2190750"/>
            <a:ext cx="2251982" cy="1238250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557711" y="2076449"/>
            <a:ext cx="293159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9" name="Freeform 28"/>
          <p:cNvSpPr/>
          <p:nvPr/>
        </p:nvSpPr>
        <p:spPr>
          <a:xfrm rot="5400000">
            <a:off x="7077637" y="2550117"/>
            <a:ext cx="1352551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1" name="Freeform 30"/>
          <p:cNvSpPr/>
          <p:nvPr/>
        </p:nvSpPr>
        <p:spPr>
          <a:xfrm rot="10536324" flipV="1">
            <a:off x="5122582" y="4215088"/>
            <a:ext cx="2545315" cy="438548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2" name="Freeform 31"/>
          <p:cNvSpPr/>
          <p:nvPr/>
        </p:nvSpPr>
        <p:spPr>
          <a:xfrm rot="12452287">
            <a:off x="2022664" y="4421225"/>
            <a:ext cx="2757667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092271" y="3194188"/>
            <a:ext cx="5603929" cy="573032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5" name="Freeform 14"/>
          <p:cNvSpPr/>
          <p:nvPr/>
        </p:nvSpPr>
        <p:spPr>
          <a:xfrm rot="19274071">
            <a:off x="4655344" y="3190004"/>
            <a:ext cx="3225404" cy="546216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 rot="20562090">
            <a:off x="1893557" y="2844373"/>
            <a:ext cx="5635702" cy="442547"/>
          </a:xfrm>
          <a:custGeom>
            <a:avLst/>
            <a:gdLst>
              <a:gd name="connsiteX0" fmla="*/ 0 w 4432515"/>
              <a:gd name="connsiteY0" fmla="*/ 370422 h 573032"/>
              <a:gd name="connsiteX1" fmla="*/ 232475 w 4432515"/>
              <a:gd name="connsiteY1" fmla="*/ 339426 h 573032"/>
              <a:gd name="connsiteX2" fmla="*/ 387458 w 4432515"/>
              <a:gd name="connsiteY2" fmla="*/ 292931 h 573032"/>
              <a:gd name="connsiteX3" fmla="*/ 914400 w 4432515"/>
              <a:gd name="connsiteY3" fmla="*/ 308429 h 573032"/>
              <a:gd name="connsiteX4" fmla="*/ 991892 w 4432515"/>
              <a:gd name="connsiteY4" fmla="*/ 323927 h 573032"/>
              <a:gd name="connsiteX5" fmla="*/ 1131376 w 4432515"/>
              <a:gd name="connsiteY5" fmla="*/ 354924 h 573032"/>
              <a:gd name="connsiteX6" fmla="*/ 1875295 w 4432515"/>
              <a:gd name="connsiteY6" fmla="*/ 308429 h 573032"/>
              <a:gd name="connsiteX7" fmla="*/ 1937288 w 4432515"/>
              <a:gd name="connsiteY7" fmla="*/ 261934 h 573032"/>
              <a:gd name="connsiteX8" fmla="*/ 1999282 w 4432515"/>
              <a:gd name="connsiteY8" fmla="*/ 230937 h 573032"/>
              <a:gd name="connsiteX9" fmla="*/ 2092271 w 4432515"/>
              <a:gd name="connsiteY9" fmla="*/ 184443 h 573032"/>
              <a:gd name="connsiteX10" fmla="*/ 2138766 w 4432515"/>
              <a:gd name="connsiteY10" fmla="*/ 153446 h 573032"/>
              <a:gd name="connsiteX11" fmla="*/ 2247254 w 4432515"/>
              <a:gd name="connsiteY11" fmla="*/ 122449 h 573032"/>
              <a:gd name="connsiteX12" fmla="*/ 2309248 w 4432515"/>
              <a:gd name="connsiteY12" fmla="*/ 75954 h 573032"/>
              <a:gd name="connsiteX13" fmla="*/ 3022170 w 4432515"/>
              <a:gd name="connsiteY13" fmla="*/ 60456 h 573032"/>
              <a:gd name="connsiteX14" fmla="*/ 3239146 w 4432515"/>
              <a:gd name="connsiteY14" fmla="*/ 91453 h 573032"/>
              <a:gd name="connsiteX15" fmla="*/ 3301139 w 4432515"/>
              <a:gd name="connsiteY15" fmla="*/ 106951 h 573032"/>
              <a:gd name="connsiteX16" fmla="*/ 3409627 w 4432515"/>
              <a:gd name="connsiteY16" fmla="*/ 122449 h 573032"/>
              <a:gd name="connsiteX17" fmla="*/ 3580109 w 4432515"/>
              <a:gd name="connsiteY17" fmla="*/ 168944 h 573032"/>
              <a:gd name="connsiteX18" fmla="*/ 3626604 w 4432515"/>
              <a:gd name="connsiteY18" fmla="*/ 184443 h 573032"/>
              <a:gd name="connsiteX19" fmla="*/ 3750590 w 4432515"/>
              <a:gd name="connsiteY19" fmla="*/ 215439 h 573032"/>
              <a:gd name="connsiteX20" fmla="*/ 3843580 w 4432515"/>
              <a:gd name="connsiteY20" fmla="*/ 246436 h 573032"/>
              <a:gd name="connsiteX21" fmla="*/ 3983065 w 4432515"/>
              <a:gd name="connsiteY21" fmla="*/ 277432 h 573032"/>
              <a:gd name="connsiteX22" fmla="*/ 3998563 w 4432515"/>
              <a:gd name="connsiteY22" fmla="*/ 339426 h 573032"/>
              <a:gd name="connsiteX23" fmla="*/ 4060556 w 4432515"/>
              <a:gd name="connsiteY23" fmla="*/ 370422 h 573032"/>
              <a:gd name="connsiteX24" fmla="*/ 4169044 w 4432515"/>
              <a:gd name="connsiteY24" fmla="*/ 416917 h 573032"/>
              <a:gd name="connsiteX25" fmla="*/ 4246536 w 4432515"/>
              <a:gd name="connsiteY25" fmla="*/ 478910 h 573032"/>
              <a:gd name="connsiteX26" fmla="*/ 4293031 w 4432515"/>
              <a:gd name="connsiteY26" fmla="*/ 525405 h 573032"/>
              <a:gd name="connsiteX27" fmla="*/ 4386021 w 4432515"/>
              <a:gd name="connsiteY27" fmla="*/ 571900 h 573032"/>
              <a:gd name="connsiteX28" fmla="*/ 4432515 w 4432515"/>
              <a:gd name="connsiteY28" fmla="*/ 571900 h 57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432515" h="573032">
                <a:moveTo>
                  <a:pt x="0" y="370422"/>
                </a:moveTo>
                <a:cubicBezTo>
                  <a:pt x="34785" y="366557"/>
                  <a:pt x="184650" y="352469"/>
                  <a:pt x="232475" y="339426"/>
                </a:cubicBezTo>
                <a:cubicBezTo>
                  <a:pt x="512829" y="262966"/>
                  <a:pt x="113759" y="347669"/>
                  <a:pt x="387458" y="292931"/>
                </a:cubicBezTo>
                <a:cubicBezTo>
                  <a:pt x="563105" y="298097"/>
                  <a:pt x="738907" y="299430"/>
                  <a:pt x="914400" y="308429"/>
                </a:cubicBezTo>
                <a:cubicBezTo>
                  <a:pt x="940708" y="309778"/>
                  <a:pt x="966135" y="318408"/>
                  <a:pt x="991892" y="323927"/>
                </a:cubicBezTo>
                <a:lnTo>
                  <a:pt x="1131376" y="354924"/>
                </a:lnTo>
                <a:cubicBezTo>
                  <a:pt x="1157626" y="354233"/>
                  <a:pt x="1692830" y="373596"/>
                  <a:pt x="1875295" y="308429"/>
                </a:cubicBezTo>
                <a:cubicBezTo>
                  <a:pt x="1899621" y="299741"/>
                  <a:pt x="1915384" y="275624"/>
                  <a:pt x="1937288" y="261934"/>
                </a:cubicBezTo>
                <a:cubicBezTo>
                  <a:pt x="1956880" y="249689"/>
                  <a:pt x="1979222" y="242400"/>
                  <a:pt x="1999282" y="230937"/>
                </a:cubicBezTo>
                <a:cubicBezTo>
                  <a:pt x="2083403" y="182868"/>
                  <a:pt x="2007025" y="212858"/>
                  <a:pt x="2092271" y="184443"/>
                </a:cubicBezTo>
                <a:cubicBezTo>
                  <a:pt x="2107769" y="174111"/>
                  <a:pt x="2122106" y="161776"/>
                  <a:pt x="2138766" y="153446"/>
                </a:cubicBezTo>
                <a:cubicBezTo>
                  <a:pt x="2160996" y="142331"/>
                  <a:pt x="2227397" y="127414"/>
                  <a:pt x="2247254" y="122449"/>
                </a:cubicBezTo>
                <a:cubicBezTo>
                  <a:pt x="2267919" y="106951"/>
                  <a:pt x="2288229" y="90968"/>
                  <a:pt x="2309248" y="75954"/>
                </a:cubicBezTo>
                <a:cubicBezTo>
                  <a:pt x="2525687" y="-78643"/>
                  <a:pt x="2515350" y="48670"/>
                  <a:pt x="3022170" y="60456"/>
                </a:cubicBezTo>
                <a:cubicBezTo>
                  <a:pt x="3231911" y="102404"/>
                  <a:pt x="2920081" y="42366"/>
                  <a:pt x="3239146" y="91453"/>
                </a:cubicBezTo>
                <a:cubicBezTo>
                  <a:pt x="3260199" y="94692"/>
                  <a:pt x="3280182" y="103141"/>
                  <a:pt x="3301139" y="106951"/>
                </a:cubicBezTo>
                <a:cubicBezTo>
                  <a:pt x="3337080" y="113486"/>
                  <a:pt x="3373464" y="117283"/>
                  <a:pt x="3409627" y="122449"/>
                </a:cubicBezTo>
                <a:cubicBezTo>
                  <a:pt x="3516646" y="158123"/>
                  <a:pt x="3387835" y="116506"/>
                  <a:pt x="3580109" y="168944"/>
                </a:cubicBezTo>
                <a:cubicBezTo>
                  <a:pt x="3595870" y="173242"/>
                  <a:pt x="3610843" y="180145"/>
                  <a:pt x="3626604" y="184443"/>
                </a:cubicBezTo>
                <a:cubicBezTo>
                  <a:pt x="3667703" y="195652"/>
                  <a:pt x="3710176" y="201967"/>
                  <a:pt x="3750590" y="215439"/>
                </a:cubicBezTo>
                <a:cubicBezTo>
                  <a:pt x="3781587" y="225771"/>
                  <a:pt x="3811351" y="241065"/>
                  <a:pt x="3843580" y="246436"/>
                </a:cubicBezTo>
                <a:cubicBezTo>
                  <a:pt x="3952684" y="264620"/>
                  <a:pt x="3906758" y="251997"/>
                  <a:pt x="3983065" y="277432"/>
                </a:cubicBezTo>
                <a:cubicBezTo>
                  <a:pt x="3988231" y="298097"/>
                  <a:pt x="3984927" y="323062"/>
                  <a:pt x="3998563" y="339426"/>
                </a:cubicBezTo>
                <a:cubicBezTo>
                  <a:pt x="4013353" y="357175"/>
                  <a:pt x="4039321" y="361321"/>
                  <a:pt x="4060556" y="370422"/>
                </a:cubicBezTo>
                <a:cubicBezTo>
                  <a:pt x="4118419" y="395220"/>
                  <a:pt x="4107360" y="375794"/>
                  <a:pt x="4169044" y="416917"/>
                </a:cubicBezTo>
                <a:cubicBezTo>
                  <a:pt x="4196568" y="435266"/>
                  <a:pt x="4221641" y="457127"/>
                  <a:pt x="4246536" y="478910"/>
                </a:cubicBezTo>
                <a:cubicBezTo>
                  <a:pt x="4263031" y="493343"/>
                  <a:pt x="4276193" y="511373"/>
                  <a:pt x="4293031" y="525405"/>
                </a:cubicBezTo>
                <a:cubicBezTo>
                  <a:pt x="4319808" y="547719"/>
                  <a:pt x="4351071" y="566075"/>
                  <a:pt x="4386021" y="571900"/>
                </a:cubicBezTo>
                <a:cubicBezTo>
                  <a:pt x="4401308" y="574448"/>
                  <a:pt x="4417017" y="571900"/>
                  <a:pt x="4432515" y="57190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 rot="15538447">
            <a:off x="3553660" y="3331643"/>
            <a:ext cx="2029949" cy="529203"/>
          </a:xfrm>
          <a:custGeom>
            <a:avLst/>
            <a:gdLst>
              <a:gd name="connsiteX0" fmla="*/ 0 w 1627322"/>
              <a:gd name="connsiteY0" fmla="*/ 201478 h 201478"/>
              <a:gd name="connsiteX1" fmla="*/ 77492 w 1627322"/>
              <a:gd name="connsiteY1" fmla="*/ 185980 h 201478"/>
              <a:gd name="connsiteX2" fmla="*/ 170482 w 1627322"/>
              <a:gd name="connsiteY2" fmla="*/ 154983 h 201478"/>
              <a:gd name="connsiteX3" fmla="*/ 232475 w 1627322"/>
              <a:gd name="connsiteY3" fmla="*/ 139485 h 201478"/>
              <a:gd name="connsiteX4" fmla="*/ 278970 w 1627322"/>
              <a:gd name="connsiteY4" fmla="*/ 108489 h 201478"/>
              <a:gd name="connsiteX5" fmla="*/ 402956 w 1627322"/>
              <a:gd name="connsiteY5" fmla="*/ 77492 h 201478"/>
              <a:gd name="connsiteX6" fmla="*/ 449451 w 1627322"/>
              <a:gd name="connsiteY6" fmla="*/ 61994 h 201478"/>
              <a:gd name="connsiteX7" fmla="*/ 573438 w 1627322"/>
              <a:gd name="connsiteY7" fmla="*/ 46495 h 201478"/>
              <a:gd name="connsiteX8" fmla="*/ 635431 w 1627322"/>
              <a:gd name="connsiteY8" fmla="*/ 30997 h 201478"/>
              <a:gd name="connsiteX9" fmla="*/ 821410 w 1627322"/>
              <a:gd name="connsiteY9" fmla="*/ 0 h 201478"/>
              <a:gd name="connsiteX10" fmla="*/ 1286360 w 1627322"/>
              <a:gd name="connsiteY10" fmla="*/ 15499 h 201478"/>
              <a:gd name="connsiteX11" fmla="*/ 1456841 w 1627322"/>
              <a:gd name="connsiteY11" fmla="*/ 61994 h 201478"/>
              <a:gd name="connsiteX12" fmla="*/ 1518834 w 1627322"/>
              <a:gd name="connsiteY12" fmla="*/ 77492 h 201478"/>
              <a:gd name="connsiteX13" fmla="*/ 1627322 w 1627322"/>
              <a:gd name="connsiteY13" fmla="*/ 77492 h 20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27322" h="201478">
                <a:moveTo>
                  <a:pt x="0" y="201478"/>
                </a:moveTo>
                <a:cubicBezTo>
                  <a:pt x="25831" y="196312"/>
                  <a:pt x="52078" y="192911"/>
                  <a:pt x="77492" y="185980"/>
                </a:cubicBezTo>
                <a:cubicBezTo>
                  <a:pt x="109014" y="177383"/>
                  <a:pt x="138784" y="162907"/>
                  <a:pt x="170482" y="154983"/>
                </a:cubicBezTo>
                <a:lnTo>
                  <a:pt x="232475" y="139485"/>
                </a:lnTo>
                <a:cubicBezTo>
                  <a:pt x="247973" y="129153"/>
                  <a:pt x="262310" y="116819"/>
                  <a:pt x="278970" y="108489"/>
                </a:cubicBezTo>
                <a:cubicBezTo>
                  <a:pt x="314401" y="90773"/>
                  <a:pt x="367579" y="86336"/>
                  <a:pt x="402956" y="77492"/>
                </a:cubicBezTo>
                <a:cubicBezTo>
                  <a:pt x="418805" y="73530"/>
                  <a:pt x="433378" y="64916"/>
                  <a:pt x="449451" y="61994"/>
                </a:cubicBezTo>
                <a:cubicBezTo>
                  <a:pt x="490430" y="54543"/>
                  <a:pt x="532354" y="53342"/>
                  <a:pt x="573438" y="46495"/>
                </a:cubicBezTo>
                <a:cubicBezTo>
                  <a:pt x="594448" y="42993"/>
                  <a:pt x="614496" y="34922"/>
                  <a:pt x="635431" y="30997"/>
                </a:cubicBezTo>
                <a:cubicBezTo>
                  <a:pt x="697203" y="19415"/>
                  <a:pt x="821410" y="0"/>
                  <a:pt x="821410" y="0"/>
                </a:cubicBezTo>
                <a:cubicBezTo>
                  <a:pt x="976393" y="5166"/>
                  <a:pt x="1131543" y="6652"/>
                  <a:pt x="1286360" y="15499"/>
                </a:cubicBezTo>
                <a:cubicBezTo>
                  <a:pt x="1355861" y="19471"/>
                  <a:pt x="1388511" y="44912"/>
                  <a:pt x="1456841" y="61994"/>
                </a:cubicBezTo>
                <a:cubicBezTo>
                  <a:pt x="1477505" y="67160"/>
                  <a:pt x="1497621" y="75564"/>
                  <a:pt x="1518834" y="77492"/>
                </a:cubicBezTo>
                <a:cubicBezTo>
                  <a:pt x="1554848" y="80766"/>
                  <a:pt x="1591159" y="77492"/>
                  <a:pt x="1627322" y="77492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43012" y="582454"/>
            <a:ext cx="5105400" cy="1143000"/>
          </a:xfrm>
          <a:noFill/>
          <a:ln w="5715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যেভাবে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হয়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09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37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78" y="13716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290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www.netanimations.net/Ordi-Matrix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18002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5" name="Can 24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9" grpId="0" animBg="1"/>
      <p:bldP spid="31" grpId="0" animBg="1"/>
      <p:bldP spid="32" grpId="0" animBg="1"/>
      <p:bldP spid="6" grpId="0" animBg="1"/>
      <p:bldP spid="15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859973"/>
            <a:ext cx="5889625" cy="1143000"/>
          </a:xfrm>
          <a:noFill/>
          <a:ln w="57150">
            <a:solidFill>
              <a:schemeClr val="tx2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নেটওয়ার্কের ধারণা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7" name="Picture 7" descr="RPS_certificates_12381624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28" y="1787979"/>
            <a:ext cx="3962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http://www.itsek.co.uk/images/clou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00893"/>
            <a:ext cx="3352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implenetsoftware.com/images/bandwidth_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82142"/>
            <a:ext cx="4537528" cy="178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-584290" y="9021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584290" y="5864544"/>
            <a:ext cx="10351294" cy="832646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1500" dirty="0">
                <a:solidFill>
                  <a:srgbClr val="FF0000"/>
                </a:solidFill>
              </a:rPr>
              <a:t> </a:t>
            </a:r>
            <a:r>
              <a:rPr lang="bn-IN" sz="2400" dirty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0" name="Can 9"/>
          <p:cNvSpPr/>
          <p:nvPr/>
        </p:nvSpPr>
        <p:spPr>
          <a:xfrm>
            <a:off x="0" y="214045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1" name="Can 10"/>
          <p:cNvSpPr/>
          <p:nvPr/>
        </p:nvSpPr>
        <p:spPr>
          <a:xfrm>
            <a:off x="8377518" y="302558"/>
            <a:ext cx="766482" cy="6426587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000" dirty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3000" dirty="0">
              <a:solidFill>
                <a:schemeClr val="tx1"/>
              </a:solidFill>
            </a:endParaRP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3000" dirty="0">
                <a:solidFill>
                  <a:schemeClr val="tx1"/>
                </a:solidFill>
              </a:rPr>
              <a:t>বাদ 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1117</TotalTime>
  <Words>909</Words>
  <Application>Microsoft Office PowerPoint</Application>
  <PresentationFormat>On-screen Show (4:3)</PresentationFormat>
  <Paragraphs>489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ParashMJ</vt:lpstr>
      <vt:lpstr>Siyam Rupali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একটি চিঠি পৌঁছানোর প্রক্রিয়া…</vt:lpstr>
      <vt:lpstr>কম্পিউটার নেটওয়ার্কের মাধ্যমে  একটি চিঠি পৌঁছানোর প্রক্রিয়া…</vt:lpstr>
      <vt:lpstr>যেভাবে নেটওয়ার্ক হয়…</vt:lpstr>
      <vt:lpstr>নেটওয়ার্কের ধারণা</vt:lpstr>
      <vt:lpstr>জোড়ায় কাজ</vt:lpstr>
      <vt:lpstr>নেটওয়ার্কের সংশ্লিষ্ট উপকরণ</vt:lpstr>
      <vt:lpstr>প্রটোকলস</vt:lpstr>
      <vt:lpstr>দলগত কাজ</vt:lpstr>
      <vt:lpstr>মূল্যায়ন</vt:lpstr>
      <vt:lpstr>PowerPoint Presentation</vt:lpstr>
      <vt:lpstr>বাড়ির কাজ</vt:lpstr>
      <vt:lpstr>PowerPoint Presentation</vt:lpstr>
      <vt:lpstr>PowerPoint Presentation</vt:lpstr>
    </vt:vector>
  </TitlesOfParts>
  <Company>Dhaka Residential Model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Sayed Mahbub Hasan Amiri</dc:creator>
  <cp:lastModifiedBy>User</cp:lastModifiedBy>
  <cp:revision>130</cp:revision>
  <dcterms:created xsi:type="dcterms:W3CDTF">2014-05-10T11:53:28Z</dcterms:created>
  <dcterms:modified xsi:type="dcterms:W3CDTF">2021-03-30T11:12:22Z</dcterms:modified>
</cp:coreProperties>
</file>