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74" r:id="rId5"/>
    <p:sldId id="259" r:id="rId6"/>
    <p:sldId id="260" r:id="rId7"/>
    <p:sldId id="261" r:id="rId8"/>
    <p:sldId id="262" r:id="rId9"/>
    <p:sldId id="276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</p:sldIdLst>
  <p:sldSz cy="8229600" cx="14630400"/>
  <p:notesSz cx="6858000" cy="9144000"/>
  <p:defaultTextStyle>
    <a:defPPr>
      <a:defRPr lang="en-US"/>
    </a:defPPr>
    <a:lvl1pPr algn="l" defTabSz="1358524" eaLnBrk="1" hangingPunct="1" latinLnBrk="0" marL="0" rtl="0">
      <a:defRPr sz="2700" kern="1200">
        <a:solidFill>
          <a:schemeClr val="tx1"/>
        </a:solidFill>
        <a:latin typeface="+mn-lt"/>
        <a:ea typeface="+mn-ea"/>
        <a:cs typeface="+mn-cs"/>
      </a:defRPr>
    </a:lvl1pPr>
    <a:lvl2pPr algn="l" defTabSz="1358524" eaLnBrk="1" hangingPunct="1" latinLnBrk="0" marL="679262" rtl="0">
      <a:defRPr sz="2700" kern="1200">
        <a:solidFill>
          <a:schemeClr val="tx1"/>
        </a:solidFill>
        <a:latin typeface="+mn-lt"/>
        <a:ea typeface="+mn-ea"/>
        <a:cs typeface="+mn-cs"/>
      </a:defRPr>
    </a:lvl2pPr>
    <a:lvl3pPr algn="l" defTabSz="1358524" eaLnBrk="1" hangingPunct="1" latinLnBrk="0" marL="1358524" rtl="0">
      <a:defRPr sz="2700" kern="1200">
        <a:solidFill>
          <a:schemeClr val="tx1"/>
        </a:solidFill>
        <a:latin typeface="+mn-lt"/>
        <a:ea typeface="+mn-ea"/>
        <a:cs typeface="+mn-cs"/>
      </a:defRPr>
    </a:lvl3pPr>
    <a:lvl4pPr algn="l" defTabSz="1358524" eaLnBrk="1" hangingPunct="1" latinLnBrk="0" marL="2037786" rtl="0">
      <a:defRPr sz="2700" kern="1200">
        <a:solidFill>
          <a:schemeClr val="tx1"/>
        </a:solidFill>
        <a:latin typeface="+mn-lt"/>
        <a:ea typeface="+mn-ea"/>
        <a:cs typeface="+mn-cs"/>
      </a:defRPr>
    </a:lvl4pPr>
    <a:lvl5pPr algn="l" defTabSz="1358524" eaLnBrk="1" hangingPunct="1" latinLnBrk="0" marL="2717048" rtl="0">
      <a:defRPr sz="2700" kern="1200">
        <a:solidFill>
          <a:schemeClr val="tx1"/>
        </a:solidFill>
        <a:latin typeface="+mn-lt"/>
        <a:ea typeface="+mn-ea"/>
        <a:cs typeface="+mn-cs"/>
      </a:defRPr>
    </a:lvl5pPr>
    <a:lvl6pPr algn="l" defTabSz="1358524" eaLnBrk="1" hangingPunct="1" latinLnBrk="0" marL="3396310" rtl="0">
      <a:defRPr sz="2700" kern="1200">
        <a:solidFill>
          <a:schemeClr val="tx1"/>
        </a:solidFill>
        <a:latin typeface="+mn-lt"/>
        <a:ea typeface="+mn-ea"/>
        <a:cs typeface="+mn-cs"/>
      </a:defRPr>
    </a:lvl6pPr>
    <a:lvl7pPr algn="l" defTabSz="1358524" eaLnBrk="1" hangingPunct="1" latinLnBrk="0" marL="4075572" rtl="0">
      <a:defRPr sz="2700" kern="1200">
        <a:solidFill>
          <a:schemeClr val="tx1"/>
        </a:solidFill>
        <a:latin typeface="+mn-lt"/>
        <a:ea typeface="+mn-ea"/>
        <a:cs typeface="+mn-cs"/>
      </a:defRPr>
    </a:lvl7pPr>
    <a:lvl8pPr algn="l" defTabSz="1358524" eaLnBrk="1" hangingPunct="1" latinLnBrk="0" marL="4754834" rtl="0">
      <a:defRPr sz="2700" kern="1200">
        <a:solidFill>
          <a:schemeClr val="tx1"/>
        </a:solidFill>
        <a:latin typeface="+mn-lt"/>
        <a:ea typeface="+mn-ea"/>
        <a:cs typeface="+mn-cs"/>
      </a:defRPr>
    </a:lvl8pPr>
    <a:lvl9pPr algn="l" defTabSz="1358524" eaLnBrk="1" hangingPunct="1" latinLnBrk="0" marL="5434096" rtl="0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6" y="-9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679262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358524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2037786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717048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339631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4075572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4754834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5434096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4490"/>
          </a:xfrm>
        </p:spPr>
        <p:txBody>
          <a:bodyPr anchor="t">
            <a:normAutofit fontScale="90000"/>
          </a:bodyPr>
          <a:lstStyle>
            <a:lvl1pPr algn="l">
              <a:defRPr b="1" cap="all"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indent="0" marL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indent="0" marL="679262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indent="0" marL="1358524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marL="2037786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indent="0" marL="2717048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indent="0" marL="339631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indent="0" marL="4075572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indent="0" marL="4754834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indent="0" marL="5434096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indent="0" marL="0">
              <a:buNone/>
              <a:defRPr b="1" sz="3600"/>
            </a:lvl1pPr>
            <a:lvl2pPr indent="0" marL="679262">
              <a:buNone/>
              <a:defRPr b="1" sz="3000"/>
            </a:lvl2pPr>
            <a:lvl3pPr indent="0" marL="1358524">
              <a:buNone/>
              <a:defRPr b="1" sz="2700"/>
            </a:lvl3pPr>
            <a:lvl4pPr indent="0" marL="2037786">
              <a:buNone/>
              <a:defRPr b="1" sz="2400"/>
            </a:lvl4pPr>
            <a:lvl5pPr indent="0" marL="2717048">
              <a:buNone/>
              <a:defRPr b="1" sz="2400"/>
            </a:lvl5pPr>
            <a:lvl6pPr indent="0" marL="3396310">
              <a:buNone/>
              <a:defRPr b="1" sz="2400"/>
            </a:lvl6pPr>
            <a:lvl7pPr indent="0" marL="4075572">
              <a:buNone/>
              <a:defRPr b="1" sz="2400"/>
            </a:lvl7pPr>
            <a:lvl8pPr indent="0" marL="4754834">
              <a:buNone/>
              <a:defRPr b="1" sz="2400"/>
            </a:lvl8pPr>
            <a:lvl9pPr indent="0" marL="5434096">
              <a:buNone/>
              <a:defRPr b="1"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indent="0" marL="0">
              <a:buNone/>
              <a:defRPr b="1" sz="3600"/>
            </a:lvl1pPr>
            <a:lvl2pPr indent="0" marL="679262">
              <a:buNone/>
              <a:defRPr b="1" sz="3000"/>
            </a:lvl2pPr>
            <a:lvl3pPr indent="0" marL="1358524">
              <a:buNone/>
              <a:defRPr b="1" sz="2700"/>
            </a:lvl3pPr>
            <a:lvl4pPr indent="0" marL="2037786">
              <a:buNone/>
              <a:defRPr b="1" sz="2400"/>
            </a:lvl4pPr>
            <a:lvl5pPr indent="0" marL="2717048">
              <a:buNone/>
              <a:defRPr b="1" sz="2400"/>
            </a:lvl5pPr>
            <a:lvl6pPr indent="0" marL="3396310">
              <a:buNone/>
              <a:defRPr b="1" sz="2400"/>
            </a:lvl6pPr>
            <a:lvl7pPr indent="0" marL="4075572">
              <a:buNone/>
              <a:defRPr b="1" sz="2400"/>
            </a:lvl7pPr>
            <a:lvl8pPr indent="0" marL="4754834">
              <a:buNone/>
              <a:defRPr b="1" sz="2400"/>
            </a:lvl8pPr>
            <a:lvl9pPr indent="0" marL="5434096">
              <a:buNone/>
              <a:defRPr b="1"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Frame 4"/>
          <p:cNvSpPr/>
          <p:nvPr userDrawn="1"/>
        </p:nvSpPr>
        <p:spPr>
          <a:xfrm>
            <a:off x="121920" y="91440"/>
            <a:ext cx="14386560" cy="8046720"/>
          </a:xfrm>
          <a:prstGeom prst="frame">
            <a:avLst>
              <a:gd name="adj1" fmla="val 2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7926" lIns="135852" rIns="135852" rtlCol="0" spcCol="0" tIns="67926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b="1" sz="3000"/>
            </a:lvl1pPr>
          </a:lstStyle>
          <a:p>
            <a:r>
              <a:rPr dirty="0" lang="en-US" smtClean="0"/>
              <a:t>Click to edit Master title style</a:t>
            </a:r>
            <a:endParaRPr dirty="0" lang="en-US"/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dirty="0" lang="en-US" smtClean="0"/>
              <a:t>Click to edit Master text styles</a:t>
            </a:r>
          </a:p>
          <a:p>
            <a:pPr lvl="1"/>
            <a:r>
              <a:rPr dirty="0" lang="en-US" smtClean="0"/>
              <a:t>Second level</a:t>
            </a:r>
          </a:p>
          <a:p>
            <a:pPr lvl="2"/>
            <a:r>
              <a:rPr dirty="0" lang="en-US" smtClean="0"/>
              <a:t>Third level</a:t>
            </a:r>
          </a:p>
          <a:p>
            <a:pPr lvl="3"/>
            <a:r>
              <a:rPr dirty="0" lang="en-US" smtClean="0"/>
              <a:t>Fourth level</a:t>
            </a:r>
          </a:p>
          <a:p>
            <a:pPr lvl="4"/>
            <a:r>
              <a:rPr dirty="0" lang="en-US" smtClean="0"/>
              <a:t>Fifth level</a:t>
            </a:r>
            <a:endParaRPr dirty="0"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6"/>
          </a:xfrm>
        </p:spPr>
        <p:txBody>
          <a:bodyPr/>
          <a:lstStyle>
            <a:lvl1pPr indent="0" marL="0">
              <a:buNone/>
              <a:defRPr sz="2100"/>
            </a:lvl1pPr>
            <a:lvl2pPr indent="0" marL="679262">
              <a:buNone/>
              <a:defRPr sz="1800"/>
            </a:lvl2pPr>
            <a:lvl3pPr indent="0" marL="1358524">
              <a:buNone/>
              <a:defRPr sz="1500"/>
            </a:lvl3pPr>
            <a:lvl4pPr indent="0" marL="2037786">
              <a:buNone/>
              <a:defRPr sz="1300"/>
            </a:lvl4pPr>
            <a:lvl5pPr indent="0" marL="2717048">
              <a:buNone/>
              <a:defRPr sz="1300"/>
            </a:lvl5pPr>
            <a:lvl6pPr indent="0" marL="3396310">
              <a:buNone/>
              <a:defRPr sz="1300"/>
            </a:lvl6pPr>
            <a:lvl7pPr indent="0" marL="4075572">
              <a:buNone/>
              <a:defRPr sz="1300"/>
            </a:lvl7pPr>
            <a:lvl8pPr indent="0" marL="4754834">
              <a:buNone/>
              <a:defRPr sz="1300"/>
            </a:lvl8pPr>
            <a:lvl9pPr indent="0" marL="5434096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b="1"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indent="0" marL="0">
              <a:buNone/>
              <a:defRPr sz="4800"/>
            </a:lvl1pPr>
            <a:lvl2pPr indent="0" marL="679262">
              <a:buNone/>
              <a:defRPr sz="4200"/>
            </a:lvl2pPr>
            <a:lvl3pPr indent="0" marL="1358524">
              <a:buNone/>
              <a:defRPr sz="3600"/>
            </a:lvl3pPr>
            <a:lvl4pPr indent="0" marL="2037786">
              <a:buNone/>
              <a:defRPr sz="3000"/>
            </a:lvl4pPr>
            <a:lvl5pPr indent="0" marL="2717048">
              <a:buNone/>
              <a:defRPr sz="3000"/>
            </a:lvl5pPr>
            <a:lvl6pPr indent="0" marL="3396310">
              <a:buNone/>
              <a:defRPr sz="3000"/>
            </a:lvl6pPr>
            <a:lvl7pPr indent="0" marL="4075572">
              <a:buNone/>
              <a:defRPr sz="3000"/>
            </a:lvl7pPr>
            <a:lvl8pPr indent="0" marL="4754834">
              <a:buNone/>
              <a:defRPr sz="3000"/>
            </a:lvl8pPr>
            <a:lvl9pPr indent="0" marL="5434096">
              <a:buNone/>
              <a:defRPr sz="3000"/>
            </a:lvl9pPr>
          </a:lstStyle>
          <a:p>
            <a:endParaRPr lang="en-US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indent="0" marL="0">
              <a:buNone/>
              <a:defRPr sz="2100"/>
            </a:lvl1pPr>
            <a:lvl2pPr indent="0" marL="679262">
              <a:buNone/>
              <a:defRPr sz="1800"/>
            </a:lvl2pPr>
            <a:lvl3pPr indent="0" marL="1358524">
              <a:buNone/>
              <a:defRPr sz="1500"/>
            </a:lvl3pPr>
            <a:lvl4pPr indent="0" marL="2037786">
              <a:buNone/>
              <a:defRPr sz="1300"/>
            </a:lvl4pPr>
            <a:lvl5pPr indent="0" marL="2717048">
              <a:buNone/>
              <a:defRPr sz="1300"/>
            </a:lvl5pPr>
            <a:lvl6pPr indent="0" marL="3396310">
              <a:buNone/>
              <a:defRPr sz="1300"/>
            </a:lvl6pPr>
            <a:lvl7pPr indent="0" marL="4075572">
              <a:buNone/>
              <a:defRPr sz="1300"/>
            </a:lvl7pPr>
            <a:lvl8pPr indent="0" marL="4754834">
              <a:buNone/>
              <a:defRPr sz="1300"/>
            </a:lvl8pPr>
            <a:lvl9pPr indent="0" marL="5434096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/>
        </p:spPr>
        <p:txBody>
          <a:bodyPr anchor="ctr" bIns="67926" lIns="135852" rIns="135852" rtlCol="0" tIns="67926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/>
        </p:spPr>
        <p:txBody>
          <a:bodyPr bIns="67926" lIns="135852" rIns="135852" rtlCol="0" tIns="67926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/>
        </p:spPr>
        <p:txBody>
          <a:bodyPr anchor="ctr" bIns="67926" lIns="135852" rIns="135852" rtlCol="0" tIns="67926" vert="horz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/>
        </p:spPr>
        <p:txBody>
          <a:bodyPr anchor="ctr" bIns="67926" lIns="135852" rIns="135852" rtlCol="0" tIns="67926" vert="horz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/>
        </p:spPr>
        <p:txBody>
          <a:bodyPr anchor="ctr" bIns="67926" lIns="135852" rIns="135852" rtlCol="0" tIns="67926" vert="horz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eaLnBrk="1" hangingPunct="1" latinLnBrk="0" rtl="0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1358524" eaLnBrk="1" hangingPunct="1" indent="-509447" latinLnBrk="0" marL="509447" rtl="0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358524" eaLnBrk="1" hangingPunct="1" indent="-424539" latinLnBrk="0" marL="1103801" rtl="0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358524" eaLnBrk="1" hangingPunct="1" indent="-339631" latinLnBrk="0" marL="1698155" rtl="0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358524" eaLnBrk="1" hangingPunct="1" indent="-339631" latinLnBrk="0" marL="2377417" rtl="0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358524" eaLnBrk="1" hangingPunct="1" indent="-339631" latinLnBrk="0" marL="3056679" rtl="0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358524" eaLnBrk="1" hangingPunct="1" indent="-339631" latinLnBrk="0" marL="3735941" rtl="0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358524" eaLnBrk="1" hangingPunct="1" indent="-339631" latinLnBrk="0" marL="4415203" rtl="0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358524" eaLnBrk="1" hangingPunct="1" indent="-339631" latinLnBrk="0" marL="5094465" rtl="0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358524" eaLnBrk="1" hangingPunct="1" indent="-339631" latinLnBrk="0" marL="5773727" rtl="0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1358524" eaLnBrk="1" hangingPunct="1" latinLnBrk="0" marL="0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358524" eaLnBrk="1" hangingPunct="1" latinLnBrk="0" marL="679262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358524" eaLnBrk="1" hangingPunct="1" latinLnBrk="0" marL="1358524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358524" eaLnBrk="1" hangingPunct="1" latinLnBrk="0" marL="2037786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358524" eaLnBrk="1" hangingPunct="1" latinLnBrk="0" marL="2717048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358524" eaLnBrk="1" hangingPunct="1" latinLnBrk="0" marL="3396310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358524" eaLnBrk="1" hangingPunct="1" latinLnBrk="0" marL="4075572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358524" eaLnBrk="1" hangingPunct="1" latinLnBrk="0" marL="4754834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358524" eaLnBrk="1" hangingPunct="1" latinLnBrk="0" marL="5434096" rtl="0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6" Type="http://schemas.openxmlformats.org/officeDocument/2006/relationships/image" Target="../media/image31.jpeg"/><Relationship Id="rId7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681998" y="0"/>
            <a:ext cx="15441804" cy="8229600"/>
          </a:xfrm>
          <a:prstGeom prst="rect"/>
        </p:spPr>
      </p:pic>
      <p:sp>
        <p:nvSpPr>
          <p:cNvPr id="1048703" name=""/>
          <p:cNvSpPr txBox="1"/>
          <p:nvPr/>
        </p:nvSpPr>
        <p:spPr>
          <a:xfrm>
            <a:off x="4507721" y="3357880"/>
            <a:ext cx="4000000" cy="1513839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sz="9600" lang="en-US">
                <a:solidFill>
                  <a:srgbClr val="000000"/>
                </a:solidFill>
              </a:rPr>
              <a:t>স</a:t>
            </a:r>
            <a:r>
              <a:rPr sz="9600" lang="en-US">
                <a:solidFill>
                  <a:srgbClr val="000000"/>
                </a:solidFill>
              </a:rPr>
              <a:t>্</a:t>
            </a:r>
            <a:r>
              <a:rPr sz="9600" lang="en-US">
                <a:solidFill>
                  <a:srgbClr val="000000"/>
                </a:solidFill>
              </a:rPr>
              <a:t>ব</a:t>
            </a:r>
            <a:r>
              <a:rPr sz="9600" lang="en-US">
                <a:solidFill>
                  <a:srgbClr val="000000"/>
                </a:solidFill>
              </a:rPr>
              <a:t>া</a:t>
            </a:r>
            <a:r>
              <a:rPr sz="9600" lang="en-US">
                <a:solidFill>
                  <a:srgbClr val="000000"/>
                </a:solidFill>
              </a:rPr>
              <a:t>গ</a:t>
            </a:r>
            <a:r>
              <a:rPr sz="9600" lang="en-US">
                <a:solidFill>
                  <a:srgbClr val="000000"/>
                </a:solidFill>
              </a:rPr>
              <a:t>তম</a:t>
            </a:r>
            <a:r>
              <a:rPr sz="9600" lang="en-US">
                <a:solidFill>
                  <a:srgbClr val="000000"/>
                </a:solidFill>
              </a:rPr>
              <a:t> </a:t>
            </a:r>
            <a:endParaRPr sz="9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Oval 1"/>
          <p:cNvSpPr/>
          <p:nvPr/>
        </p:nvSpPr>
        <p:spPr>
          <a:xfrm>
            <a:off x="6152002" y="4001676"/>
            <a:ext cx="609600" cy="457200"/>
          </a:xfrm>
          <a:prstGeom prst="ellipse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Oval 12"/>
          <p:cNvSpPr/>
          <p:nvPr/>
        </p:nvSpPr>
        <p:spPr>
          <a:xfrm>
            <a:off x="7620000" y="3544476"/>
            <a:ext cx="609600" cy="457200"/>
          </a:xfrm>
          <a:prstGeom prst="ellipse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9" name="Picture 2" descr="http://t0.gstatic.com/images?q=tbn:ANd9GcQ3uccNFbkWG6nP4D7eW5b_1lN3rzT42qrC2gFnen1NKUeWyMbT9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791200" y="2693406"/>
            <a:ext cx="3322246" cy="2971800"/>
          </a:xfrm>
          <a:prstGeom prst="rect"/>
          <a:noFill/>
        </p:spPr>
      </p:pic>
      <p:sp>
        <p:nvSpPr>
          <p:cNvPr id="1048612" name="Rectangle 6"/>
          <p:cNvSpPr/>
          <p:nvPr/>
        </p:nvSpPr>
        <p:spPr>
          <a:xfrm>
            <a:off x="4328784" y="609600"/>
            <a:ext cx="6263016" cy="762000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0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6955" r="6955"/>
          <a:stretch>
            <a:fillRect/>
          </a:stretch>
        </p:blipFill>
        <p:spPr>
          <a:xfrm>
            <a:off x="1371601" y="2438400"/>
            <a:ext cx="3238403" cy="3126552"/>
          </a:xfrm>
          <a:prstGeom prst="rect"/>
        </p:spPr>
      </p:pic>
      <p:sp>
        <p:nvSpPr>
          <p:cNvPr id="1048613" name="TextBox 8"/>
          <p:cNvSpPr txBox="1"/>
          <p:nvPr/>
        </p:nvSpPr>
        <p:spPr>
          <a:xfrm>
            <a:off x="1371601" y="5943600"/>
            <a:ext cx="3238402" cy="584775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endParaRPr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9"/>
          <p:cNvSpPr txBox="1"/>
          <p:nvPr/>
        </p:nvSpPr>
        <p:spPr>
          <a:xfrm>
            <a:off x="6096000" y="6024903"/>
            <a:ext cx="2865046" cy="584775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endParaRPr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l="15142" r="15142"/>
          <a:stretch>
            <a:fillRect/>
          </a:stretch>
        </p:blipFill>
        <p:spPr bwMode="auto">
          <a:xfrm>
            <a:off x="10267261" y="2664648"/>
            <a:ext cx="2819400" cy="3030854"/>
          </a:xfrm>
          <a:prstGeom prst="rect"/>
          <a:noFill/>
          <a:ln>
            <a:noFill/>
          </a:ln>
          <a:effectLst/>
        </p:spPr>
      </p:pic>
      <p:sp>
        <p:nvSpPr>
          <p:cNvPr id="1048615" name="TextBox 11"/>
          <p:cNvSpPr txBox="1"/>
          <p:nvPr/>
        </p:nvSpPr>
        <p:spPr>
          <a:xfrm>
            <a:off x="10267261" y="6024902"/>
            <a:ext cx="2514600" cy="584775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ব্রেইন ক্যান্সার</a:t>
            </a:r>
            <a:endParaRPr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1" name="Straight Arrow Connector 18"/>
          <p:cNvCxnSpPr>
            <a:cxnSpLocks/>
            <a:stCxn id="1048614" idx="0"/>
          </p:cNvCxnSpPr>
          <p:nvPr/>
        </p:nvCxnSpPr>
        <p:spPr>
          <a:xfrm flipH="1" flipV="1">
            <a:off x="6456803" y="4458877"/>
            <a:ext cx="1071720" cy="1566026"/>
          </a:xfrm>
          <a:prstGeom prst="straightConnector1"/>
          <a:ln w="28575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21"/>
          <p:cNvCxnSpPr>
            <a:cxnSpLocks/>
            <a:stCxn id="1048614" idx="0"/>
          </p:cNvCxnSpPr>
          <p:nvPr/>
        </p:nvCxnSpPr>
        <p:spPr>
          <a:xfrm flipV="1">
            <a:off x="7528523" y="4114800"/>
            <a:ext cx="119538" cy="1910103"/>
          </a:xfrm>
          <a:prstGeom prst="straightConnector1"/>
          <a:ln w="28575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Oval 13"/>
          <p:cNvSpPr/>
          <p:nvPr/>
        </p:nvSpPr>
        <p:spPr>
          <a:xfrm>
            <a:off x="6248400" y="3962400"/>
            <a:ext cx="342997" cy="496476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Oval 14"/>
          <p:cNvSpPr/>
          <p:nvPr/>
        </p:nvSpPr>
        <p:spPr>
          <a:xfrm>
            <a:off x="7543800" y="3657600"/>
            <a:ext cx="388308" cy="417924"/>
          </a:xfrm>
          <a:prstGeom prst="ellipse"/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1" repeatCount="indefinite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1" presetSubtype="1" repeatCount="indefinite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29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0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1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32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36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3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3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1"/>
          <p:cNvSpPr/>
          <p:nvPr/>
        </p:nvSpPr>
        <p:spPr>
          <a:xfrm>
            <a:off x="4466438" y="609600"/>
            <a:ext cx="6263016" cy="952144"/>
          </a:xfrm>
          <a:prstGeom prst="rect"/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96200" y="2100268"/>
            <a:ext cx="5257800" cy="3784675"/>
          </a:xfrm>
          <a:prstGeom prst="rect"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l="9694" r="9694"/>
          <a:stretch>
            <a:fillRect/>
          </a:stretch>
        </p:blipFill>
        <p:spPr bwMode="auto">
          <a:xfrm>
            <a:off x="1828800" y="2100269"/>
            <a:ext cx="5343047" cy="3784675"/>
          </a:xfrm>
          <a:prstGeom prst="rect"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9" name="TextBox 4"/>
          <p:cNvSpPr txBox="1"/>
          <p:nvPr/>
        </p:nvSpPr>
        <p:spPr>
          <a:xfrm>
            <a:off x="8305800" y="6349424"/>
            <a:ext cx="3638372" cy="707886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মানসিক ক্ষতি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TextBox 5"/>
          <p:cNvSpPr txBox="1"/>
          <p:nvPr/>
        </p:nvSpPr>
        <p:spPr>
          <a:xfrm>
            <a:off x="2651416" y="6274626"/>
            <a:ext cx="3832119" cy="707886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অ</a:t>
            </a:r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বক্ষয়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3848100" y="312001"/>
            <a:ext cx="6934200" cy="497080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Rectangle 2"/>
          <p:cNvSpPr/>
          <p:nvPr/>
        </p:nvSpPr>
        <p:spPr>
          <a:xfrm>
            <a:off x="658089" y="5790047"/>
            <a:ext cx="13542819" cy="688341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 </a:t>
            </a:r>
            <a:r>
              <a:rPr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অবক্ষয়ের অন্যতম কারণ – কেন 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Rectangle 4"/>
          <p:cNvSpPr/>
          <p:nvPr/>
        </p:nvSpPr>
        <p:spPr>
          <a:xfrm>
            <a:off x="658090" y="4459980"/>
            <a:ext cx="13548848" cy="688341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b="1"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  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  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শারিরিক ও </a:t>
            </a:r>
            <a:r>
              <a:rPr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মানসিক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 সাধন করে ?</a:t>
            </a:r>
            <a:endParaRPr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4" name="Picture 2" descr="C:\Users\Saiful\Desktop\01242400_kalerkantho-2020-9-pic-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184" r="3184"/>
          <a:stretch>
            <a:fillRect/>
          </a:stretch>
        </p:blipFill>
        <p:spPr bwMode="auto">
          <a:xfrm>
            <a:off x="5072264" y="1375988"/>
            <a:ext cx="4485872" cy="2708345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/>
          <p:nvPr/>
        </p:nvSpPr>
        <p:spPr>
          <a:xfrm>
            <a:off x="4267200" y="381000"/>
            <a:ext cx="6553200" cy="609600"/>
          </a:xfrm>
          <a:prstGeom prst="rect"/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 প্রতিরোধের উপায়</a:t>
            </a:r>
            <a:endParaRPr dirty="0" sz="4000" lang="en-US">
              <a:solidFill>
                <a:srgbClr val="7030A0"/>
              </a:solidFill>
            </a:endParaRPr>
          </a:p>
        </p:txBody>
      </p:sp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44689" y="1825978"/>
            <a:ext cx="4191000" cy="2964365"/>
          </a:xfrm>
          <a:prstGeom prst="rect"/>
          <a:noFill/>
          <a:ln>
            <a:noFill/>
          </a:ln>
          <a:effectLst/>
        </p:spPr>
      </p:pic>
      <p:pic>
        <p:nvPicPr>
          <p:cNvPr id="2097176" name="Picture 5" descr="http://t3.gstatic.com/images?q=tbn:ANd9GcTofgps8VbWZZCeq-hEeVFONaFtLh16oudZQ9TwyeWbN-XfDCw_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0196946" y="4430017"/>
            <a:ext cx="3733800" cy="2767173"/>
          </a:xfrm>
          <a:prstGeom prst="rect"/>
          <a:noFill/>
        </p:spPr>
      </p:pic>
      <p:pic>
        <p:nvPicPr>
          <p:cNvPr id="2097177" name="Picture 2" descr="C:\Users\Saiful\Desktop\image-212496-156651628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735688" y="3018907"/>
            <a:ext cx="4762500" cy="2822222"/>
          </a:xfrm>
          <a:prstGeom prst="rect"/>
          <a:noFill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"/>
          <p:cNvSpPr txBox="1"/>
          <p:nvPr/>
        </p:nvSpPr>
        <p:spPr>
          <a:xfrm>
            <a:off x="770314" y="416249"/>
            <a:ext cx="12675281" cy="1069340"/>
          </a:xfrm>
          <a:prstGeom prst="rect"/>
          <a:solidFill>
            <a:srgbClr val="00B0F0"/>
          </a:solidFill>
        </p:spPr>
        <p:txBody>
          <a:bodyPr rtlCol="0" wrap="square">
            <a:spAutoFit/>
          </a:bodyPr>
          <a:p>
            <a:r>
              <a:rPr sz="6600" lang="en-US">
                <a:solidFill>
                  <a:srgbClr val="000000"/>
                </a:solidFill>
              </a:rPr>
              <a:t>ম</a:t>
            </a:r>
            <a:r>
              <a:rPr sz="6600" lang="en-US">
                <a:solidFill>
                  <a:srgbClr val="000000"/>
                </a:solidFill>
              </a:rPr>
              <a:t>া</a:t>
            </a:r>
            <a:r>
              <a:rPr sz="6600" lang="en-US">
                <a:solidFill>
                  <a:srgbClr val="000000"/>
                </a:solidFill>
              </a:rPr>
              <a:t>দ</a:t>
            </a:r>
            <a:r>
              <a:rPr sz="6600" lang="en-US">
                <a:solidFill>
                  <a:srgbClr val="000000"/>
                </a:solidFill>
              </a:rPr>
              <a:t>ক</a:t>
            </a:r>
            <a:r>
              <a:rPr sz="6600" lang="en-US">
                <a:solidFill>
                  <a:srgbClr val="000000"/>
                </a:solidFill>
              </a:rPr>
              <a:t>াসক্তি</a:t>
            </a:r>
            <a:r>
              <a:rPr sz="6600" lang="en-US">
                <a:solidFill>
                  <a:srgbClr val="000000"/>
                </a:solidFill>
              </a:rPr>
              <a:t> </a:t>
            </a:r>
            <a:r>
              <a:rPr sz="6600" lang="en-US">
                <a:solidFill>
                  <a:srgbClr val="000000"/>
                </a:solidFill>
              </a:rPr>
              <a:t>প্রতিরোধে</a:t>
            </a:r>
            <a:r>
              <a:rPr sz="6600" lang="en-US">
                <a:solidFill>
                  <a:srgbClr val="000000"/>
                </a:solidFill>
              </a:rPr>
              <a:t> </a:t>
            </a:r>
            <a:r>
              <a:rPr sz="6600" lang="en-US">
                <a:solidFill>
                  <a:srgbClr val="000000"/>
                </a:solidFill>
              </a:rPr>
              <a:t>ক</a:t>
            </a:r>
            <a:r>
              <a:rPr sz="6600" lang="en-US">
                <a:solidFill>
                  <a:srgbClr val="000000"/>
                </a:solidFill>
              </a:rPr>
              <a:t>র</a:t>
            </a:r>
            <a:r>
              <a:rPr sz="6600" lang="en-US">
                <a:solidFill>
                  <a:srgbClr val="000000"/>
                </a:solidFill>
              </a:rPr>
              <a:t>ণ</a:t>
            </a:r>
            <a:r>
              <a:rPr sz="6600" lang="en-US">
                <a:solidFill>
                  <a:srgbClr val="000000"/>
                </a:solidFill>
              </a:rPr>
              <a:t>ী</a:t>
            </a:r>
            <a:r>
              <a:rPr sz="6600" lang="en-US">
                <a:solidFill>
                  <a:srgbClr val="000000"/>
                </a:solidFill>
              </a:rPr>
              <a:t>য়</a:t>
            </a:r>
            <a:endParaRPr sz="6600" lang="en-US">
              <a:solidFill>
                <a:srgbClr val="000000"/>
              </a:solidFill>
            </a:endParaRPr>
          </a:p>
        </p:txBody>
      </p:sp>
      <p:sp>
        <p:nvSpPr>
          <p:cNvPr id="1048710" name=""/>
          <p:cNvSpPr txBox="1"/>
          <p:nvPr/>
        </p:nvSpPr>
        <p:spPr>
          <a:xfrm>
            <a:off x="324140" y="2051551"/>
            <a:ext cx="13567628" cy="5692139"/>
          </a:xfrm>
          <a:prstGeom prst="rect"/>
        </p:spPr>
        <p:txBody>
          <a:bodyPr rtlCol="0" wrap="square">
            <a:spAutoFit/>
          </a:bodyPr>
          <a:p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দ</a:t>
            </a:r>
            <a:r>
              <a:rPr sz="5400" lang="en-US">
                <a:solidFill>
                  <a:srgbClr val="000000"/>
                </a:solidFill>
              </a:rPr>
              <a:t>কাসক্তি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প্রতিরোধে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জ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ন</a:t>
            </a:r>
            <a:r>
              <a:rPr sz="5400" lang="en-US">
                <a:solidFill>
                  <a:srgbClr val="000000"/>
                </a:solidFill>
              </a:rPr>
              <a:t>ৈ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শ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্ষা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গ</a:t>
            </a:r>
            <a:r>
              <a:rPr sz="5400" lang="en-US">
                <a:solidFill>
                  <a:srgbClr val="000000"/>
                </a:solidFill>
              </a:rPr>
              <a:t>ু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ুত্ব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দ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হবে</a:t>
            </a:r>
            <a:r>
              <a:rPr sz="5400" lang="en-US">
                <a:solidFill>
                  <a:srgbClr val="000000"/>
                </a:solidFill>
              </a:rPr>
              <a:t>।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ন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ন</a:t>
            </a:r>
            <a:r>
              <a:rPr sz="5400" lang="en-US">
                <a:solidFill>
                  <a:srgbClr val="000000"/>
                </a:solidFill>
              </a:rPr>
              <a:t>দ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ধ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মীয়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ও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ন</a:t>
            </a:r>
            <a:r>
              <a:rPr sz="5400" lang="en-US">
                <a:solidFill>
                  <a:srgbClr val="000000"/>
                </a:solidFill>
              </a:rPr>
              <a:t>ৈ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ূ</a:t>
            </a:r>
            <a:r>
              <a:rPr sz="5400" lang="en-US">
                <a:solidFill>
                  <a:srgbClr val="000000"/>
                </a:solidFill>
              </a:rPr>
              <a:t>ল</a:t>
            </a:r>
            <a:r>
              <a:rPr sz="5400" lang="en-US">
                <a:solidFill>
                  <a:srgbClr val="000000"/>
                </a:solidFill>
              </a:rPr>
              <a:t>্য</a:t>
            </a:r>
            <a:r>
              <a:rPr sz="5400" lang="en-US">
                <a:solidFill>
                  <a:srgbClr val="000000"/>
                </a:solidFill>
              </a:rPr>
              <a:t>ব</a:t>
            </a:r>
            <a:r>
              <a:rPr sz="5400" lang="en-US">
                <a:solidFill>
                  <a:srgbClr val="000000"/>
                </a:solidFill>
              </a:rPr>
              <a:t>ো</a:t>
            </a:r>
            <a:r>
              <a:rPr sz="5400" lang="en-US">
                <a:solidFill>
                  <a:srgbClr val="000000"/>
                </a:solidFill>
              </a:rPr>
              <a:t>ধ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শ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খ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ন</a:t>
            </a:r>
            <a:r>
              <a:rPr sz="5400" lang="en-US">
                <a:solidFill>
                  <a:srgbClr val="000000"/>
                </a:solidFill>
              </a:rPr>
              <a:t>ো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উ</a:t>
            </a:r>
            <a:r>
              <a:rPr sz="5400" lang="en-US">
                <a:solidFill>
                  <a:srgbClr val="000000"/>
                </a:solidFill>
              </a:rPr>
              <a:t>চ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।</a:t>
            </a:r>
            <a:r>
              <a:rPr sz="5400" lang="en-US">
                <a:solidFill>
                  <a:srgbClr val="000000"/>
                </a:solidFill>
              </a:rPr>
              <a:t>শ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্ষা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ষ্ঠান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ও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থ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নীয়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যায়ে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ধ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মীয়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ষ্ঠান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এ</a:t>
            </a:r>
            <a:r>
              <a:rPr sz="5400" lang="en-US">
                <a:solidFill>
                  <a:srgbClr val="000000"/>
                </a:solidFill>
              </a:rPr>
              <a:t>ব</a:t>
            </a:r>
            <a:r>
              <a:rPr sz="5400" lang="en-US">
                <a:solidFill>
                  <a:srgbClr val="000000"/>
                </a:solidFill>
              </a:rPr>
              <a:t>ং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ল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ব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ভ</a:t>
            </a:r>
            <a:r>
              <a:rPr sz="5400" lang="en-US">
                <a:solidFill>
                  <a:srgbClr val="000000"/>
                </a:solidFill>
              </a:rPr>
              <a:t>ৃ</a:t>
            </a:r>
            <a:r>
              <a:rPr sz="5400" lang="en-US">
                <a:solidFill>
                  <a:srgbClr val="000000"/>
                </a:solidFill>
              </a:rPr>
              <a:t>তি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জিক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ং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ৃ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ও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্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য়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ং</a:t>
            </a:r>
            <a:r>
              <a:rPr sz="5400" lang="en-US">
                <a:solidFill>
                  <a:srgbClr val="000000"/>
                </a:solidFill>
              </a:rPr>
              <a:t>স</a:t>
            </a:r>
            <a:r>
              <a:rPr sz="5400" lang="en-US">
                <a:solidFill>
                  <a:srgbClr val="000000"/>
                </a:solidFill>
              </a:rPr>
              <a:t>্থা</a:t>
            </a:r>
            <a:r>
              <a:rPr sz="5400" lang="en-US">
                <a:solidFill>
                  <a:srgbClr val="000000"/>
                </a:solidFill>
              </a:rPr>
              <a:t>গ</a:t>
            </a:r>
            <a:r>
              <a:rPr sz="5400" lang="en-US">
                <a:solidFill>
                  <a:srgbClr val="000000"/>
                </a:solidFill>
              </a:rPr>
              <a:t>ু</a:t>
            </a:r>
            <a:r>
              <a:rPr sz="5400" lang="en-US">
                <a:solidFill>
                  <a:srgbClr val="000000"/>
                </a:solidFill>
              </a:rPr>
              <a:t>ল</a:t>
            </a:r>
            <a:r>
              <a:rPr sz="5400" lang="en-US">
                <a:solidFill>
                  <a:srgbClr val="000000"/>
                </a:solidFill>
              </a:rPr>
              <a:t>ো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ন</a:t>
            </a:r>
            <a:r>
              <a:rPr sz="5400" lang="en-US">
                <a:solidFill>
                  <a:srgbClr val="000000"/>
                </a:solidFill>
              </a:rPr>
              <a:t>ৈ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ি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শ</a:t>
            </a:r>
            <a:r>
              <a:rPr sz="5400" lang="en-US">
                <a:solidFill>
                  <a:srgbClr val="000000"/>
                </a:solidFill>
              </a:rPr>
              <a:t>িক্ষা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ধ</a:t>
            </a:r>
            <a:r>
              <a:rPr sz="5400" lang="en-US">
                <a:solidFill>
                  <a:srgbClr val="000000"/>
                </a:solidFill>
              </a:rPr>
              <a:t>্যমে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ম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দ</a:t>
            </a:r>
            <a:r>
              <a:rPr sz="5400" lang="en-US">
                <a:solidFill>
                  <a:srgbClr val="000000"/>
                </a:solidFill>
              </a:rPr>
              <a:t>ক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সক্তি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প্রতিরোধে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গ</a:t>
            </a:r>
            <a:r>
              <a:rPr sz="5400" lang="en-US">
                <a:solidFill>
                  <a:srgbClr val="000000"/>
                </a:solidFill>
              </a:rPr>
              <a:t>ু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ু</a:t>
            </a:r>
            <a:r>
              <a:rPr sz="5400" lang="en-US">
                <a:solidFill>
                  <a:srgbClr val="000000"/>
                </a:solidFill>
              </a:rPr>
              <a:t>ত্বপূর্ণ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ভ</a:t>
            </a:r>
            <a:r>
              <a:rPr sz="5400" lang="en-US">
                <a:solidFill>
                  <a:srgbClr val="000000"/>
                </a:solidFill>
              </a:rPr>
              <a:t>ূ</a:t>
            </a:r>
            <a:r>
              <a:rPr sz="5400" lang="en-US">
                <a:solidFill>
                  <a:srgbClr val="000000"/>
                </a:solidFill>
              </a:rPr>
              <a:t>মিকা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পালন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কর</a:t>
            </a:r>
            <a:r>
              <a:rPr sz="5400" lang="en-US">
                <a:solidFill>
                  <a:srgbClr val="000000"/>
                </a:solidFill>
              </a:rPr>
              <a:t>ত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প</a:t>
            </a:r>
            <a:r>
              <a:rPr sz="5400" lang="en-US">
                <a:solidFill>
                  <a:srgbClr val="000000"/>
                </a:solidFill>
              </a:rPr>
              <a:t>া</a:t>
            </a:r>
            <a:r>
              <a:rPr sz="5400" lang="en-US">
                <a:solidFill>
                  <a:srgbClr val="000000"/>
                </a:solidFill>
              </a:rPr>
              <a:t>র</a:t>
            </a:r>
            <a:r>
              <a:rPr sz="5400" lang="en-US">
                <a:solidFill>
                  <a:srgbClr val="000000"/>
                </a:solidFill>
              </a:rPr>
              <a:t>ে</a:t>
            </a:r>
            <a:r>
              <a:rPr sz="5400" lang="en-US">
                <a:solidFill>
                  <a:srgbClr val="000000"/>
                </a:solidFill>
              </a:rPr>
              <a:t>।</a:t>
            </a:r>
            <a:r>
              <a:rPr sz="5400" lang="en-US">
                <a:solidFill>
                  <a:srgbClr val="000000"/>
                </a:solidFill>
              </a:rPr>
              <a:t> </a:t>
            </a:r>
            <a:r>
              <a:rPr sz="54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924799" y="2286000"/>
            <a:ext cx="5257801" cy="2952111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9717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447799" y="2286000"/>
            <a:ext cx="6035427" cy="2952111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626" name="TextBox 7"/>
          <p:cNvSpPr txBox="1"/>
          <p:nvPr/>
        </p:nvSpPr>
        <p:spPr>
          <a:xfrm>
            <a:off x="1447799" y="6096000"/>
            <a:ext cx="6035427" cy="707886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জনগনকে সচেতন করা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8"/>
          <p:cNvSpPr txBox="1"/>
          <p:nvPr/>
        </p:nvSpPr>
        <p:spPr>
          <a:xfrm>
            <a:off x="8077200" y="6019800"/>
            <a:ext cx="5105400" cy="707886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বিজ্ঞাপন প্রচার বন্ধ করা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Rectangle 9"/>
          <p:cNvSpPr/>
          <p:nvPr/>
        </p:nvSpPr>
        <p:spPr>
          <a:xfrm>
            <a:off x="3248891" y="381000"/>
            <a:ext cx="7647709" cy="914400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মাদকাসক্তি প্রতিরোধের উপায়</a:t>
            </a:r>
            <a:endParaRPr dirty="0" sz="4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  <p:bldP spid="10486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5800" y="4268852"/>
            <a:ext cx="4114800" cy="2662065"/>
          </a:xfrm>
          <a:prstGeom prst="rect"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1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525000" y="1256661"/>
            <a:ext cx="4114800" cy="2858138"/>
          </a:xfrm>
          <a:prstGeom prst="rect"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2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85800" y="1315783"/>
            <a:ext cx="4114800" cy="2799015"/>
          </a:xfrm>
          <a:prstGeom prst="rect"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29" name="Rectangle 5"/>
          <p:cNvSpPr/>
          <p:nvPr/>
        </p:nvSpPr>
        <p:spPr>
          <a:xfrm>
            <a:off x="4800600" y="457200"/>
            <a:ext cx="5867400" cy="609600"/>
          </a:xfrm>
          <a:prstGeom prst="rect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মাদকাসক্তি প্রতিরোধের উপায়</a:t>
            </a:r>
            <a:endParaRPr dirty="0" sz="4000" lang="en-US"/>
          </a:p>
        </p:txBody>
      </p:sp>
      <p:sp>
        <p:nvSpPr>
          <p:cNvPr id="1048630" name="TextBox 7"/>
          <p:cNvSpPr txBox="1"/>
          <p:nvPr/>
        </p:nvSpPr>
        <p:spPr>
          <a:xfrm>
            <a:off x="4597247" y="7049869"/>
            <a:ext cx="6248400" cy="646331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সুস্থ চিত্তবিনোদন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105400" y="4268852"/>
            <a:ext cx="4114800" cy="2639874"/>
          </a:xfrm>
          <a:prstGeom prst="rect"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9525000" y="4268853"/>
            <a:ext cx="4114800" cy="2639874"/>
          </a:xfrm>
          <a:prstGeom prst="rect"/>
          <a:ln w="38100" cap="sq">
            <a:solidFill>
              <a:srgbClr val="00206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5" name="Picture 2" descr="http://t3.gstatic.com/images?q=tbn:ANd9GcQ2KYKtgF0LWpMd3W8-3rjlY_1qZ-dfRUhGIr9-bHv-_Zm8EsrV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105400" y="1315784"/>
            <a:ext cx="4114800" cy="2799015"/>
          </a:xfrm>
          <a:prstGeom prst="rect"/>
          <a:ln w="38100" cap="sq">
            <a:solidFill>
              <a:srgbClr val="00206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"/>
          <p:cNvSpPr/>
          <p:nvPr/>
        </p:nvSpPr>
        <p:spPr>
          <a:xfrm>
            <a:off x="1316183" y="1560775"/>
            <a:ext cx="10487893" cy="688340"/>
          </a:xfrm>
          <a:prstGeom prst="rect"/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১। মাদকাসক্তি </a:t>
            </a:r>
            <a:r>
              <a:rPr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সূত্রপাত  </a:t>
            </a:r>
            <a:r>
              <a:rPr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ভাবে ঘটে?</a:t>
            </a:r>
            <a:endParaRPr dirty="0" sz="4000" lang="en-US"/>
          </a:p>
        </p:txBody>
      </p:sp>
      <p:sp>
        <p:nvSpPr>
          <p:cNvPr id="1048632" name="TextBox 2"/>
          <p:cNvSpPr txBox="1"/>
          <p:nvPr/>
        </p:nvSpPr>
        <p:spPr>
          <a:xfrm>
            <a:off x="1316183" y="2743091"/>
            <a:ext cx="7391402" cy="707886"/>
          </a:xfrm>
          <a:prstGeom prst="rect"/>
          <a:solidFill>
            <a:srgbClr val="36363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bn-BD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dirty="0" sz="4000" lang="bn-BD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মাদকাসক্তির তিনটি কারন লিখ।</a:t>
            </a:r>
            <a:endParaRPr dirty="0" sz="4000" lang="en-US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TextBox 3"/>
          <p:cNvSpPr txBox="1"/>
          <p:nvPr/>
        </p:nvSpPr>
        <p:spPr>
          <a:xfrm>
            <a:off x="1316183" y="3875884"/>
            <a:ext cx="11007437" cy="688340"/>
          </a:xfrm>
          <a:prstGeom prst="rect"/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৩। মাদক গ্রহণকারীর ৩টি রোগের নাম লিখ ।</a:t>
            </a:r>
            <a:endParaRPr dirty="0" sz="4000" lang="en-US"/>
          </a:p>
        </p:txBody>
      </p:sp>
      <p:sp>
        <p:nvSpPr>
          <p:cNvPr id="1048634" name="TextBox 4"/>
          <p:cNvSpPr txBox="1"/>
          <p:nvPr/>
        </p:nvSpPr>
        <p:spPr>
          <a:xfrm>
            <a:off x="5715000" y="358914"/>
            <a:ext cx="4495800" cy="707886"/>
          </a:xfrm>
          <a:prstGeom prst="rect"/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1"/>
          <p:cNvSpPr txBox="1"/>
          <p:nvPr/>
        </p:nvSpPr>
        <p:spPr>
          <a:xfrm>
            <a:off x="654186" y="4114799"/>
            <a:ext cx="13322028" cy="751840"/>
          </a:xfrm>
          <a:prstGeom prst="rect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সমাজে মাদকাসক্তি প্রতিরোধে কী কী কাজ করা যেতে পারে ? </a:t>
            </a:r>
          </a:p>
        </p:txBody>
      </p:sp>
      <p:sp>
        <p:nvSpPr>
          <p:cNvPr id="1048639" name="TextBox 5"/>
          <p:cNvSpPr txBox="1"/>
          <p:nvPr/>
        </p:nvSpPr>
        <p:spPr>
          <a:xfrm>
            <a:off x="4343400" y="533400"/>
            <a:ext cx="6640795" cy="707886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98172" y="0"/>
            <a:ext cx="15628572" cy="8229600"/>
          </a:xfrm>
          <a:prstGeom prst="rect"/>
        </p:spPr>
      </p:pic>
      <p:sp>
        <p:nvSpPr>
          <p:cNvPr id="1048711" name=""/>
          <p:cNvSpPr txBox="1"/>
          <p:nvPr/>
        </p:nvSpPr>
        <p:spPr>
          <a:xfrm>
            <a:off x="5315200" y="3905250"/>
            <a:ext cx="4000000" cy="1513839"/>
          </a:xfrm>
          <a:prstGeom prst="rect"/>
        </p:spPr>
        <p:txBody>
          <a:bodyPr rtlCol="0" wrap="square">
            <a:spAutoFit/>
          </a:bodyPr>
          <a:p>
            <a:r>
              <a:rPr sz="9600" lang="en-US">
                <a:solidFill>
                  <a:srgbClr val="000000"/>
                </a:solidFill>
              </a:rPr>
              <a:t>ধ</a:t>
            </a:r>
            <a:r>
              <a:rPr sz="9600" lang="en-US">
                <a:solidFill>
                  <a:srgbClr val="000000"/>
                </a:solidFill>
              </a:rPr>
              <a:t>ন্যবাদ</a:t>
            </a:r>
            <a:r>
              <a:rPr sz="96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extBox 3"/>
          <p:cNvSpPr txBox="1"/>
          <p:nvPr/>
        </p:nvSpPr>
        <p:spPr>
          <a:xfrm>
            <a:off x="5584626" y="1913764"/>
            <a:ext cx="8333406" cy="5488940"/>
          </a:xfrm>
          <a:prstGeom prst="rect"/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7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7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7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7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ুশ্রী</a:t>
            </a:r>
            <a:r>
              <a:rPr b="1" dirty="0" sz="7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altLang="en-US" lang="zh-CN"/>
          </a:p>
          <a:p>
            <a:pPr algn="ctr"/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altLang="en-US" lang="zh-CN"/>
          </a:p>
          <a:p>
            <a:pPr algn="ctr"/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লিশহর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বিদ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altLang="en-US" lang="zh-CN"/>
          </a:p>
          <a:p>
            <a:pPr algn="ctr"/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িশহর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্টগ্রাম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</p:txBody>
      </p:sp>
      <p:pic>
        <p:nvPicPr>
          <p:cNvPr id="2097152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309" b="309"/>
          <a:stretch>
            <a:fillRect/>
          </a:stretch>
        </p:blipFill>
        <p:spPr bwMode="auto">
          <a:xfrm>
            <a:off x="684795" y="2595305"/>
            <a:ext cx="4434698" cy="4807398"/>
          </a:xfrm>
          <a:prstGeom prst="rect"/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48705" name=""/>
          <p:cNvSpPr txBox="1"/>
          <p:nvPr/>
        </p:nvSpPr>
        <p:spPr>
          <a:xfrm>
            <a:off x="4109117" y="0"/>
            <a:ext cx="8177146" cy="1513841"/>
          </a:xfrm>
          <a:prstGeom prst="rect"/>
        </p:spPr>
        <p:txBody>
          <a:bodyPr rtlCol="0" wrap="square">
            <a:spAutoFit/>
          </a:bodyPr>
          <a:p>
            <a:r>
              <a:rPr sz="9600" lang="en-US">
                <a:solidFill>
                  <a:srgbClr val="000000"/>
                </a:solidFill>
              </a:rPr>
              <a:t>শ</a:t>
            </a:r>
            <a:r>
              <a:rPr sz="9600" lang="en-US">
                <a:solidFill>
                  <a:srgbClr val="000000"/>
                </a:solidFill>
              </a:rPr>
              <a:t>ি</a:t>
            </a:r>
            <a:r>
              <a:rPr sz="9600" lang="en-US">
                <a:solidFill>
                  <a:srgbClr val="000000"/>
                </a:solidFill>
              </a:rPr>
              <a:t>ক্ষক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পরিচিত</a:t>
            </a:r>
            <a:r>
              <a:rPr sz="9600" lang="en-US">
                <a:solidFill>
                  <a:srgbClr val="000000"/>
                </a:solidFill>
              </a:rPr>
              <a:t>ি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extBox 4"/>
          <p:cNvSpPr txBox="1"/>
          <p:nvPr/>
        </p:nvSpPr>
        <p:spPr>
          <a:xfrm>
            <a:off x="5963888" y="2755349"/>
            <a:ext cx="8131868" cy="47396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4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dirty="0" sz="5400" lang="bn-BD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4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altLang="en-US" sz="5400" lang="zh-CN">
                <a:solidFill>
                  <a:srgbClr val="36363D"/>
                </a:solidFill>
              </a:rPr>
              <a:t>ব</a:t>
            </a:r>
            <a:r>
              <a:rPr altLang="en-US" sz="5400" lang="zh-CN">
                <a:solidFill>
                  <a:srgbClr val="36363D"/>
                </a:solidFill>
              </a:rPr>
              <a:t>া</a:t>
            </a:r>
            <a:r>
              <a:rPr altLang="en-US" sz="5400" lang="zh-CN">
                <a:solidFill>
                  <a:srgbClr val="36363D"/>
                </a:solidFill>
              </a:rPr>
              <a:t>ং</a:t>
            </a:r>
            <a:r>
              <a:rPr altLang="en-US" sz="5400" lang="zh-CN">
                <a:solidFill>
                  <a:srgbClr val="36363D"/>
                </a:solidFill>
              </a:rPr>
              <a:t>লাদেশের</a:t>
            </a:r>
            <a:r>
              <a:rPr altLang="en-US" sz="5400" lang="en-US">
                <a:solidFill>
                  <a:srgbClr val="36363D"/>
                </a:solidFill>
              </a:rPr>
              <a:t> </a:t>
            </a:r>
            <a:r>
              <a:rPr altLang="en-US" sz="5400" lang="en-US">
                <a:solidFill>
                  <a:srgbClr val="36363D"/>
                </a:solidFill>
              </a:rPr>
              <a:t>সামাজিক</a:t>
            </a:r>
            <a:r>
              <a:rPr altLang="en-US" sz="5400" lang="en-US">
                <a:solidFill>
                  <a:srgbClr val="36363D"/>
                </a:solidFill>
              </a:rPr>
              <a:t> </a:t>
            </a:r>
            <a:r>
              <a:rPr altLang="en-US" sz="5400" lang="en-US">
                <a:solidFill>
                  <a:srgbClr val="36363D"/>
                </a:solidFill>
              </a:rPr>
              <a:t>স</a:t>
            </a:r>
            <a:r>
              <a:rPr altLang="en-US" sz="5400" lang="en-US">
                <a:solidFill>
                  <a:srgbClr val="36363D"/>
                </a:solidFill>
              </a:rPr>
              <a:t>ম</a:t>
            </a:r>
            <a:r>
              <a:rPr altLang="en-US" sz="5400" lang="en-US">
                <a:solidFill>
                  <a:srgbClr val="36363D"/>
                </a:solidFill>
              </a:rPr>
              <a:t>স</a:t>
            </a:r>
            <a:r>
              <a:rPr altLang="en-US" sz="5400" lang="en-US">
                <a:solidFill>
                  <a:srgbClr val="36363D"/>
                </a:solidFill>
              </a:rPr>
              <a:t>্যা</a:t>
            </a:r>
            <a:r>
              <a:rPr altLang="en-US" sz="5400" lang="en-US">
                <a:solidFill>
                  <a:srgbClr val="36363D"/>
                </a:solidFill>
              </a:rPr>
              <a:t> </a:t>
            </a:r>
            <a:endParaRPr altLang="en-US" lang="zh-CN"/>
          </a:p>
          <a:p>
            <a:pPr algn="ctr"/>
            <a:endParaRPr altLang="en-US" lang="zh-CN"/>
          </a:p>
          <a:p>
            <a:pPr algn="ctr"/>
            <a:r>
              <a:rPr dirty="0" sz="4400" lang="bn-BD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 অধ্যায়</a:t>
            </a:r>
            <a:r>
              <a:rPr dirty="0" sz="14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dirty="0" sz="44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11"/>
          <p:cNvGrpSpPr/>
          <p:nvPr/>
        </p:nvGrpSpPr>
        <p:grpSpPr>
          <a:xfrm>
            <a:off x="1084118" y="3142821"/>
            <a:ext cx="4338032" cy="4582509"/>
            <a:chOff x="4953000" y="381000"/>
            <a:chExt cx="3976687" cy="5292892"/>
          </a:xfrm>
        </p:grpSpPr>
        <p:pic>
          <p:nvPicPr>
            <p:cNvPr id="2097191" name="Picture 2" descr="G:\BTT Training\01050070187_Saiful\Image\Screenshot_164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953000" y="381000"/>
              <a:ext cx="3976687" cy="3277270"/>
            </a:xfrm>
            <a:prstGeom prst="rect"/>
            <a:noFill/>
          </p:spPr>
        </p:pic>
        <p:pic>
          <p:nvPicPr>
            <p:cNvPr id="2097192" name="Picture 3" descr="G:\BTT Training\01050070187_Saiful\Image\Screenshot_165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 cstate="print"/>
            <a:srcRect/>
            <a:stretch>
              <a:fillRect/>
            </a:stretch>
          </p:blipFill>
          <p:spPr bwMode="auto">
            <a:xfrm>
              <a:off x="4953000" y="3657600"/>
              <a:ext cx="3976687" cy="2016292"/>
            </a:xfrm>
            <a:prstGeom prst="rect"/>
            <a:noFill/>
          </p:spPr>
        </p:pic>
      </p:grpSp>
      <p:sp>
        <p:nvSpPr>
          <p:cNvPr id="1048706" name=""/>
          <p:cNvSpPr txBox="1"/>
          <p:nvPr/>
        </p:nvSpPr>
        <p:spPr>
          <a:xfrm>
            <a:off x="4112758" y="779736"/>
            <a:ext cx="8426528" cy="993140"/>
          </a:xfrm>
          <a:prstGeom prst="rect"/>
        </p:spPr>
        <p:txBody>
          <a:bodyPr rtlCol="0" wrap="square">
            <a:spAutoFit/>
          </a:bodyPr>
          <a:p>
            <a:r>
              <a:rPr sz="6000" lang="en-US">
                <a:solidFill>
                  <a:srgbClr val="000000"/>
                </a:solidFill>
              </a:rPr>
              <a:t>প</a:t>
            </a:r>
            <a:r>
              <a:rPr sz="6000" lang="en-US">
                <a:solidFill>
                  <a:srgbClr val="000000"/>
                </a:solidFill>
              </a:rPr>
              <a:t>া</a:t>
            </a:r>
            <a:r>
              <a:rPr sz="6000" lang="en-US">
                <a:solidFill>
                  <a:srgbClr val="000000"/>
                </a:solidFill>
              </a:rPr>
              <a:t>ঠ</a:t>
            </a:r>
            <a:r>
              <a:rPr sz="6000" lang="en-US">
                <a:solidFill>
                  <a:srgbClr val="000000"/>
                </a:solidFill>
              </a:rPr>
              <a:t> </a:t>
            </a:r>
            <a:r>
              <a:rPr sz="6000" lang="en-US">
                <a:solidFill>
                  <a:srgbClr val="000000"/>
                </a:solidFill>
              </a:rPr>
              <a:t>পরিচিতি</a:t>
            </a:r>
            <a:r>
              <a:rPr sz="6000" lang="en-US">
                <a:solidFill>
                  <a:srgbClr val="000000"/>
                </a:solidFill>
              </a:rPr>
              <a:t> </a:t>
            </a:r>
            <a:endParaRPr sz="60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9262" r="9262"/>
          <a:stretch>
            <a:fillRect/>
          </a:stretch>
        </p:blipFill>
        <p:spPr bwMode="auto">
          <a:xfrm>
            <a:off x="838200" y="1641754"/>
            <a:ext cx="2743200" cy="2237820"/>
          </a:xfrm>
          <a:prstGeom prst="rect"/>
          <a:noFill/>
          <a:ln>
            <a:noFill/>
          </a:ln>
          <a:effectLst/>
        </p:spPr>
      </p:pic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1201400" y="1822174"/>
            <a:ext cx="2743200" cy="2216425"/>
          </a:xfrm>
          <a:prstGeom prst="rect"/>
          <a:noFill/>
          <a:ln>
            <a:noFill/>
          </a:ln>
          <a:effectLst/>
        </p:spPr>
      </p:pic>
      <p:pic>
        <p:nvPicPr>
          <p:cNvPr id="2097157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191000" y="1822174"/>
            <a:ext cx="2743200" cy="2105153"/>
          </a:xfrm>
          <a:prstGeom prst="rect"/>
          <a:noFill/>
          <a:ln>
            <a:noFill/>
          </a:ln>
          <a:effectLst/>
        </p:spPr>
      </p:pic>
      <p:sp>
        <p:nvSpPr>
          <p:cNvPr id="1048587" name="TextBox 5"/>
          <p:cNvSpPr txBox="1"/>
          <p:nvPr/>
        </p:nvSpPr>
        <p:spPr>
          <a:xfrm>
            <a:off x="11201401" y="4473714"/>
            <a:ext cx="2590798" cy="707886"/>
          </a:xfrm>
          <a:prstGeom prst="rect"/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ইয়াবা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TextBox 6"/>
          <p:cNvSpPr txBox="1"/>
          <p:nvPr/>
        </p:nvSpPr>
        <p:spPr>
          <a:xfrm>
            <a:off x="1295400" y="4466369"/>
            <a:ext cx="2133600" cy="707886"/>
          </a:xfrm>
          <a:prstGeom prst="rect"/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সিগারেট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TextBox 7"/>
          <p:cNvSpPr txBox="1"/>
          <p:nvPr/>
        </p:nvSpPr>
        <p:spPr>
          <a:xfrm>
            <a:off x="4343400" y="4468073"/>
            <a:ext cx="2506970" cy="646331"/>
          </a:xfrm>
          <a:prstGeom prst="rect"/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ফেনসিডিল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TextBox 8"/>
          <p:cNvSpPr txBox="1"/>
          <p:nvPr/>
        </p:nvSpPr>
        <p:spPr>
          <a:xfrm>
            <a:off x="7848600" y="4437296"/>
            <a:ext cx="2743200" cy="707886"/>
          </a:xfrm>
          <a:prstGeom prst="rect"/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bn-BD" smtClean="0">
                <a:latin typeface="NikoshBAN" pitchFamily="2" charset="0"/>
                <a:cs typeface="NikoshBAN" pitchFamily="2" charset="0"/>
              </a:rPr>
              <a:t>মদ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TextBox 10"/>
          <p:cNvSpPr txBox="1"/>
          <p:nvPr/>
        </p:nvSpPr>
        <p:spPr>
          <a:xfrm>
            <a:off x="3757742" y="432881"/>
            <a:ext cx="7086599" cy="584775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</a:t>
            </a:r>
            <a:r>
              <a:rPr b="1"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b="1"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b="1" dirty="0" sz="32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b="1" dirty="0" sz="32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endParaRPr b="1"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11"/>
          <p:cNvSpPr txBox="1"/>
          <p:nvPr/>
        </p:nvSpPr>
        <p:spPr>
          <a:xfrm>
            <a:off x="4953000" y="5715000"/>
            <a:ext cx="5029200" cy="707886"/>
          </a:xfrm>
          <a:prstGeom prst="rect"/>
          <a:solidFill>
            <a:srgbClr val="92D050"/>
          </a:solidFill>
          <a:ln w="12700">
            <a:solidFill>
              <a:srgbClr val="00B0F0"/>
            </a:solidFill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 দ্রব্য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TextBox 12"/>
          <p:cNvSpPr txBox="1"/>
          <p:nvPr/>
        </p:nvSpPr>
        <p:spPr>
          <a:xfrm>
            <a:off x="3581400" y="6730425"/>
            <a:ext cx="7620000" cy="707886"/>
          </a:xfrm>
          <a:prstGeom prst="rect"/>
          <a:solidFill>
            <a:srgbClr val="92D050"/>
          </a:solidFill>
          <a:ln w="12700">
            <a:solidFill>
              <a:srgbClr val="00B0F0"/>
            </a:solidFill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মাদকতা সৃষ্টি  করে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2" descr="C:\Users\Saiful\Desktop\buy-whiskey-1024x102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 l="6873" r="6873"/>
          <a:stretch>
            <a:fillRect/>
          </a:stretch>
        </p:blipFill>
        <p:spPr bwMode="auto">
          <a:xfrm>
            <a:off x="7848600" y="1822174"/>
            <a:ext cx="2743200" cy="2216426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  <p:bldP spid="1048588" grpId="0" animBg="1"/>
      <p:bldP spid="1048589" grpId="0" animBg="1"/>
      <p:bldP spid="1048590" grpId="0" animBg="1"/>
      <p:bldP spid="1048592" grpId="0" animBg="1"/>
      <p:bldP spid="10485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"/>
          <p:cNvSpPr txBox="1"/>
          <p:nvPr/>
        </p:nvSpPr>
        <p:spPr>
          <a:xfrm>
            <a:off x="3962400" y="609600"/>
            <a:ext cx="6781800" cy="646331"/>
          </a:xfrm>
          <a:prstGeom prst="rect"/>
          <a:solidFill>
            <a:srgbClr val="92D050"/>
          </a:solid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36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b="1" dirty="0" sz="36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2" descr="C:\Users\Saiful\Desktop\alcohol-addiction_6596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890" r="2890"/>
          <a:stretch>
            <a:fillRect/>
          </a:stretch>
        </p:blipFill>
        <p:spPr bwMode="auto">
          <a:xfrm>
            <a:off x="4554681" y="1856596"/>
            <a:ext cx="6189519" cy="1953547"/>
          </a:xfrm>
          <a:prstGeom prst="rect"/>
          <a:noFill/>
        </p:spPr>
      </p:pic>
      <p:sp>
        <p:nvSpPr>
          <p:cNvPr id="1048707" name=""/>
          <p:cNvSpPr/>
          <p:nvPr/>
        </p:nvSpPr>
        <p:spPr>
          <a:xfrm>
            <a:off x="3722995" y="4114800"/>
            <a:ext cx="7852891" cy="2746213"/>
          </a:xfrm>
          <a:prstGeom prst="wedgeEllipseCallou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sz="8000" lang="en-US"/>
              <a:t>ম</a:t>
            </a:r>
            <a:r>
              <a:rPr sz="8000" lang="en-US"/>
              <a:t>া</a:t>
            </a:r>
            <a:r>
              <a:rPr sz="8000" lang="en-US"/>
              <a:t>দ</a:t>
            </a:r>
            <a:r>
              <a:rPr sz="8000" lang="en-US"/>
              <a:t>ক</a:t>
            </a:r>
            <a:r>
              <a:rPr sz="8000" lang="en-US"/>
              <a:t>া</a:t>
            </a:r>
            <a:r>
              <a:rPr sz="8000" lang="en-US"/>
              <a:t>সক্তি</a:t>
            </a:r>
            <a:r>
              <a:rPr sz="8000"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nip Diagonal Corner Rectangle 1"/>
          <p:cNvSpPr/>
          <p:nvPr/>
        </p:nvSpPr>
        <p:spPr>
          <a:xfrm>
            <a:off x="5095301" y="876300"/>
            <a:ext cx="4343400" cy="838200"/>
          </a:xfrm>
          <a:prstGeom prst="snip2Diag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6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dirty="0" sz="6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TextBox 3"/>
          <p:cNvSpPr txBox="1"/>
          <p:nvPr/>
        </p:nvSpPr>
        <p:spPr>
          <a:xfrm>
            <a:off x="2743200" y="3048000"/>
            <a:ext cx="10515600" cy="4866639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000" lang="bn-BD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সক্তি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াসক্তি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াব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ণনা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াসক্তি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োধে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পর্কে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ণনা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4000" lang="en-US">
                <a:solidFill>
                  <a:srgbClr val="36363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40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"/>
          <p:cNvSpPr txBox="1"/>
          <p:nvPr/>
        </p:nvSpPr>
        <p:spPr>
          <a:xfrm>
            <a:off x="914385" y="381000"/>
            <a:ext cx="12115816" cy="707886"/>
          </a:xfrm>
          <a:prstGeom prst="rect"/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 সূত্রপাত  </a:t>
            </a:r>
            <a:r>
              <a:rPr b="1"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যেভাবে ঘটে</a:t>
            </a:r>
            <a:r>
              <a:rPr b="1"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b="1" dirty="0" sz="40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0" name="Picture 4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6172" r="15096"/>
          <a:stretch>
            <a:fillRect/>
          </a:stretch>
        </p:blipFill>
        <p:spPr bwMode="auto">
          <a:xfrm>
            <a:off x="9982200" y="1219201"/>
            <a:ext cx="3048001" cy="2939110"/>
          </a:xfrm>
          <a:prstGeom prst="rect"/>
          <a:noFill/>
          <a:ln>
            <a:noFill/>
          </a:ln>
          <a:effectLst/>
        </p:spPr>
      </p:pic>
      <p:sp>
        <p:nvSpPr>
          <p:cNvPr id="1048601" name="TextBox 5"/>
          <p:cNvSpPr txBox="1"/>
          <p:nvPr/>
        </p:nvSpPr>
        <p:spPr>
          <a:xfrm>
            <a:off x="914384" y="5898083"/>
            <a:ext cx="3429001" cy="584775"/>
          </a:xfrm>
          <a:prstGeom prst="rect"/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বন্ধুদের প্ররোচনা</a:t>
            </a:r>
          </a:p>
        </p:txBody>
      </p:sp>
      <p:sp>
        <p:nvSpPr>
          <p:cNvPr id="1048602" name="TextBox 6"/>
          <p:cNvSpPr txBox="1"/>
          <p:nvPr/>
        </p:nvSpPr>
        <p:spPr>
          <a:xfrm>
            <a:off x="9982200" y="4444425"/>
            <a:ext cx="3048000" cy="584775"/>
          </a:xfrm>
          <a:prstGeom prst="rect"/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কৌতূহলের বশে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1" name="Picture 8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14384" y="2402876"/>
            <a:ext cx="3383280" cy="2927255"/>
          </a:xfrm>
          <a:prstGeom prst="rect"/>
          <a:noFill/>
          <a:ln>
            <a:noFill/>
          </a:ln>
          <a:effectLst/>
        </p:spPr>
      </p:pic>
      <p:pic>
        <p:nvPicPr>
          <p:cNvPr id="2097162" name="Picture 2" descr="http://blog.comjagat.com/wp-content/uploads/2012/09/girl-on-the-interne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562585" y="1913339"/>
            <a:ext cx="3383280" cy="2832017"/>
          </a:xfrm>
          <a:prstGeom prst="rect"/>
          <a:noFill/>
        </p:spPr>
      </p:pic>
      <p:sp>
        <p:nvSpPr>
          <p:cNvPr id="1048603" name="TextBox 9"/>
          <p:cNvSpPr txBox="1"/>
          <p:nvPr/>
        </p:nvSpPr>
        <p:spPr>
          <a:xfrm>
            <a:off x="5562585" y="4745356"/>
            <a:ext cx="3992865" cy="584775"/>
          </a:xfrm>
          <a:prstGeom prst="rect"/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32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অপসাংস্কৃতির প্রভাব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  <p:bldP spid="1048602" grpId="0" animBg="1"/>
      <p:bldP spid="10486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extBox 3"/>
          <p:cNvSpPr txBox="1"/>
          <p:nvPr/>
        </p:nvSpPr>
        <p:spPr>
          <a:xfrm>
            <a:off x="1142993" y="2267360"/>
            <a:ext cx="12344415" cy="3075940"/>
          </a:xfrm>
          <a:prstGeom prst="rect"/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/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মাদকাসক্ত-সাথীদের সাথে মেলামেশার মধ্য </a:t>
            </a:r>
            <a:r>
              <a:rPr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দিয়েই প্রধানত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মাদকাসক্তির সূত্রপাত ঘটে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ৌ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ৌ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ূহল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াসক্ত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্যু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ত্যাদি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াসক্ত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altLang="en-US" 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1"/>
          <p:cNvSpPr/>
          <p:nvPr/>
        </p:nvSpPr>
        <p:spPr>
          <a:xfrm>
            <a:off x="3390899" y="796491"/>
            <a:ext cx="3924300" cy="497080"/>
          </a:xfrm>
          <a:prstGeom prst="rect"/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8" name="Picture 4" descr="C:\Users\Saiful\Desktop\Webpnet-resizeimage-60-2001050403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901" r="1901"/>
          <a:stretch>
            <a:fillRect/>
          </a:stretch>
        </p:blipFill>
        <p:spPr bwMode="auto">
          <a:xfrm>
            <a:off x="7037635" y="446621"/>
            <a:ext cx="6553201" cy="3668179"/>
          </a:xfrm>
          <a:prstGeom prst="ellipse"/>
          <a:ln w="63500" cap="rnd">
            <a:solidFill>
              <a:srgbClr val="00B0F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9" name="Rectangle 5"/>
          <p:cNvSpPr/>
          <p:nvPr/>
        </p:nvSpPr>
        <p:spPr>
          <a:xfrm>
            <a:off x="1627435" y="5363328"/>
            <a:ext cx="10820400" cy="1285240"/>
          </a:xfrm>
          <a:prstGeom prst="rect"/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b="1"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হতাশা ও বেকারত্ব</a:t>
            </a:r>
            <a:r>
              <a:rPr dirty="0" sz="4000" lang="en-US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মাদকাসক্তিতে </a:t>
            </a:r>
            <a:r>
              <a:rPr b="1" dirty="0" sz="4000" lang="bn-BD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 </a:t>
            </a:r>
            <a:r>
              <a:rPr b="1" dirty="0" sz="4000"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 করে?</a:t>
            </a:r>
            <a:endParaRPr b="1" dirty="0" sz="40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lastClr="000000" val="windowText"/>
      </a:dk1>
      <a:lt1>
        <a:sysClr lastClr="FFFFFF" val="window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Saiful</dc:creator>
  <cp:lastModifiedBy>Saiful</cp:lastModifiedBy>
  <dcterms:created xsi:type="dcterms:W3CDTF">2006-08-15T00:00:00Z</dcterms:created>
  <dcterms:modified xsi:type="dcterms:W3CDTF">2021-07-23T14:55:34Z</dcterms:modified>
</cp:coreProperties>
</file>