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0" r:id="rId2"/>
    <p:sldId id="300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10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F9AA2-B82C-4831-B5FE-2C449A2A0F7F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4BBC2-63EE-4A5B-9211-180BADECB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839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C4F64-8360-4701-AF25-8CAAFE7C1F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96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8DD3-0C66-4D8F-8BDE-AC63A7173986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A754-AB0C-4AE3-958F-208A30E97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36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8DD3-0C66-4D8F-8BDE-AC63A7173986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A754-AB0C-4AE3-958F-208A30E97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277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8DD3-0C66-4D8F-8BDE-AC63A7173986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A754-AB0C-4AE3-958F-208A30E97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06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8DD3-0C66-4D8F-8BDE-AC63A7173986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A754-AB0C-4AE3-958F-208A30E97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64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8DD3-0C66-4D8F-8BDE-AC63A7173986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A754-AB0C-4AE3-958F-208A30E97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995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8DD3-0C66-4D8F-8BDE-AC63A7173986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A754-AB0C-4AE3-958F-208A30E97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489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8DD3-0C66-4D8F-8BDE-AC63A7173986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A754-AB0C-4AE3-958F-208A30E97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87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8DD3-0C66-4D8F-8BDE-AC63A7173986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A754-AB0C-4AE3-958F-208A30E97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18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8DD3-0C66-4D8F-8BDE-AC63A7173986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A754-AB0C-4AE3-958F-208A30E97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18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8DD3-0C66-4D8F-8BDE-AC63A7173986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A754-AB0C-4AE3-958F-208A30E97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25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8DD3-0C66-4D8F-8BDE-AC63A7173986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A754-AB0C-4AE3-958F-208A30E97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72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38DD3-0C66-4D8F-8BDE-AC63A7173986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3A754-AB0C-4AE3-958F-208A30E97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694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kowsarahmed1980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25"/>
          <a:stretch/>
        </p:blipFill>
        <p:spPr>
          <a:xfrm>
            <a:off x="1621387" y="1260764"/>
            <a:ext cx="8970558" cy="441392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92729" y="5351988"/>
            <a:ext cx="8893480" cy="1377021"/>
          </a:xfrm>
          <a:prstGeom prst="rect">
            <a:avLst/>
          </a:prstGeom>
          <a:ln w="34925">
            <a:noFill/>
          </a:ln>
          <a:effectLst/>
        </p:spPr>
        <p:txBody>
          <a:bodyPr wrap="square">
            <a:prstTxWarp prst="textPlain">
              <a:avLst/>
            </a:prstTxWarp>
            <a:spAutoFit/>
          </a:bodyPr>
          <a:lstStyle/>
          <a:p>
            <a:pPr lvl="0"/>
            <a:r>
              <a:rPr 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BD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 </a:t>
            </a:r>
            <a:endParaRPr lang="bn-BD" sz="9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67442" y="0"/>
            <a:ext cx="6023023" cy="1446550"/>
          </a:xfrm>
          <a:prstGeom prst="rect">
            <a:avLst/>
          </a:prstGeom>
          <a:ln w="34925">
            <a:noFill/>
          </a:ln>
          <a:effectLst/>
        </p:spPr>
        <p:txBody>
          <a:bodyPr wrap="square">
            <a:spAutoFit/>
          </a:bodyPr>
          <a:lstStyle/>
          <a:p>
            <a:pPr lvl="0"/>
            <a:r>
              <a:rPr lang="en-US" sz="8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  ক্লাসে  </a:t>
            </a:r>
            <a:endParaRPr lang="bn-BD" sz="8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898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8172" y="4546706"/>
            <a:ext cx="7813110" cy="1323439"/>
          </a:xfrm>
          <a:prstGeom prst="upArrowCallout">
            <a:avLst>
              <a:gd name="adj1" fmla="val 50000"/>
              <a:gd name="adj2" fmla="val 192688"/>
              <a:gd name="adj3" fmla="val 0"/>
              <a:gd name="adj4" fmla="val 100000"/>
            </a:avLst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বরফে পানির অণুসমূহ খুব কাছাকাছি থাকে এবং তাদের বন্ধন অনেক বেশি দৃঢ় ।  </a:t>
            </a:r>
            <a:endParaRPr lang="en-US" sz="40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0074" y="2623418"/>
            <a:ext cx="4506238" cy="646331"/>
          </a:xfrm>
          <a:prstGeom prst="homePlate">
            <a:avLst>
              <a:gd name="adj" fmla="val 46179"/>
            </a:avLst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কঠিন পদার্থের অণুর অবস্থা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ATAUR RAHMAN\Desktop\New folder\borof1.jpg"/>
          <p:cNvPicPr>
            <a:picLocks noChangeAspect="1" noChangeArrowheads="1"/>
          </p:cNvPicPr>
          <p:nvPr/>
        </p:nvPicPr>
        <p:blipFill>
          <a:blip r:embed="rId2" cstate="print"/>
          <a:srcRect l="17807" t="11429" r="10966"/>
          <a:stretch>
            <a:fillRect/>
          </a:stretch>
        </p:blipFill>
        <p:spPr bwMode="auto">
          <a:xfrm>
            <a:off x="7044410" y="879952"/>
            <a:ext cx="2676832" cy="3200400"/>
          </a:xfrm>
          <a:prstGeom prst="can">
            <a:avLst/>
          </a:prstGeom>
          <a:noFill/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70116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0096" y="3141290"/>
            <a:ext cx="4506238" cy="1200329"/>
          </a:xfrm>
          <a:prstGeom prst="homePlate">
            <a:avLst>
              <a:gd name="adj" fmla="val 0"/>
            </a:avLst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কঠিন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ও তরল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পদার্থের অণুর অবস্থা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কেমন? 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1844" y="714964"/>
            <a:ext cx="2768252" cy="769441"/>
          </a:xfrm>
          <a:prstGeom prst="homePlate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625" y="2600714"/>
            <a:ext cx="2677439" cy="20080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70215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707716"/>
            <a:ext cx="4403942" cy="646331"/>
          </a:xfrm>
          <a:prstGeom prst="homePlate">
            <a:avLst>
              <a:gd name="adj" fmla="val 46179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তরল পদার্থের অণুর অবস্থা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0405" y="4191175"/>
            <a:ext cx="7665928" cy="2123658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তরলে পানির অণুসমূহ যথেষ্ট কাছাকাছি থাকলেও তাদের চলাচলের জন্য অণুগুলোর মাঝে অল্প কিছু খালি যায়গা থাকে । 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an 3"/>
          <p:cNvSpPr/>
          <p:nvPr/>
        </p:nvSpPr>
        <p:spPr>
          <a:xfrm>
            <a:off x="6850694" y="1197280"/>
            <a:ext cx="1835865" cy="2667000"/>
          </a:xfrm>
          <a:prstGeom prst="can">
            <a:avLst/>
          </a:prstGeom>
          <a:blipFill dpi="0"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256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1873" y="2068255"/>
            <a:ext cx="4856967" cy="646331"/>
          </a:xfrm>
          <a:prstGeom prst="homePlate">
            <a:avLst>
              <a:gd name="adj" fmla="val 46179"/>
            </a:avLst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বায়বীয় পদার্থের অণুর অবস্থা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0406" y="4799960"/>
            <a:ext cx="7400795" cy="1323439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বায়বীয় পদার্থ যেমন জলীয় বাষ্পে অণুসমূহ একে অপর থেকে বেশ দূরে অবস্থান করে । 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781800" y="1143000"/>
            <a:ext cx="3733800" cy="3581400"/>
            <a:chOff x="4974770" y="3086099"/>
            <a:chExt cx="3657601" cy="311502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0" y="3086099"/>
              <a:ext cx="2895600" cy="2171701"/>
            </a:xfrm>
            <a:prstGeom prst="can">
              <a:avLst/>
            </a:prstGeom>
            <a:ln w="19050">
              <a:noFill/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8FAFD"/>
                </a:clrFrom>
                <a:clrTo>
                  <a:srgbClr val="F8FA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4770" y="3090862"/>
              <a:ext cx="3657601" cy="3110265"/>
            </a:xfrm>
            <a:prstGeom prst="can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324600" y="5899070"/>
              <a:ext cx="2133600" cy="151028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35644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1638" y="791743"/>
            <a:ext cx="2286000" cy="584775"/>
          </a:xfrm>
          <a:prstGeom prst="homePlate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1"/>
          <a:stretch/>
        </p:blipFill>
        <p:spPr>
          <a:xfrm>
            <a:off x="7260920" y="2109444"/>
            <a:ext cx="2293866" cy="21317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23243" y="4513299"/>
            <a:ext cx="2370051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ইস্পাত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98915" y="4513298"/>
            <a:ext cx="2268814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রাবার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47378" y="5406026"/>
            <a:ext cx="7772400" cy="1200329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ইস্পাত এবং রাবার এই পদার্থের মধ্যে কোনটি বেশি দৃঢ় ? কারণ লিখ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242" y="1992858"/>
            <a:ext cx="2370051" cy="22483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11CCF33-67ED-45B1-9C19-06D0890259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4192" y="377459"/>
            <a:ext cx="1798773" cy="14222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3580656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95592" y="722970"/>
            <a:ext cx="1905000" cy="523220"/>
          </a:xfrm>
          <a:prstGeom prst="homePlate">
            <a:avLst>
              <a:gd name="adj" fmla="val 0"/>
            </a:avLst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দলগত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কাজ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78682" y="4510415"/>
            <a:ext cx="3276600" cy="58477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(১) পরমাণু কী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78682" y="5303793"/>
            <a:ext cx="5410200" cy="58477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(২) পানির অণু কীভাবে গঠিত হয় 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download.png">
            <a:extLst>
              <a:ext uri="{FF2B5EF4-FFF2-40B4-BE49-F238E27FC236}">
                <a16:creationId xmlns:a16="http://schemas.microsoft.com/office/drawing/2014/main" xmlns="" id="{ADB6E154-D9AF-4EEF-8548-645C48BC3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3708" y="2750570"/>
            <a:ext cx="1866549" cy="13927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6443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3081" y="463825"/>
            <a:ext cx="6729517" cy="81003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পাঠ্য বইয়ের সাথে সংযোগ সাধন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3868" y="5674813"/>
            <a:ext cx="6708730" cy="107721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তোমাদের প্রাথমিক বিজ্ঞান বইয়ের ৩৮ ও ৩৯ নং পৃষ্ঠা খুলে নিরবে পড়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875" y="1519302"/>
            <a:ext cx="5715000" cy="400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036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228601"/>
            <a:ext cx="1524000" cy="584775"/>
          </a:xfrm>
          <a:prstGeom prst="rect">
            <a:avLst/>
          </a:prstGeom>
          <a:noFill/>
          <a:ln w="19050"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8382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(১) পদার্থ কী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00" y="12192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(২) পদার্থের অবস্থা কয়টি ও কী কী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1752600"/>
            <a:ext cx="77724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সঠিক উত্তরটি খাতায় লিখঃ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2362200"/>
            <a:ext cx="8534400" cy="523220"/>
          </a:xfrm>
          <a:prstGeom prst="rect">
            <a:avLst/>
          </a:prstGeom>
          <a:solidFill>
            <a:srgbClr val="00FF00">
              <a:alpha val="54000"/>
            </a:srgb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(১) তরল পদার্থের কঠিন অবস্থা নিচের কোনটি ?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2971800"/>
            <a:ext cx="15240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(ক) পানি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7200" y="2971800"/>
            <a:ext cx="15240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(খ) দুধ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9400" y="2971800"/>
            <a:ext cx="15240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(গ) বরফ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39200" y="2971800"/>
            <a:ext cx="15240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(ঘ) শরবত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3581400"/>
            <a:ext cx="8534400" cy="523220"/>
          </a:xfrm>
          <a:prstGeom prst="rect">
            <a:avLst/>
          </a:prstGeom>
          <a:solidFill>
            <a:srgbClr val="00FF00">
              <a:alpha val="54000"/>
            </a:srgb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(২) বায়বীয় পদার্থের অণুগুলো---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8800" y="4191000"/>
            <a:ext cx="15240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(ক) খুব দৃঢ়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81400" y="4191000"/>
            <a:ext cx="25146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(খ) কাছাকাছি থাকে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48400" y="4191000"/>
            <a:ext cx="22098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(গ) লেগে থাকে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34400" y="4191000"/>
            <a:ext cx="18288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(ঘ) দূরে থাকে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28800" y="4800600"/>
            <a:ext cx="8534400" cy="523220"/>
          </a:xfrm>
          <a:prstGeom prst="rect">
            <a:avLst/>
          </a:prstGeom>
          <a:solidFill>
            <a:srgbClr val="00FF00">
              <a:alpha val="54000"/>
            </a:srgbClr>
          </a:solidFill>
          <a:ln>
            <a:solidFill>
              <a:srgbClr val="CCFF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(৩) হীরা অনেক বেশি শক্ত হওয়ার কারণ কী ?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28800" y="5410200"/>
            <a:ext cx="25908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(ক) দেখতে উজ্জ্বল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67400" y="5420380"/>
            <a:ext cx="25908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(খ) দাম বেশি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28800" y="6029980"/>
            <a:ext cx="25908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(গ) বন্ধন দৃঢ়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67400" y="6029980"/>
            <a:ext cx="25908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(ঘ) বন্ধন হালকা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0248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0" grpId="1" animBg="1"/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20" grpId="0" animBg="1"/>
      <p:bldP spid="2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TAUR RAHMAN\Desktop\pesha\unnamed-f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85531" y="1159565"/>
            <a:ext cx="4030872" cy="2418523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611756" y="2263673"/>
            <a:ext cx="703690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# 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পানি </a:t>
            </a: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 তিন অবস্থায় থাকে তার উৎসগুলোর একটি তালিকা তৈরি করে আনবে।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208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5225" y="649356"/>
            <a:ext cx="10438392" cy="1446550"/>
          </a:xfrm>
          <a:prstGeom prst="rect">
            <a:avLst/>
          </a:prstGeom>
          <a:ln w="57150" cmpd="dbl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IN" sz="8800" dirty="0" smtClean="0">
                <a:ln w="0"/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BD" sz="8800" dirty="0" smtClean="0">
                <a:ln w="0"/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IN" sz="8800" dirty="0" smtClean="0">
                <a:ln w="0"/>
                <a:latin typeface="NikoshBAN" pitchFamily="2" charset="0"/>
                <a:cs typeface="NikoshBAN" pitchFamily="2" charset="0"/>
              </a:rPr>
              <a:t> ভাল থাকো। </a:t>
            </a:r>
            <a:endParaRPr lang="en-US" sz="8800" dirty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ATAUR RAHMAN\Desktop\New folder\borof1.jpg"/>
          <p:cNvPicPr>
            <a:picLocks noChangeAspect="1" noChangeArrowheads="1"/>
          </p:cNvPicPr>
          <p:nvPr/>
        </p:nvPicPr>
        <p:blipFill>
          <a:blip r:embed="rId2" cstate="print"/>
          <a:srcRect l="17807" t="11429" r="10966"/>
          <a:stretch>
            <a:fillRect/>
          </a:stretch>
        </p:blipFill>
        <p:spPr bwMode="auto">
          <a:xfrm>
            <a:off x="2037568" y="3188332"/>
            <a:ext cx="1653437" cy="1976837"/>
          </a:xfrm>
          <a:prstGeom prst="can">
            <a:avLst/>
          </a:prstGeom>
          <a:noFill/>
          <a:ln w="28575">
            <a:solidFill>
              <a:schemeClr val="tx1"/>
            </a:solidFill>
          </a:ln>
        </p:spPr>
      </p:pic>
      <p:grpSp>
        <p:nvGrpSpPr>
          <p:cNvPr id="5" name="Group 4"/>
          <p:cNvGrpSpPr/>
          <p:nvPr/>
        </p:nvGrpSpPr>
        <p:grpSpPr>
          <a:xfrm>
            <a:off x="7924799" y="2959275"/>
            <a:ext cx="2835966" cy="3043960"/>
            <a:chOff x="4974770" y="3086099"/>
            <a:chExt cx="3657601" cy="311502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0" y="3086099"/>
              <a:ext cx="2895600" cy="2171701"/>
            </a:xfrm>
            <a:prstGeom prst="can">
              <a:avLst/>
            </a:prstGeom>
            <a:ln w="19050">
              <a:noFill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8FAFD"/>
                </a:clrFrom>
                <a:clrTo>
                  <a:srgbClr val="F8FA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4770" y="3090862"/>
              <a:ext cx="3657601" cy="3110265"/>
            </a:xfrm>
            <a:prstGeom prst="can">
              <a:avLst/>
            </a:prstGeom>
          </p:spPr>
        </p:pic>
        <p:sp>
          <p:nvSpPr>
            <p:cNvPr id="8" name="Rectangle 6"/>
            <p:cNvSpPr/>
            <p:nvPr/>
          </p:nvSpPr>
          <p:spPr>
            <a:xfrm>
              <a:off x="6324600" y="5899070"/>
              <a:ext cx="2133600" cy="151028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Can 8"/>
          <p:cNvSpPr/>
          <p:nvPr/>
        </p:nvSpPr>
        <p:spPr>
          <a:xfrm>
            <a:off x="4980832" y="3005469"/>
            <a:ext cx="2215098" cy="2165547"/>
          </a:xfrm>
          <a:prstGeom prst="can">
            <a:avLst/>
          </a:prstGeom>
          <a:blipFill dpi="0"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45225" y="5405506"/>
            <a:ext cx="10438392" cy="1446550"/>
          </a:xfrm>
          <a:prstGeom prst="rect">
            <a:avLst/>
          </a:prstGeom>
          <a:ln w="57150" cmpd="dbl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IN" sz="8800" dirty="0" smtClean="0">
                <a:ln w="0"/>
                <a:latin typeface="NikoshBAN" pitchFamily="2" charset="0"/>
                <a:cs typeface="NikoshBAN" pitchFamily="2" charset="0"/>
              </a:rPr>
              <a:t>স্বাস্থবিধি মেনে চলো। </a:t>
            </a:r>
            <a:endParaRPr lang="en-US" sz="8800" dirty="0">
              <a:ln w="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8980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3988" y="1033930"/>
            <a:ext cx="2833788" cy="660289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383355" y="1104156"/>
            <a:ext cx="2925030" cy="590063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271693" y="231954"/>
            <a:ext cx="2391495" cy="70176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468" y="2006869"/>
            <a:ext cx="1446805" cy="18786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23818" y="3991018"/>
            <a:ext cx="47681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 বিজ্ঞান </a:t>
            </a:r>
          </a:p>
          <a:p>
            <a:pPr algn="ctr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৫ম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ঃ 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শ্রেণি</a:t>
            </a:r>
          </a:p>
          <a:p>
            <a:pPr algn="ctr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পাঁচ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পদার্থ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endParaRPr lang="bn-IN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পাঠ্যাংশঃ পদার্থ গঠন 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১৮/০৭/২০২১খ্রিঃ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421721" y="1269368"/>
            <a:ext cx="45720" cy="49684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589643" y="2651760"/>
            <a:ext cx="22860" cy="24231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189097" y="2651760"/>
            <a:ext cx="24381" cy="24231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299519" y="1269368"/>
            <a:ext cx="45720" cy="49684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977" y="2006869"/>
            <a:ext cx="1546531" cy="216392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500270" y="4170794"/>
            <a:ext cx="4881225" cy="2246769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কাওছার মিয়া</a:t>
            </a:r>
          </a:p>
          <a:p>
            <a:pPr algn="ctr"/>
            <a:r>
              <a:rPr lang="bn-IN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IN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৭৪ নং খাড়াকান্দি স</a:t>
            </a:r>
            <a:r>
              <a:rPr lang="en-US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IN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প্রাঃ বিদ্যালয়।</a:t>
            </a:r>
          </a:p>
          <a:p>
            <a:pPr algn="ctr"/>
            <a:r>
              <a:rPr lang="bn-IN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শিবচর, মাদারিপুর।</a:t>
            </a:r>
          </a:p>
          <a:p>
            <a:pPr algn="ctr"/>
            <a:r>
              <a:rPr lang="bn-IN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ln w="0"/>
                <a:solidFill>
                  <a:schemeClr val="tx1"/>
                </a:solidFill>
                <a:latin typeface="+mj-lt"/>
                <a:cs typeface="NikoshBAN" panose="02000000000000000000" pitchFamily="2" charset="0"/>
                <a:hlinkClick r:id="rId4"/>
              </a:rPr>
              <a:t>kowsarahmed1980@gmail.com</a:t>
            </a:r>
            <a:r>
              <a:rPr lang="en-US" sz="2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5414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28600"/>
            <a:ext cx="8001000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আমরা কিছু ছবি দেখি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6106180"/>
            <a:ext cx="8077200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এসব বস্তুকে একত্রে কী বলতে পারি ?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6800" y="5715000"/>
            <a:ext cx="2362200" cy="9233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পদার্থ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Acer\Desktop\nice\picture\How-to-check-brick-quality-on-site.jpg"/>
          <p:cNvPicPr>
            <a:picLocks noChangeAspect="1" noChangeArrowheads="1"/>
          </p:cNvPicPr>
          <p:nvPr/>
        </p:nvPicPr>
        <p:blipFill>
          <a:blip r:embed="rId2" cstate="print"/>
          <a:srcRect l="21212" r="15151"/>
          <a:stretch>
            <a:fillRect/>
          </a:stretch>
        </p:blipFill>
        <p:spPr bwMode="auto">
          <a:xfrm>
            <a:off x="1905000" y="2590800"/>
            <a:ext cx="1600200" cy="1751838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" name="Picture 5" descr="belun_Fotor_Coll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990600"/>
            <a:ext cx="4724400" cy="4724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00B0F0"/>
            </a:solidFill>
            <a:miter lim="800000"/>
          </a:ln>
          <a:effectLst/>
        </p:spPr>
      </p:pic>
      <p:pic>
        <p:nvPicPr>
          <p:cNvPr id="7" name="Picture 6" descr="stone4.jpg"/>
          <p:cNvPicPr>
            <a:picLocks noChangeAspect="1"/>
          </p:cNvPicPr>
          <p:nvPr/>
        </p:nvPicPr>
        <p:blipFill>
          <a:blip r:embed="rId4" cstate="print"/>
          <a:srcRect l="26311" t="28000" r="31591" b="32000"/>
          <a:stretch>
            <a:fillRect/>
          </a:stretch>
        </p:blipFill>
        <p:spPr>
          <a:xfrm>
            <a:off x="8610600" y="2514600"/>
            <a:ext cx="1828800" cy="15240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06900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96125" y="1639230"/>
            <a:ext cx="7449854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 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শিক্ষার্থীরা--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32494" y="449760"/>
            <a:ext cx="2258907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96125" y="2767148"/>
            <a:ext cx="7449854" cy="584775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5.1.1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পদার্থ কী বলতে পারবে 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71073" y="3613533"/>
            <a:ext cx="7449854" cy="584775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5.1.2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পদার্থ কী দিয়ে গঠিত তা ব্যাখ্যা করতে পারবে 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71073" y="4459918"/>
            <a:ext cx="7666530" cy="584775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marL="285750" indent="-285750" algn="ctr"/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5.1.3 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পদার্থের বিভিন্ন রূপের বৈশিষ্ট্য বর্ণনা করতে 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 ।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901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71959" y="1671095"/>
            <a:ext cx="4648200" cy="1298377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পদার্থের গঠন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833" y="3171943"/>
            <a:ext cx="2200275" cy="340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833" y="3182829"/>
            <a:ext cx="2219325" cy="3416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682" y="3168319"/>
            <a:ext cx="2114550" cy="340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4" y="723942"/>
            <a:ext cx="2652534" cy="4740884"/>
          </a:xfrm>
          <a:prstGeom prst="rect">
            <a:avLst/>
          </a:prstGeom>
        </p:spPr>
      </p:pic>
      <p:sp>
        <p:nvSpPr>
          <p:cNvPr id="8" name="Up Ribbon 7"/>
          <p:cNvSpPr/>
          <p:nvPr/>
        </p:nvSpPr>
        <p:spPr>
          <a:xfrm>
            <a:off x="2834161" y="240246"/>
            <a:ext cx="6538198" cy="1217493"/>
          </a:xfrm>
          <a:prstGeom prst="ribbon2">
            <a:avLst>
              <a:gd name="adj1" fmla="val 33333"/>
              <a:gd name="adj2" fmla="val 75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 </a:t>
            </a:r>
            <a:endParaRPr lang="en-US" sz="6000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367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2091" y="193964"/>
            <a:ext cx="7654636" cy="76944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টেবিলের উপর কতটি 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পাথর</a:t>
            </a: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রাখা যাবে ?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ATAUR RAHMAN\Desktop\New folder\Solid-table-by-Lars-Bjeller-Fjetland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8534" y="935695"/>
            <a:ext cx="6381750" cy="34194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8" name="Picture 7" descr="stone4.jpg"/>
          <p:cNvPicPr>
            <a:picLocks noChangeAspect="1"/>
          </p:cNvPicPr>
          <p:nvPr/>
        </p:nvPicPr>
        <p:blipFill>
          <a:blip r:embed="rId3" cstate="print"/>
          <a:srcRect l="26311" t="28000" r="31591" b="32000"/>
          <a:stretch>
            <a:fillRect/>
          </a:stretch>
        </p:blipFill>
        <p:spPr>
          <a:xfrm>
            <a:off x="3491347" y="1149141"/>
            <a:ext cx="1683325" cy="1524000"/>
          </a:xfrm>
          <a:prstGeom prst="ellipse">
            <a:avLst/>
          </a:prstGeom>
          <a:noFill/>
          <a:ln w="3175">
            <a:solidFill>
              <a:schemeClr val="tx1"/>
            </a:solidFill>
          </a:ln>
          <a:effectLst>
            <a:softEdge rad="112500"/>
          </a:effectLst>
        </p:spPr>
      </p:pic>
      <p:pic>
        <p:nvPicPr>
          <p:cNvPr id="9" name="Picture 8" descr="stone4.jpg"/>
          <p:cNvPicPr>
            <a:picLocks noChangeAspect="1"/>
          </p:cNvPicPr>
          <p:nvPr/>
        </p:nvPicPr>
        <p:blipFill>
          <a:blip r:embed="rId3" cstate="print"/>
          <a:srcRect l="26311" t="28000" r="31591" b="32000"/>
          <a:stretch>
            <a:fillRect/>
          </a:stretch>
        </p:blipFill>
        <p:spPr>
          <a:xfrm>
            <a:off x="5167747" y="1149141"/>
            <a:ext cx="1683325" cy="1524000"/>
          </a:xfrm>
          <a:prstGeom prst="ellipse">
            <a:avLst/>
          </a:prstGeom>
          <a:noFill/>
          <a:ln w="3175">
            <a:solidFill>
              <a:schemeClr val="tx1"/>
            </a:solidFill>
          </a:ln>
          <a:effectLst>
            <a:softEdge rad="112500"/>
          </a:effectLst>
        </p:spPr>
      </p:pic>
      <p:pic>
        <p:nvPicPr>
          <p:cNvPr id="10" name="Picture 9" descr="stone4.jpg"/>
          <p:cNvPicPr>
            <a:picLocks noChangeAspect="1"/>
          </p:cNvPicPr>
          <p:nvPr/>
        </p:nvPicPr>
        <p:blipFill>
          <a:blip r:embed="rId3" cstate="print"/>
          <a:srcRect l="26311" t="28000" r="31591" b="32000"/>
          <a:stretch>
            <a:fillRect/>
          </a:stretch>
        </p:blipFill>
        <p:spPr>
          <a:xfrm>
            <a:off x="6851072" y="1129306"/>
            <a:ext cx="1683325" cy="1524000"/>
          </a:xfrm>
          <a:prstGeom prst="ellipse">
            <a:avLst/>
          </a:prstGeom>
          <a:noFill/>
          <a:ln w="3175">
            <a:solidFill>
              <a:schemeClr val="tx1"/>
            </a:solidFill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2182091" y="5342617"/>
            <a:ext cx="7848600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টেবিলের উপর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পাথর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রাখার মতো আর জায়গা নেই ।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82091" y="4798905"/>
            <a:ext cx="7848600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আমরা যদি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পাথরের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উপর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পাথর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রাখি কী ঘঠতে পারে ?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30670" y="4355170"/>
            <a:ext cx="6822930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পাথরের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ওজনে টেবিলটি ভেঙ্গে যেতে পারে ।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62200" y="6012871"/>
            <a:ext cx="7391400" cy="646331"/>
          </a:xfrm>
          <a:prstGeom prst="rect">
            <a:avLst/>
          </a:prstGeom>
          <a:noFill/>
          <a:ln w="3175"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চারপাশের সবকিছুই পদার্থ ।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067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3" grpId="0"/>
      <p:bldP spid="13" grpId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28600"/>
            <a:ext cx="7391400" cy="52322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একখন্ড চক গুঁড়া করি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2586336"/>
            <a:ext cx="7772400" cy="46166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(১) খবরের কাগজের উপর চক রেখে হাতুড়ি দিয়ে ভেঙ্গে ছোট ছোট টুকরা করি 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3195936"/>
            <a:ext cx="7239000" cy="46166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(২) হাতুড়ি দিয়ে চকের ছোট টুকরাগুলো আরোও ভেঙ্গে মিহি গুঁড়া করি 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600" y="3805536"/>
            <a:ext cx="4953000" cy="46166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(৩) চকের মিহি গুঁড়া পর্যবেক্ষণ করি ।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4425136"/>
            <a:ext cx="2133600" cy="908864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আলোচনা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5410200"/>
            <a:ext cx="5257800" cy="52322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 চকের মিহি গুঁড়া এবং চক খন্ড একই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4200" y="6029980"/>
            <a:ext cx="6096000" cy="52322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 চকের মিহি গুঁড়াকে আরও ছোট করা সম্ভব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 rot="1689368">
            <a:off x="4749920" y="1509751"/>
            <a:ext cx="2424545" cy="31865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3492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5995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314980"/>
            <a:ext cx="8229600" cy="52322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খালি চোখে দেখা যায় না এমন সূক্ষ্ণ কণা দিয়ে পদার্থ গঠিত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5200" y="914400"/>
            <a:ext cx="5181600" cy="52322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পদার্থের এই সূক্ষ্ণ কণাই হলো পরমাণু 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276600" y="1524000"/>
            <a:ext cx="1066800" cy="10668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848600" y="1524000"/>
            <a:ext cx="1219200" cy="1143000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0" y="267718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হাইড্রোজেনের পরমাণু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34200" y="26670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অক্সিজেনের পরমাণু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096000" y="4419600"/>
            <a:ext cx="1066800" cy="10668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876800" y="4419600"/>
            <a:ext cx="1066800" cy="10668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486400" y="3733800"/>
            <a:ext cx="1219200" cy="1143000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72000" y="54864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পানির অণু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3134380"/>
            <a:ext cx="7162800" cy="52322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দুই বা ততোধিক পরমাণু একত্রিত হয়ে অণু গঠন করে ।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38400" y="6019800"/>
            <a:ext cx="7315200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পদার্থ হলো অসংখ্য অণুর সমষ্টি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9800" y="6029980"/>
            <a:ext cx="8001000" cy="52322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পানি অসংখ্য পানির অণু দ্বারা গঠিত । এই অণুসমূহ সব সময়ই গতিশীল 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072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/>
      <p:bldP spid="8" grpId="0" animBg="1"/>
      <p:bldP spid="9" grpId="0" animBg="1"/>
      <p:bldP spid="10" grpId="0" animBg="1"/>
      <p:bldP spid="11" grpId="0"/>
      <p:bldP spid="12" grpId="0" animBg="1"/>
      <p:bldP spid="13" grpId="0" animBg="1"/>
      <p:bldP spid="13" grpId="1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341294"/>
            <a:ext cx="7772400" cy="95410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পদার্থ কঠিন , তরল না বায়বীয় অবস্থায় থাকবে তা নির্ভর করে পদার্থের অণুগুলো কীভাবে সাজানো , এদের মধ্যে বন্ধন কেমন , তার উপর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1447800"/>
            <a:ext cx="78486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পানি একটি পদার্থ । পানির তিনটি অবস্থা রয়েছে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55626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বরফ                          পানি                       জলীয় বাষ্প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ATAUR RAHMAN\Desktop\New folder\borof1.jpg"/>
          <p:cNvPicPr>
            <a:picLocks noChangeAspect="1" noChangeArrowheads="1"/>
          </p:cNvPicPr>
          <p:nvPr/>
        </p:nvPicPr>
        <p:blipFill>
          <a:blip r:embed="rId2" cstate="print"/>
          <a:srcRect l="17807" t="11429" r="10966"/>
          <a:stretch>
            <a:fillRect/>
          </a:stretch>
        </p:blipFill>
        <p:spPr bwMode="auto">
          <a:xfrm>
            <a:off x="2037568" y="3188332"/>
            <a:ext cx="1653437" cy="1976837"/>
          </a:xfrm>
          <a:prstGeom prst="can">
            <a:avLst/>
          </a:prstGeom>
          <a:noFill/>
          <a:ln w="28575">
            <a:solidFill>
              <a:schemeClr val="tx1"/>
            </a:solidFill>
          </a:ln>
        </p:spPr>
      </p:pic>
      <p:grpSp>
        <p:nvGrpSpPr>
          <p:cNvPr id="6" name="Group 5"/>
          <p:cNvGrpSpPr/>
          <p:nvPr/>
        </p:nvGrpSpPr>
        <p:grpSpPr>
          <a:xfrm>
            <a:off x="7924799" y="2959275"/>
            <a:ext cx="1951973" cy="2205894"/>
            <a:chOff x="4974770" y="3086099"/>
            <a:chExt cx="3657601" cy="311502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0" y="3086099"/>
              <a:ext cx="2895600" cy="2171701"/>
            </a:xfrm>
            <a:prstGeom prst="can">
              <a:avLst/>
            </a:prstGeom>
            <a:ln w="19050">
              <a:noFill/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8FAFD"/>
                </a:clrFrom>
                <a:clrTo>
                  <a:srgbClr val="F8FA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4770" y="3090862"/>
              <a:ext cx="3657601" cy="3110265"/>
            </a:xfrm>
            <a:prstGeom prst="can">
              <a:avLst/>
            </a:prstGeom>
          </p:spPr>
        </p:pic>
        <p:sp>
          <p:nvSpPr>
            <p:cNvPr id="9" name="Rectangle 6"/>
            <p:cNvSpPr/>
            <p:nvPr/>
          </p:nvSpPr>
          <p:spPr>
            <a:xfrm>
              <a:off x="6324600" y="5899070"/>
              <a:ext cx="2133600" cy="151028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Can 9"/>
          <p:cNvSpPr/>
          <p:nvPr/>
        </p:nvSpPr>
        <p:spPr>
          <a:xfrm>
            <a:off x="4980832" y="3188331"/>
            <a:ext cx="1829153" cy="1976837"/>
          </a:xfrm>
          <a:prstGeom prst="can">
            <a:avLst/>
          </a:prstGeom>
          <a:blipFill dpi="0"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4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530</Words>
  <Application>Microsoft Office PowerPoint</Application>
  <PresentationFormat>Widescreen</PresentationFormat>
  <Paragraphs>88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Kawsar Ahamed</dc:creator>
  <cp:lastModifiedBy>Kawsar Ahamed</cp:lastModifiedBy>
  <cp:revision>44</cp:revision>
  <dcterms:created xsi:type="dcterms:W3CDTF">2019-07-31T14:46:52Z</dcterms:created>
  <dcterms:modified xsi:type="dcterms:W3CDTF">2021-07-24T03:50:19Z</dcterms:modified>
</cp:coreProperties>
</file>