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8"/>
  </p:notesMasterIdLst>
  <p:sldIdLst>
    <p:sldId id="256" r:id="rId2"/>
    <p:sldId id="257" r:id="rId3"/>
    <p:sldId id="258" r:id="rId4"/>
    <p:sldId id="409" r:id="rId5"/>
    <p:sldId id="340" r:id="rId6"/>
    <p:sldId id="260" r:id="rId7"/>
    <p:sldId id="329" r:id="rId8"/>
    <p:sldId id="402" r:id="rId9"/>
    <p:sldId id="316" r:id="rId10"/>
    <p:sldId id="403" r:id="rId11"/>
    <p:sldId id="328" r:id="rId12"/>
    <p:sldId id="400" r:id="rId13"/>
    <p:sldId id="410" r:id="rId14"/>
    <p:sldId id="401" r:id="rId15"/>
    <p:sldId id="411" r:id="rId16"/>
    <p:sldId id="385" r:id="rId17"/>
    <p:sldId id="384" r:id="rId18"/>
    <p:sldId id="412" r:id="rId19"/>
    <p:sldId id="413" r:id="rId20"/>
    <p:sldId id="404" r:id="rId21"/>
    <p:sldId id="414" r:id="rId22"/>
    <p:sldId id="415" r:id="rId23"/>
    <p:sldId id="399" r:id="rId24"/>
    <p:sldId id="337" r:id="rId25"/>
    <p:sldId id="300" r:id="rId26"/>
    <p:sldId id="4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FF99FF"/>
    <a:srgbClr val="FF3300"/>
    <a:srgbClr val="800000"/>
    <a:srgbClr val="339966"/>
    <a:srgbClr val="FF66FF"/>
    <a:srgbClr val="3366FF"/>
    <a:srgbClr val="008000"/>
    <a:srgbClr val="1E0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50717" autoAdjust="0"/>
  </p:normalViewPr>
  <p:slideViewPr>
    <p:cSldViewPr snapToGrid="0">
      <p:cViewPr>
        <p:scale>
          <a:sx n="66" d="100"/>
          <a:sy n="66" d="100"/>
        </p:scale>
        <p:origin x="-96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8828" y="4566614"/>
            <a:ext cx="6073255" cy="2218313"/>
          </a:xfrm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38100">
                  <a:solidFill>
                    <a:srgbClr val="00206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rgbClr val="00206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EB5D0779-2219-0BE9-8071CCDC81E5E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668697"/>
            <a:ext cx="5965371" cy="397699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520" y="579120"/>
            <a:ext cx="10012679" cy="559308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মেন্ডেলের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মটরশুটি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বেছে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নেওয়ার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একবর্ষজীবী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সহজে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বাগানে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আবাদ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সম্ভব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স্বল্প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আয়ুসম্পন্ন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পরীক্ষার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উভলিঙ্গ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স্বপরাগী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বিশুদ্ধতার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সহজে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পরপরাগায়ন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সংকরগুলো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উর্বর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নিয়মিত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বংশবৃদ্ধি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মেন্ডেলের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সফলতার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উদ্ভিদগুলো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বিশুদ্ধ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হোমোজাইগাস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স্বপরাগী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বৈশিষ্ট্যের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পরীক্ষার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ভুল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পাওয়া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যায়নি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ক্রোমোসোমে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উপস্থিত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সতর্কতা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গাণিতিক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পরিসংখ্যানিকভাবে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ফলাফল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ব্যাখ্যা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করেছিলেন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954" y="409252"/>
            <a:ext cx="2298474" cy="33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50053" y="104463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মেন্ডেলিজম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5" cy="11757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59331" y="3303935"/>
            <a:ext cx="806572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গবেষণারই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মেন্ডেলিজম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260" y="1159354"/>
            <a:ext cx="9477826" cy="5555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2800" spc="-100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খণ্ডিত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সংশ্লেষণের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কার্যিক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মেন্ডেল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বলেছিলেন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pc="-1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লোকাস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locus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ক্রোমোসোমে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অ্যালিলের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অ্যালিলোমর্ফ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allele or </a:t>
            </a:r>
            <a:r>
              <a:rPr lang="en-SG" sz="2800" b="1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allelomorph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লোকাসে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জিনগুলো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2800" spc="-100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একধর্মী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SG" sz="2800" spc="-1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বিপরীতধর্মী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SG" sz="32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হোমোজাইগাস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homozygous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</a:t>
            </a:r>
            <a:r>
              <a:rPr lang="en-SG" sz="3200" b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হোমোজাইগোট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2800" spc="-100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spc="-1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হেটারোজাইগাস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heterozygous</a:t>
            </a:r>
            <a:r>
              <a:rPr lang="en-SG" sz="32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হোমোজাইগোট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spc="-1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spc="-1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SG" sz="2800" spc="-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spc="-1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2800" spc="-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500" spc="-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0841" y="411480"/>
            <a:ext cx="6400800" cy="64008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শব্দাবলি</a:t>
            </a:r>
            <a:endParaRPr lang="en-US" sz="4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ene-tracking-7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439" y="1233714"/>
            <a:ext cx="1885561" cy="2111828"/>
          </a:xfrm>
          <a:prstGeom prst="rect">
            <a:avLst/>
          </a:prstGeom>
        </p:spPr>
      </p:pic>
      <p:pic>
        <p:nvPicPr>
          <p:cNvPr id="9" name="Picture 8" descr="image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421" y="3560535"/>
            <a:ext cx="1181100" cy="25527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6310" y="1885054"/>
            <a:ext cx="10252889" cy="4616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genotype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phenotype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হোমোজাইগাস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fillial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generation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(second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fillial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generation) :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)।</a:t>
            </a:r>
          </a:p>
        </p:txBody>
      </p:sp>
      <p:pic>
        <p:nvPicPr>
          <p:cNvPr id="3" name="Picture 2" descr="44.jpg"/>
          <p:cNvPicPr>
            <a:picLocks noChangeAspect="1"/>
          </p:cNvPicPr>
          <p:nvPr/>
        </p:nvPicPr>
        <p:blipFill>
          <a:blip r:embed="rId3"/>
          <a:srcRect t="13685" b="54921"/>
          <a:stretch>
            <a:fillRect/>
          </a:stretch>
        </p:blipFill>
        <p:spPr>
          <a:xfrm>
            <a:off x="3526971" y="87087"/>
            <a:ext cx="5037065" cy="17618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76229" y="3454400"/>
            <a:ext cx="2637628" cy="1940560"/>
            <a:chOff x="6172200" y="4135580"/>
            <a:chExt cx="2978727" cy="21128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007" t="52806" r="59828" b="30134"/>
            <a:stretch/>
          </p:blipFill>
          <p:spPr>
            <a:xfrm>
              <a:off x="6172200" y="5195455"/>
              <a:ext cx="1080654" cy="10529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727" t="28788" r="59828" b="55500"/>
            <a:stretch/>
          </p:blipFill>
          <p:spPr>
            <a:xfrm>
              <a:off x="6248400" y="4135580"/>
              <a:ext cx="983673" cy="9698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232073" y="4495800"/>
              <a:ext cx="1911927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ysClr val="windowText" lastClr="000000"/>
                  </a:solidFill>
                </a:rPr>
                <a:t>গোলাকার-হলুদ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5486400"/>
              <a:ext cx="1911927" cy="457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কুঞ্চিত-সবুজ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97143" y="812798"/>
            <a:ext cx="2177129" cy="2230846"/>
            <a:chOff x="6439256" y="1143000"/>
            <a:chExt cx="2552344" cy="2667000"/>
          </a:xfrm>
        </p:grpSpPr>
        <p:grpSp>
          <p:nvGrpSpPr>
            <p:cNvPr id="10" name="Group 1"/>
            <p:cNvGrpSpPr/>
            <p:nvPr/>
          </p:nvGrpSpPr>
          <p:grpSpPr>
            <a:xfrm>
              <a:off x="6439256" y="1143000"/>
              <a:ext cx="2552344" cy="2667000"/>
              <a:chOff x="6439256" y="1143000"/>
              <a:chExt cx="2552344" cy="2667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256" y="1676400"/>
                <a:ext cx="2552344" cy="21336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629400" y="1143000"/>
                <a:ext cx="955963" cy="4572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লম্বা</a:t>
                </a:r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5400000">
              <a:off x="8208819" y="2417618"/>
              <a:ext cx="955963" cy="457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খাটো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423349" y="1600200"/>
              <a:ext cx="324028" cy="5209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194963" y="2743200"/>
              <a:ext cx="263237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053739" y="687630"/>
            <a:ext cx="8249918" cy="5555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monohybrid cross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দ্বিসংকর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dihybrid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cross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চেকারবোর্ড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punnet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square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sex chromosome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autosome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ওনিয়ন্ত্রণকারী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0199" y="832780"/>
            <a:ext cx="8438602" cy="5555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dominant character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হেটেরোজাইগাস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recessive character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হেটারোজাইগাস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অপ্রকাশিত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test cross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হেটারোজাইগাস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মাতৃবংশের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back cross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হেটারোজাইগাস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মাতৃবংশের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S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জিনোম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genome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জননকোষের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sd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830" y="1883814"/>
            <a:ext cx="2627086" cy="302904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" y="101598"/>
            <a:ext cx="12169424" cy="675640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49684" y="4530604"/>
            <a:ext cx="6416039" cy="735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7200" b="1" dirty="0" err="1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মেন্ডেলের</a:t>
            </a:r>
            <a:r>
              <a:rPr lang="en-SG" sz="72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প্রথম</a:t>
            </a:r>
            <a:r>
              <a:rPr lang="en-SG" sz="72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সূত্র</a:t>
            </a:r>
            <a:endParaRPr kumimoji="0" lang="en-US" sz="7200" b="1" i="0" strike="noStrike" kern="1200" cap="none" spc="0" normalizeH="0" baseline="0" noProof="0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Picture 5" descr="screen-2.jpg"/>
          <p:cNvPicPr>
            <a:picLocks noChangeAspect="1"/>
          </p:cNvPicPr>
          <p:nvPr/>
        </p:nvPicPr>
        <p:blipFill>
          <a:blip r:embed="rId3"/>
          <a:srcRect t="3598" b="30582"/>
          <a:stretch>
            <a:fillRect/>
          </a:stretch>
        </p:blipFill>
        <p:spPr>
          <a:xfrm>
            <a:off x="4544346" y="1291771"/>
            <a:ext cx="2749081" cy="2714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8012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8458" y="557385"/>
            <a:ext cx="8258628" cy="12569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মেন্ডেলের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প্রথম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পৃথকীকরণ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endParaRPr kumimoji="0" lang="en-SG" sz="4500" b="1" i="0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SG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</a:t>
            </a:r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 of Segregation</a:t>
            </a:r>
            <a:r>
              <a:rPr kumimoji="0" lang="en-SG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2" y="2039250"/>
            <a:ext cx="10058400" cy="38779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bn-BD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সংকর জীবে বিপরীত বৈশিষ্টের ফ্যাক্টর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জিনগুলো</a:t>
            </a:r>
            <a:r>
              <a:rPr lang="bn-BD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মিশ্রিত বা পরিবর্তিত না হয়ে পাশাপাশি অবস্থান করে এবং জননকোষ সৃষ্টির সময় পরস্পর থেকে পৃথক হয়ে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জননকোষে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5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ক্রসের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600" b="1" dirty="0" smtClean="0">
                <a:latin typeface="Times New Roman" pitchFamily="18" charset="0"/>
                <a:cs typeface="Times New Roman" pitchFamily="18" charset="0"/>
              </a:rPr>
              <a:t>monohybrid cross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972" y="1139357"/>
            <a:ext cx="6473370" cy="4570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জিনতাত্ত্বিক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মেন্ডেল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মটরশুঁটি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উচ্চতাকে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11-33-pea.jpg"/>
          <p:cNvPicPr>
            <a:picLocks noChangeAspect="1"/>
          </p:cNvPicPr>
          <p:nvPr/>
        </p:nvPicPr>
        <p:blipFill>
          <a:blip r:embed="rId2"/>
          <a:srcRect b="7657"/>
          <a:stretch>
            <a:fillRect/>
          </a:stretch>
        </p:blipFill>
        <p:spPr>
          <a:xfrm>
            <a:off x="7551055" y="1163862"/>
            <a:ext cx="4066692" cy="454025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370" y="457200"/>
            <a:ext cx="7170059" cy="5970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গ্যামিটে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গ্যামিটে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ঘটালে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একীভূত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ঘটালে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অপরটিতে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>
              <a:lnSpc>
                <a:spcPct val="85000"/>
              </a:lnSpc>
            </a:pP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১টি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ফিনোটাইপিক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: 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২টি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ও ১টি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অবদমিত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স্বকীয়তা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সৃষ্টিকালে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৩৩.jpg"/>
          <p:cNvPicPr>
            <a:picLocks noChangeAspect="1"/>
          </p:cNvPicPr>
          <p:nvPr/>
        </p:nvPicPr>
        <p:blipFill>
          <a:blip r:embed="rId2"/>
          <a:srcRect b="2275"/>
          <a:stretch>
            <a:fillRect/>
          </a:stretch>
        </p:blipFill>
        <p:spPr>
          <a:xfrm>
            <a:off x="8044316" y="110961"/>
            <a:ext cx="3668713" cy="65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90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2" y="1674808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0" y="2164081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.jpg"/>
          <p:cNvPicPr>
            <a:picLocks noChangeAspect="1"/>
          </p:cNvPicPr>
          <p:nvPr/>
        </p:nvPicPr>
        <p:blipFill>
          <a:blip r:embed="rId2" cstate="print"/>
          <a:srcRect l="2830" t="11640" r="1670"/>
          <a:stretch>
            <a:fillRect/>
          </a:stretch>
        </p:blipFill>
        <p:spPr>
          <a:xfrm>
            <a:off x="261257" y="493506"/>
            <a:ext cx="3231288" cy="3331019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70514" y="368320"/>
            <a:ext cx="846183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	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×   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SG" sz="3000" b="1" dirty="0" smtClean="0">
                <a:solidFill>
                  <a:srgbClr val="7030A0"/>
                </a:solidFill>
                <a:latin typeface="Prothoma"/>
                <a:cs typeface="NikoshBAN" pitchFamily="2" charset="0"/>
              </a:rPr>
              <a:t> </a:t>
            </a:r>
            <a:r>
              <a:rPr lang="en-SG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SG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SG" sz="1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T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SG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en-SG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     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×   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endParaRPr lang="en-SG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6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     </a:t>
            </a:r>
            <a:r>
              <a:rPr lang="en-SG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SG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SG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SG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en-SG" sz="3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36570" y="4325258"/>
          <a:ext cx="7707087" cy="223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29"/>
                <a:gridCol w="2569029"/>
                <a:gridCol w="2569029"/>
              </a:tblGrid>
              <a:tr h="74506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5066"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 </a:t>
                      </a:r>
                      <a:r>
                        <a:rPr lang="en-SG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32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লম্বা</a:t>
                      </a:r>
                      <a:r>
                        <a:rPr lang="en-SG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en-SG" sz="3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32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লম্বা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6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5066"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en-SG" sz="3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32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লম্বা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6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en-SG" sz="3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32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খাটো</a:t>
                      </a:r>
                      <a:r>
                        <a:rPr lang="en-SG" sz="3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6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199" y="4318415"/>
            <a:ext cx="3889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চেকারবোর্ডে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53" y="5392474"/>
            <a:ext cx="374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জিনোটাইপিক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১ : ২ : ১</a:t>
            </a:r>
          </a:p>
          <a:p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ফিনোটাইপিক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৩ : ১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56801" y="522514"/>
            <a:ext cx="203200" cy="450737"/>
            <a:chOff x="5065486" y="1291771"/>
            <a:chExt cx="203200" cy="450737"/>
          </a:xfrm>
        </p:grpSpPr>
        <p:sp>
          <p:nvSpPr>
            <p:cNvPr id="10" name="Oval 9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7939313" y="362857"/>
            <a:ext cx="217715" cy="377371"/>
            <a:chOff x="5152571" y="2061028"/>
            <a:chExt cx="217715" cy="377371"/>
          </a:xfrm>
        </p:grpSpPr>
        <p:sp>
          <p:nvSpPr>
            <p:cNvPr id="11" name="Oval 10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968342" y="2743199"/>
            <a:ext cx="217715" cy="377371"/>
            <a:chOff x="5152571" y="2061028"/>
            <a:chExt cx="217715" cy="377371"/>
          </a:xfrm>
        </p:grpSpPr>
        <p:sp>
          <p:nvSpPr>
            <p:cNvPr id="35" name="Oval 34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189029" y="2917371"/>
            <a:ext cx="203200" cy="450737"/>
            <a:chOff x="5065486" y="1291771"/>
            <a:chExt cx="203200" cy="450737"/>
          </a:xfrm>
        </p:grpSpPr>
        <p:sp>
          <p:nvSpPr>
            <p:cNvPr id="38" name="Oval 37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ectangle 41"/>
          <p:cNvSpPr/>
          <p:nvPr/>
        </p:nvSpPr>
        <p:spPr>
          <a:xfrm>
            <a:off x="4412342" y="46087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5588003" y="4376471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endParaRPr lang="en-US" sz="2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51086" y="4339771"/>
            <a:ext cx="2554514" cy="725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29831" y="4412342"/>
            <a:ext cx="203200" cy="450737"/>
            <a:chOff x="5065486" y="1291771"/>
            <a:chExt cx="203200" cy="450737"/>
          </a:xfrm>
        </p:grpSpPr>
        <p:sp>
          <p:nvSpPr>
            <p:cNvPr id="48" name="Oval 47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4267197" y="4513942"/>
            <a:ext cx="217715" cy="377371"/>
            <a:chOff x="5152571" y="2061028"/>
            <a:chExt cx="217715" cy="377371"/>
          </a:xfrm>
        </p:grpSpPr>
        <p:sp>
          <p:nvSpPr>
            <p:cNvPr id="53" name="Oval 52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330" y="600544"/>
            <a:ext cx="96520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                     ×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  <a:sym typeface="Symbol"/>
              </a:rPr>
              <a:t>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  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          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endParaRPr lang="en-S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                       ×</a:t>
            </a:r>
          </a:p>
          <a:p>
            <a:pPr algn="just">
              <a:buClr>
                <a:srgbClr val="C00000"/>
              </a:buClr>
            </a:pPr>
            <a:r>
              <a:rPr lang="en-SG" sz="36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SG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"/>
            <a:ext cx="12225939" cy="6858000"/>
            <a:chOff x="0" y="-29027"/>
            <a:chExt cx="12225939" cy="6858000"/>
          </a:xfrm>
        </p:grpSpPr>
        <p:sp>
          <p:nvSpPr>
            <p:cNvPr id="8" name="TextBox 7"/>
            <p:cNvSpPr txBox="1"/>
            <p:nvPr/>
          </p:nvSpPr>
          <p:spPr>
            <a:xfrm>
              <a:off x="0" y="-29027"/>
              <a:ext cx="1107996" cy="6858000"/>
            </a:xfrm>
            <a:prstGeom prst="rect">
              <a:avLst/>
            </a:prstGeom>
            <a:solidFill>
              <a:srgbClr val="002060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60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প্রাণীর</a:t>
              </a:r>
              <a:r>
                <a:rPr lang="en-SG" sz="60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60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endPara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7716" y="5675086"/>
              <a:ext cx="609599" cy="580572"/>
              <a:chOff x="290286" y="5675086"/>
              <a:chExt cx="609599" cy="58057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90286" y="5675086"/>
                <a:ext cx="609599" cy="5805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0914" y="5805714"/>
                <a:ext cx="348343" cy="3338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117943" y="-29027"/>
              <a:ext cx="11079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6000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গিনিপিগ</a:t>
              </a:r>
              <a:endParaRPr lang="en-US" sz="6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4377"/>
            <a:ext cx="2115004" cy="1112083"/>
          </a:xfrm>
          <a:prstGeom prst="rect">
            <a:avLst/>
          </a:prstGeom>
        </p:spPr>
      </p:pic>
      <p:pic>
        <p:nvPicPr>
          <p:cNvPr id="17" name="Picture 16" descr="Untitled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771" y="331228"/>
            <a:ext cx="1593410" cy="1109617"/>
          </a:xfrm>
          <a:prstGeom prst="rect">
            <a:avLst/>
          </a:prstGeom>
        </p:spPr>
      </p:pic>
      <p:pic>
        <p:nvPicPr>
          <p:cNvPr id="18" name="Picture 17" descr="brown-crested-guinea-pig-white-cute-cavy-standing-side-ways-looking-straight-ahead-isolated-background-150814664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7679" y="2682020"/>
            <a:ext cx="1758700" cy="1319787"/>
          </a:xfrm>
          <a:prstGeom prst="rect">
            <a:avLst/>
          </a:prstGeom>
        </p:spPr>
      </p:pic>
      <p:pic>
        <p:nvPicPr>
          <p:cNvPr id="19" name="Picture 18" descr="brown-crested-guinea-pig-white-cute-cavy-standing-side-ways-looking-straight-ahead-isolated-background-150814664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5850" y="4191506"/>
            <a:ext cx="1758700" cy="1319787"/>
          </a:xfrm>
          <a:prstGeom prst="rect">
            <a:avLst/>
          </a:prstGeom>
        </p:spPr>
      </p:pic>
      <p:pic>
        <p:nvPicPr>
          <p:cNvPr id="20" name="Picture 19" descr="brown-crested-guinea-pig-white-cute-cavy-standing-side-ways-looking-straight-ahead-isolated-background-150814664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1392" y="4206021"/>
            <a:ext cx="1758700" cy="13197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5212" y="1683252"/>
            <a:ext cx="10376189" cy="3033388"/>
            <a:chOff x="1400175" y="591615"/>
            <a:chExt cx="9685315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127190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SG" sz="36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SG" sz="40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জনুর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চেকারবোর্ডে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উপস্থাপন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314" y="1241379"/>
            <a:ext cx="3889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চেকারবোর্ডে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768" y="2910512"/>
            <a:ext cx="374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জিনোটাইপিক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১ : ২ : ১</a:t>
            </a:r>
          </a:p>
          <a:p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ফিনোটাইপিক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৩ : ১</a:t>
            </a:r>
            <a:endParaRPr lang="en-US" sz="24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991430" y="1291832"/>
          <a:ext cx="7707087" cy="275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29"/>
                <a:gridCol w="2569029"/>
                <a:gridCol w="2569029"/>
              </a:tblGrid>
              <a:tr h="74506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5066"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 </a:t>
                      </a:r>
                    </a:p>
                    <a:p>
                      <a:pPr algn="ctr"/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3200" b="1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কালো</a:t>
                      </a:r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2800" b="1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কালো</a:t>
                      </a:r>
                      <a:r>
                        <a:rPr lang="en-SG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45066"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2800" b="1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কালো</a:t>
                      </a:r>
                      <a:r>
                        <a:rPr lang="en-SG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SG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বাদমী</a:t>
                      </a:r>
                      <a:r>
                        <a:rPr lang="en-SG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267202" y="1575274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442863" y="1343045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976914" y="1291771"/>
            <a:ext cx="2583547" cy="725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284691" y="1378916"/>
            <a:ext cx="203200" cy="450737"/>
            <a:chOff x="5065486" y="1291771"/>
            <a:chExt cx="203200" cy="450737"/>
          </a:xfrm>
        </p:grpSpPr>
        <p:sp>
          <p:nvSpPr>
            <p:cNvPr id="29" name="Oval 28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8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122057" y="1480516"/>
            <a:ext cx="217715" cy="377371"/>
            <a:chOff x="5152571" y="2061028"/>
            <a:chExt cx="217715" cy="377371"/>
          </a:xfrm>
        </p:grpSpPr>
        <p:sp>
          <p:nvSpPr>
            <p:cNvPr id="34" name="Oval 33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222171" y="4191505"/>
            <a:ext cx="8676381" cy="1842032"/>
            <a:chOff x="3222171" y="4191505"/>
            <a:chExt cx="8676381" cy="1842032"/>
          </a:xfrm>
        </p:grpSpPr>
        <p:sp>
          <p:nvSpPr>
            <p:cNvPr id="23" name="Rectangle 22"/>
            <p:cNvSpPr/>
            <p:nvPr/>
          </p:nvSpPr>
          <p:spPr>
            <a:xfrm>
              <a:off x="3962380" y="5479539"/>
              <a:ext cx="77114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3000" b="1" dirty="0" smtClean="0">
                  <a:latin typeface="Times New Roman" pitchFamily="18" charset="0"/>
                  <a:cs typeface="Times New Roman" pitchFamily="18" charset="0"/>
                </a:rPr>
                <a:t>BB                        </a:t>
              </a:r>
              <a:r>
                <a:rPr lang="en-SG" sz="3000" b="1" dirty="0" err="1" smtClean="0">
                  <a:latin typeface="Times New Roman" pitchFamily="18" charset="0"/>
                  <a:cs typeface="Times New Roman" pitchFamily="18" charset="0"/>
                </a:rPr>
                <a:t>Bb</a:t>
              </a:r>
              <a:r>
                <a:rPr lang="en-SG" sz="3000" b="1" dirty="0" smtClean="0"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SG" sz="3000" b="1" dirty="0" err="1" smtClean="0">
                  <a:latin typeface="Times New Roman" pitchFamily="18" charset="0"/>
                  <a:cs typeface="Times New Roman" pitchFamily="18" charset="0"/>
                </a:rPr>
                <a:t>Bb</a:t>
              </a:r>
              <a:r>
                <a:rPr lang="en-SG" sz="3000" b="1" dirty="0" smtClean="0"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SG" sz="3000" b="1" dirty="0" err="1" smtClean="0">
                  <a:latin typeface="Times New Roman" pitchFamily="18" charset="0"/>
                  <a:cs typeface="Times New Roman" pitchFamily="18" charset="0"/>
                </a:rPr>
                <a:t>bb</a:t>
              </a:r>
              <a:endParaRPr lang="en-US" sz="3000" dirty="0"/>
            </a:p>
          </p:txBody>
        </p:sp>
        <p:pic>
          <p:nvPicPr>
            <p:cNvPr id="36" name="Picture 35" descr="download-removebg-previe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2171" y="4402891"/>
              <a:ext cx="2115004" cy="1112083"/>
            </a:xfrm>
            <a:prstGeom prst="rect">
              <a:avLst/>
            </a:prstGeom>
          </p:spPr>
        </p:pic>
        <p:pic>
          <p:nvPicPr>
            <p:cNvPr id="38" name="Picture 37" descr="brown-crested-guinea-pig-white-cute-cavy-standing-side-ways-looking-straight-ahead-isolated-background-150814664-removebg-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4936" y="4191505"/>
              <a:ext cx="1758700" cy="1319787"/>
            </a:xfrm>
            <a:prstGeom prst="rect">
              <a:avLst/>
            </a:prstGeom>
          </p:spPr>
        </p:pic>
        <p:pic>
          <p:nvPicPr>
            <p:cNvPr id="39" name="Picture 38" descr="brown-crested-guinea-pig-white-cute-cavy-standing-side-ways-looking-straight-ahead-isolated-background-150814664-removebg-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5621" y="4220533"/>
              <a:ext cx="1758700" cy="1319787"/>
            </a:xfrm>
            <a:prstGeom prst="rect">
              <a:avLst/>
            </a:prstGeom>
          </p:spPr>
        </p:pic>
        <p:pic>
          <p:nvPicPr>
            <p:cNvPr id="40" name="Picture 39" descr="Untitled-removebg-previe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5142" y="4409742"/>
              <a:ext cx="1593410" cy="1109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5" y="534662"/>
            <a:ext cx="7267075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1052945" y="1458641"/>
            <a:ext cx="1052945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বংশগতিবিদ্যার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বেটসর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শ্চেমেক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কোরেন্স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ইয়োহান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মেন্ডেলিয়ান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ইহহেরিট্যান্স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পলিজেনিক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ইনহেরিট্যান্স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	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জিনোটাইপ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ফিনোটাইপিক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 ১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: ১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: ৭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: ৩ : ৩ : ১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77423" y="200938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04093" y="3634625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59641" y="476128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9487" y="589873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7056" y="1820977"/>
            <a:ext cx="11438704" cy="3033388"/>
            <a:chOff x="607899" y="1588227"/>
            <a:chExt cx="1145246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900139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142447" y="2742884"/>
              <a:ext cx="99179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মেন্ডেলের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সূত্রের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6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2" y="0"/>
            <a:ext cx="11430000" cy="6858000"/>
            <a:chOff x="526142" y="0"/>
            <a:chExt cx="11430000" cy="6858000"/>
          </a:xfrm>
        </p:grpSpPr>
        <p:pic>
          <p:nvPicPr>
            <p:cNvPr id="11" name="Picture 10" descr="1_XfjdqaabOCZj5CRb8QcmFg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142" y="2571750"/>
              <a:ext cx="11430000" cy="4286250"/>
            </a:xfrm>
            <a:prstGeom prst="rect">
              <a:avLst/>
            </a:prstGeom>
          </p:spPr>
        </p:pic>
        <p:pic>
          <p:nvPicPr>
            <p:cNvPr id="12" name="Picture 11" descr="images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1462" y="0"/>
              <a:ext cx="1895475" cy="2409825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" y="2191660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1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67200" y="2037811"/>
            <a:ext cx="6858000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872748" y="206393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4686" y="156754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×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391894"/>
            <a:ext cx="4905830" cy="5485040"/>
          </a:xfrm>
          <a:prstGeom prst="rect">
            <a:avLst/>
          </a:prstGeom>
        </p:spPr>
      </p:pic>
      <p:pic>
        <p:nvPicPr>
          <p:cNvPr id="11" name="Picture 10" descr="22.jpg"/>
          <p:cNvPicPr>
            <a:picLocks noChangeAspect="1"/>
          </p:cNvPicPr>
          <p:nvPr/>
        </p:nvPicPr>
        <p:blipFill>
          <a:blip r:embed="rId3"/>
          <a:srcRect l="19850" t="1132" r="19020" b="1261"/>
          <a:stretch>
            <a:fillRect/>
          </a:stretch>
        </p:blipFill>
        <p:spPr>
          <a:xfrm>
            <a:off x="6966823" y="420923"/>
            <a:ext cx="5007463" cy="5428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138059" y="406407"/>
            <a:ext cx="1756228" cy="54573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SG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পিতামাতা</a:t>
            </a:r>
            <a:endParaRPr lang="en-SG" sz="36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4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6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SG" sz="3600" b="1" baseline="-25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/>
            <a:endParaRPr lang="en-SG" sz="24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SG" sz="20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SG" sz="4400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SG" sz="36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SG" sz="3600" b="1" baseline="-25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algn="ctr"/>
            <a:r>
              <a:rPr lang="en-SG" sz="36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: 1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200" y="5917638"/>
            <a:ext cx="11814629" cy="569387"/>
          </a:xfrm>
          <a:prstGeom prst="rect">
            <a:avLst/>
          </a:prstGeom>
          <a:solidFill>
            <a:srgbClr val="002060"/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SG" sz="2400" b="1" baseline="-25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SG" sz="2400" b="1" baseline="-25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-তে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 : 1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1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SG" sz="31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03" y="5917640"/>
            <a:ext cx="11814629" cy="646331"/>
          </a:xfrm>
          <a:prstGeom prst="rect">
            <a:avLst/>
          </a:prstGeom>
          <a:solidFill>
            <a:srgbClr val="002060"/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6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6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SG" sz="3600" b="1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3873" y="576912"/>
            <a:ext cx="3688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1534410"/>
            <a:ext cx="7330440" cy="1234953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45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SG" sz="45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শব্দাবলি</a:t>
            </a:r>
            <a:r>
              <a:rPr lang="en-SG" sz="45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>
              <a:lnSpc>
                <a:spcPct val="80000"/>
              </a:lnSpc>
            </a:pP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45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SG" sz="45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9751" y="1361212"/>
            <a:ext cx="11717295" cy="4434839"/>
            <a:chOff x="99750" y="1361212"/>
            <a:chExt cx="11717295" cy="44348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Notched Right Arrow 43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00706" y="4003010"/>
              <a:ext cx="767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52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বংশগতি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শব্দগুলোকে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মেন্ডেলের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বিবৃত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: ১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জিনতাত্ত্বিক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0841" y="384777"/>
            <a:ext cx="6400800" cy="753035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মেন্ডেলিয়ান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ইনহেরিট্যান্স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344" y="1318294"/>
            <a:ext cx="1049745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heredity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সন্তান-সন্ততিতে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en-US" sz="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বংশগতিবিদ্যা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genetics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Genetics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William Bateson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(১৯০৬)।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en-SG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ধীর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rcRect r="30946" b="80120"/>
          <a:stretch>
            <a:fillRect/>
          </a:stretch>
        </p:blipFill>
        <p:spPr>
          <a:xfrm>
            <a:off x="8965095" y="5805715"/>
            <a:ext cx="3226905" cy="10522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095bbc92b5191857824ea11e21bd45d--mendel-greg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" y="634266"/>
            <a:ext cx="12157238" cy="6233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2" y="406787"/>
            <a:ext cx="8847907" cy="602304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3500" b="1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বংশগতিবিদ্যার</a:t>
            </a:r>
            <a:r>
              <a:rPr lang="en-SG" sz="3500" b="1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গ্রেগর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ইয়োহান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মেন্ডেল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Johann Mendel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১৮২২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চেক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প্রজাতন্ত্র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অস্ট্রিয়া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ধর্মযাজক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SG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গির্জার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মটরশুঁটি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Pisum</a:t>
            </a:r>
            <a:r>
              <a:rPr lang="en-SG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দুরকম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আহরণ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Natural History Society of </a:t>
            </a:r>
            <a:r>
              <a:rPr lang="en-SG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Brunn</a:t>
            </a:r>
            <a:r>
              <a:rPr lang="en-SG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গবেষণাপত্র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(১৯৬৫)।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Experiments in Plant Hybridization</a:t>
            </a:r>
            <a:r>
              <a:rPr lang="en-SG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(১৯৬৬)। </a:t>
            </a: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১৮৮৪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>
              <a:buClr>
                <a:srgbClr val="C00000"/>
              </a:buClr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পুনঃআবিষ্কার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হল্যান্ডের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দ্যা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ভ্রিস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জার্মানির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কার্ল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কোরেন্স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অস্ট্রিয়ার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এরিক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শেরমার্ক</a:t>
            </a:r>
            <a:r>
              <a:rPr lang="en-SG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(১৯০০)।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12192000" cy="61722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51200" y="1282567"/>
            <a:ext cx="8346440" cy="4889634"/>
          </a:xfrm>
        </p:spPr>
        <p:txBody>
          <a:bodyPr>
            <a:noAutofit/>
          </a:bodyPr>
          <a:lstStyle/>
          <a:p>
            <a:pPr marL="4763" indent="11113"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জিনতত্ত্বের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ইয়োহান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মটরশুঁটি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পরিসংখ্যানিক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ফলস্রুতিতে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কার্ল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কোরেন্স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Law of Inheritance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গবেষণারই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মেন্ডেলিজম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4025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4025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প্রথম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পৃথকীকরণ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Law of Segregation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marL="454025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দ্বিতীয়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স্বাধীনভাবে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মিলন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Law of </a:t>
            </a:r>
            <a:r>
              <a:rPr lang="en-SG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Inependent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Assortment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76742" y="483372"/>
            <a:ext cx="6416039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মেন্ডেলিজম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Mendelism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10269</TotalTime>
  <Words>1334</Words>
  <Application>Microsoft Office PowerPoint</Application>
  <PresentationFormat>Custom</PresentationFormat>
  <Paragraphs>200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মেন্ডেলিয়ান ইনহেরিট্যান্স</vt:lpstr>
      <vt:lpstr>Slide 8</vt:lpstr>
      <vt:lpstr>Slide 9</vt:lpstr>
      <vt:lpstr>Slide 10</vt:lpstr>
      <vt:lpstr>Slide 11</vt:lpstr>
      <vt:lpstr>বংশগতি বিষয়ক শব্দাবলি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1408</cp:revision>
  <dcterms:created xsi:type="dcterms:W3CDTF">2017-05-02T02:18:13Z</dcterms:created>
  <dcterms:modified xsi:type="dcterms:W3CDTF">2021-07-23T19:07:14Z</dcterms:modified>
</cp:coreProperties>
</file>