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60" r:id="rId5"/>
    <p:sldId id="258" r:id="rId6"/>
    <p:sldId id="282" r:id="rId7"/>
    <p:sldId id="261" r:id="rId8"/>
    <p:sldId id="262" r:id="rId9"/>
    <p:sldId id="263" r:id="rId10"/>
    <p:sldId id="264" r:id="rId11"/>
    <p:sldId id="266" r:id="rId12"/>
    <p:sldId id="269" r:id="rId13"/>
    <p:sldId id="267" r:id="rId14"/>
    <p:sldId id="268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24-Jul-21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Register &amp; Counter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Prepared By:</a:t>
            </a:r>
          </a:p>
          <a:p>
            <a:r>
              <a:rPr lang="en-US" dirty="0" err="1" smtClean="0"/>
              <a:t>Khandaker</a:t>
            </a:r>
            <a:r>
              <a:rPr lang="en-US" dirty="0" smtClean="0"/>
              <a:t> Tayef </a:t>
            </a:r>
            <a:r>
              <a:rPr lang="en-US" dirty="0" err="1" smtClean="0"/>
              <a:t>Shahriar</a:t>
            </a:r>
            <a:endParaRPr lang="en-US" dirty="0" smtClean="0"/>
          </a:p>
          <a:p>
            <a:r>
              <a:rPr lang="en-US" dirty="0" smtClean="0"/>
              <a:t>Lecturer (ICT)</a:t>
            </a:r>
            <a:endParaRPr lang="en-US" dirty="0" smtClean="0"/>
          </a:p>
          <a:p>
            <a:r>
              <a:rPr lang="en-US" dirty="0" err="1" smtClean="0"/>
              <a:t>Syeda</a:t>
            </a:r>
            <a:r>
              <a:rPr lang="en-US" dirty="0" smtClean="0"/>
              <a:t> </a:t>
            </a:r>
            <a:r>
              <a:rPr lang="en-US" dirty="0" err="1" smtClean="0"/>
              <a:t>Selima</a:t>
            </a:r>
            <a:r>
              <a:rPr lang="en-US" dirty="0" smtClean="0"/>
              <a:t> </a:t>
            </a:r>
            <a:r>
              <a:rPr lang="en-US" dirty="0" err="1" smtClean="0"/>
              <a:t>Quader</a:t>
            </a:r>
            <a:r>
              <a:rPr lang="en-US" dirty="0" smtClean="0"/>
              <a:t> Chowdhury Degree College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Serial in Serial out Shift Register</a:t>
            </a:r>
            <a:br>
              <a:rPr lang="en-US" dirty="0" smtClean="0"/>
            </a:br>
            <a:r>
              <a:rPr lang="en-US" sz="1600" dirty="0" smtClean="0"/>
              <a:t>(Figure on Board)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 smtClean="0"/>
              <a:t>Register which can contain data and move data in left or right is called Shift Register.</a:t>
            </a:r>
          </a:p>
          <a:p>
            <a:r>
              <a:rPr lang="en-US" dirty="0" smtClean="0"/>
              <a:t>In shift register a group of Flip-flops are connected in a chain format such that the output of one Flip-flop is connected with the input of another Flip-flop. </a:t>
            </a:r>
          </a:p>
          <a:p>
            <a:r>
              <a:rPr lang="en-US" dirty="0" smtClean="0"/>
              <a:t>All Flip-flops get a common clock pulse which makes transition from one state to another state.</a:t>
            </a:r>
          </a:p>
          <a:p>
            <a:r>
              <a:rPr lang="en-US" dirty="0" smtClean="0"/>
              <a:t>Each bit is moved by each pulse.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14400"/>
            <a:ext cx="6553200" cy="49530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38200"/>
            <a:ext cx="6781800" cy="52578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9600"/>
            <a:ext cx="7162800" cy="57150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0"/>
            <a:ext cx="6858000" cy="5410200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76972"/>
            <a:ext cx="5943600" cy="4504055"/>
          </a:xfrm>
          <a:prstGeom prst="rect">
            <a:avLst/>
          </a:prstGeom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90600"/>
            <a:ext cx="7086600" cy="5257800"/>
          </a:xfrm>
          <a:prstGeom prst="rect">
            <a:avLst/>
          </a:prstGeom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762000"/>
            <a:ext cx="6858000" cy="5410200"/>
          </a:xfrm>
          <a:prstGeom prst="rect">
            <a:avLst/>
          </a:prstGeom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85800"/>
            <a:ext cx="7010400" cy="5486400"/>
          </a:xfrm>
          <a:prstGeom prst="rect">
            <a:avLst/>
          </a:prstGeom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38200"/>
            <a:ext cx="7086600" cy="5410200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Flip-flop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514600"/>
          </a:xfrm>
        </p:spPr>
        <p:txBody>
          <a:bodyPr/>
          <a:lstStyle/>
          <a:p>
            <a:r>
              <a:rPr lang="en-US" sz="2800" dirty="0" smtClean="0">
                <a:latin typeface="Footlight MT Light" pitchFamily="18" charset="0"/>
              </a:rPr>
              <a:t>Flip flop is a basic memory element in a digital computer. It is used to store One bit of information with a 0 or a 1.</a:t>
            </a:r>
          </a:p>
          <a:p>
            <a:r>
              <a:rPr lang="en-US" sz="2800" dirty="0" smtClean="0">
                <a:latin typeface="Footlight MT Light" pitchFamily="18" charset="0"/>
              </a:rPr>
              <a:t>Flip-flop has two outputs, One output is complement of other.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0480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Sequential</a:t>
            </a:r>
            <a:r>
              <a:rPr kumimoji="0" lang="en-US" sz="5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vs. Combinational Circuit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09600" y="4419600"/>
            <a:ext cx="7848600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lang="en-US" sz="2000" dirty="0" smtClean="0">
                <a:solidFill>
                  <a:srgbClr val="222222"/>
                </a:solidFill>
                <a:latin typeface="Calibri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sequential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circuit uses flip flops.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Unlike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combinational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logic,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sequential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circuits have state, which means basically,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sequential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circuits have memory.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Combinational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logic circuits implement Boolean functions, so they are functions only of their inputs, and are not based on clocks.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245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38200"/>
            <a:ext cx="7162800" cy="5410200"/>
          </a:xfrm>
          <a:prstGeom prst="rect">
            <a:avLst/>
          </a:prstGeom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38200"/>
            <a:ext cx="6781800" cy="5334000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162800" cy="54864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38200"/>
            <a:ext cx="6553200" cy="5105400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14400"/>
            <a:ext cx="7010400" cy="5410200"/>
          </a:xfrm>
          <a:prstGeom prst="rect">
            <a:avLst/>
          </a:prstGeom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38200"/>
            <a:ext cx="7239000" cy="5334000"/>
          </a:xfrm>
          <a:prstGeom prst="rect">
            <a:avLst/>
          </a:prstGeom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600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 smtClean="0"/>
              <a:t>Any Question?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JK Flip-flop</a:t>
            </a:r>
            <a:endParaRPr lang="en-US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17191" y="2590800"/>
            <a:ext cx="2519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 </a:t>
            </a:r>
            <a:r>
              <a:rPr lang="en-US" sz="2000" u="sng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LOGIC DIAGRAM:</a:t>
            </a:r>
          </a:p>
        </p:txBody>
      </p:sp>
      <p:pic>
        <p:nvPicPr>
          <p:cNvPr id="9" name="Picture 6" descr="fig6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191" y="3276600"/>
            <a:ext cx="2590800" cy="1812925"/>
          </a:xfrm>
          <a:prstGeom prst="rect">
            <a:avLst/>
          </a:prstGeom>
          <a:solidFill>
            <a:srgbClr val="FF9B57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graphicFrame>
        <p:nvGraphicFramePr>
          <p:cNvPr id="10" name="Group 45"/>
          <p:cNvGraphicFramePr>
            <a:graphicFrameLocks/>
          </p:cNvGraphicFramePr>
          <p:nvPr/>
        </p:nvGraphicFramePr>
        <p:xfrm>
          <a:off x="4550991" y="3048000"/>
          <a:ext cx="3831009" cy="2286000"/>
        </p:xfrm>
        <a:graphic>
          <a:graphicData uri="http://schemas.openxmlformats.org/drawingml/2006/table">
            <a:tbl>
              <a:tblPr/>
              <a:tblGrid>
                <a:gridCol w="581992"/>
                <a:gridCol w="1094408"/>
                <a:gridCol w="893846"/>
                <a:gridCol w="1260763"/>
              </a:tblGrid>
              <a:tr h="4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CP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Q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o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0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(Always)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(Always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5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Q’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otlight MT Light" pitchFamily="18" charset="0"/>
                        </a:rPr>
                        <a:t>(toggle)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770191" y="2514600"/>
            <a:ext cx="2519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 </a:t>
            </a:r>
            <a:r>
              <a:rPr lang="en-US" sz="2000" u="sng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TRUTH TABLE: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6588918" y="37719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6590506" y="5142706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590506" y="4685506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6590506" y="42291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 Flip-flop</a:t>
            </a:r>
            <a:endParaRPr lang="en-US" dirty="0"/>
          </a:p>
        </p:txBody>
      </p:sp>
      <p:graphicFrame>
        <p:nvGraphicFramePr>
          <p:cNvPr id="4" name="Group 48"/>
          <p:cNvGraphicFramePr>
            <a:graphicFrameLocks/>
          </p:cNvGraphicFramePr>
          <p:nvPr/>
        </p:nvGraphicFramePr>
        <p:xfrm>
          <a:off x="5029200" y="2895600"/>
          <a:ext cx="3352800" cy="1676400"/>
        </p:xfrm>
        <a:graphic>
          <a:graphicData uri="http://schemas.openxmlformats.org/drawingml/2006/table">
            <a:tbl>
              <a:tblPr/>
              <a:tblGrid>
                <a:gridCol w="864034"/>
                <a:gridCol w="1163362"/>
                <a:gridCol w="1325404"/>
              </a:tblGrid>
              <a:tr h="5001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D</a:t>
                      </a:r>
                    </a:p>
                  </a:txBody>
                  <a:tcPr marL="91434" marR="91434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CLK</a:t>
                      </a: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Q</a:t>
                      </a: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001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0</a:t>
                      </a:r>
                    </a:p>
                  </a:txBody>
                  <a:tcPr marL="91434" marR="91434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  <a:cs typeface="Consolas" pitchFamily="49" charset="0"/>
                      </a:endParaRP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   0</a:t>
                      </a: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67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1</a:t>
                      </a:r>
                    </a:p>
                  </a:txBody>
                  <a:tcPr marL="91434" marR="91434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  <a:cs typeface="Consolas" pitchFamily="49" charset="0"/>
                      </a:endParaRP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  <a:cs typeface="Consolas" pitchFamily="49" charset="0"/>
                        </a:rPr>
                        <a:t>   1</a:t>
                      </a:r>
                    </a:p>
                  </a:txBody>
                  <a:tcPr marL="91434" marR="91434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5605462" y="2247900"/>
            <a:ext cx="2624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TRUTH </a:t>
            </a:r>
            <a:r>
              <a:rPr lang="en-US" sz="2400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TABLE:</a:t>
            </a:r>
            <a:endParaRPr lang="en-US" sz="2400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867025"/>
            <a:ext cx="3455988" cy="17272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606550" y="3221037"/>
            <a:ext cx="0" cy="1008063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44538" y="3443287"/>
            <a:ext cx="865187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44538" y="4090987"/>
            <a:ext cx="865187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09725" y="3225800"/>
            <a:ext cx="10795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89225" y="3225800"/>
            <a:ext cx="0" cy="1008062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09725" y="4233862"/>
            <a:ext cx="10795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689225" y="3443287"/>
            <a:ext cx="6477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689225" y="4090987"/>
            <a:ext cx="6477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TextBox 41"/>
          <p:cNvSpPr txBox="1">
            <a:spLocks noChangeArrowheads="1"/>
          </p:cNvSpPr>
          <p:nvPr/>
        </p:nvSpPr>
        <p:spPr bwMode="auto">
          <a:xfrm>
            <a:off x="1609725" y="3225800"/>
            <a:ext cx="358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itchFamily="66" charset="0"/>
                <a:cs typeface="Consolas" pitchFamily="49" charset="0"/>
              </a:rPr>
              <a:t>D</a:t>
            </a:r>
            <a:endParaRPr lang="en-IN" sz="2000">
              <a:solidFill>
                <a:schemeClr val="bg1"/>
              </a:solidFill>
              <a:latin typeface="Comic Sans MS" pitchFamily="66" charset="0"/>
              <a:cs typeface="Consolas" pitchFamily="49" charset="0"/>
            </a:endParaRPr>
          </a:p>
        </p:txBody>
      </p:sp>
      <p:sp>
        <p:nvSpPr>
          <p:cNvPr id="16" name="TextBox 42"/>
          <p:cNvSpPr txBox="1">
            <a:spLocks noChangeArrowheads="1"/>
          </p:cNvSpPr>
          <p:nvPr/>
        </p:nvSpPr>
        <p:spPr bwMode="auto">
          <a:xfrm>
            <a:off x="1825625" y="3875087"/>
            <a:ext cx="10699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  <a:cs typeface="Consolas" pitchFamily="49" charset="0"/>
              </a:rPr>
              <a:t>CLK</a:t>
            </a:r>
            <a:endParaRPr lang="en-IN" sz="2000" dirty="0">
              <a:solidFill>
                <a:schemeClr val="bg1"/>
              </a:solidFill>
              <a:latin typeface="Comic Sans MS" pitchFamily="66" charset="0"/>
              <a:cs typeface="Consolas" pitchFamily="49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609725" y="4017962"/>
            <a:ext cx="287338" cy="7302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609725" y="4090987"/>
            <a:ext cx="287338" cy="7143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TextBox 57"/>
          <p:cNvSpPr txBox="1">
            <a:spLocks noChangeArrowheads="1"/>
          </p:cNvSpPr>
          <p:nvPr/>
        </p:nvSpPr>
        <p:spPr bwMode="auto">
          <a:xfrm>
            <a:off x="3336925" y="3225800"/>
            <a:ext cx="360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itchFamily="66" charset="0"/>
                <a:cs typeface="Consolas" pitchFamily="49" charset="0"/>
              </a:rPr>
              <a:t>Q</a:t>
            </a:r>
            <a:endParaRPr lang="en-IN" sz="2000">
              <a:solidFill>
                <a:schemeClr val="bg1"/>
              </a:solidFill>
              <a:latin typeface="Comic Sans MS" pitchFamily="66" charset="0"/>
              <a:cs typeface="Consolas" pitchFamily="49" charset="0"/>
            </a:endParaRPr>
          </a:p>
        </p:txBody>
      </p:sp>
      <p:sp>
        <p:nvSpPr>
          <p:cNvPr id="20" name="TextBox 58"/>
          <p:cNvSpPr txBox="1">
            <a:spLocks noChangeArrowheads="1"/>
          </p:cNvSpPr>
          <p:nvPr/>
        </p:nvSpPr>
        <p:spPr bwMode="auto">
          <a:xfrm>
            <a:off x="3336925" y="3875087"/>
            <a:ext cx="684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omic Sans MS" pitchFamily="66" charset="0"/>
                <a:cs typeface="Consolas" pitchFamily="49" charset="0"/>
              </a:rPr>
              <a:t>Q’</a:t>
            </a:r>
            <a:endParaRPr lang="en-IN" sz="2000">
              <a:solidFill>
                <a:schemeClr val="bg1"/>
              </a:solidFill>
              <a:latin typeface="Comic Sans MS" pitchFamily="66" charset="0"/>
              <a:cs typeface="Consolas" pitchFamily="49" charset="0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457200" y="2362200"/>
            <a:ext cx="2036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Logic diagram:</a:t>
            </a:r>
          </a:p>
        </p:txBody>
      </p:sp>
      <p:sp>
        <p:nvSpPr>
          <p:cNvPr id="22" name="Up Arrow 21"/>
          <p:cNvSpPr/>
          <p:nvPr/>
        </p:nvSpPr>
        <p:spPr>
          <a:xfrm>
            <a:off x="6477000" y="3505200"/>
            <a:ext cx="45719" cy="304800"/>
          </a:xfrm>
          <a:prstGeom prst="up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 Arrow 22"/>
          <p:cNvSpPr/>
          <p:nvPr/>
        </p:nvSpPr>
        <p:spPr>
          <a:xfrm>
            <a:off x="6477000" y="4038600"/>
            <a:ext cx="45719" cy="304800"/>
          </a:xfrm>
          <a:prstGeom prst="up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 Flip-flop</a:t>
            </a:r>
            <a:endParaRPr lang="en-US" dirty="0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533400" y="1984375"/>
            <a:ext cx="2519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 </a:t>
            </a:r>
            <a:r>
              <a:rPr lang="en-US" sz="2000" u="sng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LOGIC DIAGRAM: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2487613"/>
            <a:ext cx="2951162" cy="21605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810000" y="2133600"/>
            <a:ext cx="2520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 </a:t>
            </a:r>
            <a:r>
              <a:rPr lang="en-US" sz="2000" u="sng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TRUTH TABLE:</a:t>
            </a:r>
          </a:p>
        </p:txBody>
      </p:sp>
      <p:pic>
        <p:nvPicPr>
          <p:cNvPr id="7" name="Picture 24" descr="fig7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387" y="2732088"/>
            <a:ext cx="2592387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oup 32"/>
          <p:cNvGraphicFramePr>
            <a:graphicFrameLocks/>
          </p:cNvGraphicFramePr>
          <p:nvPr/>
        </p:nvGraphicFramePr>
        <p:xfrm>
          <a:off x="3883025" y="2709862"/>
          <a:ext cx="4968875" cy="1554378"/>
        </p:xfrm>
        <a:graphic>
          <a:graphicData uri="http://schemas.openxmlformats.org/drawingml/2006/table">
            <a:tbl>
              <a:tblPr/>
              <a:tblGrid>
                <a:gridCol w="792139"/>
                <a:gridCol w="1584279"/>
                <a:gridCol w="2592457"/>
              </a:tblGrid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T</a:t>
                      </a:r>
                    </a:p>
                  </a:txBody>
                  <a:tcPr marL="91446" marR="91446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Q</a:t>
                      </a: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0</a:t>
                      </a:r>
                    </a:p>
                  </a:txBody>
                  <a:tcPr marL="91446" marR="91446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Q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o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No Change</a:t>
                      </a: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1</a:t>
                      </a:r>
                    </a:p>
                  </a:txBody>
                  <a:tcPr marL="91446" marR="91446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Q’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o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ootlight MT Light" pitchFamily="18" charset="0"/>
                        </a:rPr>
                        <a:t>Complement/Toggle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ootlight MT Light" pitchFamily="18" charset="0"/>
                      </a:endParaRPr>
                    </a:p>
                  </a:txBody>
                  <a:tcPr marL="91446" marR="91446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 smtClean="0"/>
              <a:t>Clock Pulse</a:t>
            </a:r>
            <a:endParaRPr lang="en-US" dirty="0"/>
          </a:p>
        </p:txBody>
      </p:sp>
      <p:pic>
        <p:nvPicPr>
          <p:cNvPr id="38918" name="Picture 1" descr="clockpulse.gif (425×154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733800"/>
            <a:ext cx="4048125" cy="1466850"/>
          </a:xfrm>
          <a:prstGeom prst="rect">
            <a:avLst/>
          </a:prstGeom>
          <a:noFill/>
        </p:spPr>
      </p:pic>
      <p:pic>
        <p:nvPicPr>
          <p:cNvPr id="38917" name="Picture 4" descr="Clock-Pulse-Transition.jpg (387×183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953000"/>
            <a:ext cx="3686175" cy="1743075"/>
          </a:xfrm>
          <a:prstGeom prst="rect">
            <a:avLst/>
          </a:prstGeom>
          <a:noFill/>
        </p:spPr>
      </p:pic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1333143"/>
            <a:ext cx="9144000" cy="24006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 electronics and digital circuits, 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clock signal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is a particular type of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signal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that oscillates between a high and a low state and is utilized to coordinate actions of digital circuits. 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clock signal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is produced by 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clock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generator.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 case of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FLIP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FLOP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output change can occur only at the rising or falling edge of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clock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signal.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1924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Register is a type of digital circuit which consists of several Flip-flops that can store binary bits.</a:t>
            </a:r>
          </a:p>
          <a:p>
            <a:r>
              <a:rPr lang="en-US" dirty="0" smtClean="0"/>
              <a:t>There are n Flip-flops in n bit register which can store n bit binary information.</a:t>
            </a:r>
          </a:p>
          <a:p>
            <a:r>
              <a:rPr lang="en-US" dirty="0" smtClean="0">
                <a:latin typeface="Constantia (Body)"/>
              </a:rPr>
              <a:t>It may have combinational gates that perform certain data processing tasks in addition to flip flops.</a:t>
            </a:r>
            <a:endParaRPr lang="en-US" sz="2200" dirty="0" smtClean="0"/>
          </a:p>
          <a:p>
            <a:r>
              <a:rPr lang="en-US" dirty="0" smtClean="0"/>
              <a:t>Hence, Register is a group of memory elements which acts as an unit.</a:t>
            </a:r>
          </a:p>
          <a:p>
            <a:r>
              <a:rPr lang="en-US" dirty="0" smtClean="0"/>
              <a:t>Register is used for the temporary storage of information inside microprocessor before its operation. </a:t>
            </a:r>
          </a:p>
          <a:p>
            <a:r>
              <a:rPr lang="en-US" dirty="0" smtClean="0"/>
              <a:t>Register is used as cache memory.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Types of 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 smtClean="0"/>
              <a:t>For various types of loading, register can have various structures: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Parallel Load Register or Buffer Register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Shift Register</a:t>
            </a:r>
          </a:p>
          <a:p>
            <a:r>
              <a:rPr lang="en-US" dirty="0" smtClean="0"/>
              <a:t>According to uses, register can be classified in two ways:</a:t>
            </a:r>
          </a:p>
          <a:p>
            <a:pPr lvl="1"/>
            <a:r>
              <a:rPr lang="en-US" dirty="0" smtClean="0"/>
              <a:t>General Register: Which can be used for every work</a:t>
            </a:r>
          </a:p>
          <a:p>
            <a:pPr lvl="1"/>
            <a:r>
              <a:rPr lang="en-US" dirty="0" smtClean="0"/>
              <a:t>Special Register: Which is used in particular  work</a:t>
            </a:r>
          </a:p>
          <a:p>
            <a:pPr lvl="2">
              <a:buNone/>
            </a:pPr>
            <a:r>
              <a:rPr lang="en-US" dirty="0" smtClean="0"/>
              <a:t>For example: Accumulator Register, Count Register, Data Register, Base Register or Address Register, Flag Register etc…total fourteen 16 bit registers </a:t>
            </a:r>
          </a:p>
          <a:p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en-US" sz="4000" dirty="0" smtClean="0"/>
              <a:t>Parallel Load Register or Buffer Register</a:t>
            </a:r>
            <a:br>
              <a:rPr lang="en-US" sz="4000" dirty="0" smtClean="0"/>
            </a:br>
            <a:r>
              <a:rPr lang="en-US" sz="2000" dirty="0" smtClean="0"/>
              <a:t>(Figure on Board)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Registers which can only load or contain data is called load or buffer register.</a:t>
            </a:r>
          </a:p>
          <a:p>
            <a:r>
              <a:rPr lang="en-US" dirty="0" smtClean="0"/>
              <a:t>Load Register which can load many binary bits simultaneously and provide output is called parallel load register.</a:t>
            </a:r>
          </a:p>
          <a:p>
            <a:r>
              <a:rPr lang="en-US" dirty="0" smtClean="0"/>
              <a:t>After providing particular clock pulse we can get output data from input data in buffer register.</a:t>
            </a:r>
          </a:p>
          <a:p>
            <a:r>
              <a:rPr lang="en-US" dirty="0" smtClean="0"/>
              <a:t>Buffer register is used to balance the speed of input device and CPU. Because the speed of input device is much slower than the speed of CPU.</a:t>
            </a:r>
          </a:p>
          <a:p>
            <a:r>
              <a:rPr lang="en-US" dirty="0" smtClean="0"/>
              <a:t>Need to keep Clear input 1. To reset data, need to put 0 at Clear input.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278</TotalTime>
  <Words>502</Words>
  <Application>Microsoft Office PowerPoint</Application>
  <PresentationFormat>On-screen Show (4:3)</PresentationFormat>
  <Paragraphs>85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Comic Sans MS</vt:lpstr>
      <vt:lpstr>Consolas</vt:lpstr>
      <vt:lpstr>Constantia</vt:lpstr>
      <vt:lpstr>Constantia (Body)</vt:lpstr>
      <vt:lpstr>Footlight MT Light</vt:lpstr>
      <vt:lpstr>Wingdings</vt:lpstr>
      <vt:lpstr>Wingdings 2</vt:lpstr>
      <vt:lpstr>Flow</vt:lpstr>
      <vt:lpstr>Register &amp; Counter</vt:lpstr>
      <vt:lpstr>Flip-flop</vt:lpstr>
      <vt:lpstr>JK Flip-flop</vt:lpstr>
      <vt:lpstr>D Flip-flop</vt:lpstr>
      <vt:lpstr>T Flip-flop</vt:lpstr>
      <vt:lpstr>Clock Pulse</vt:lpstr>
      <vt:lpstr>Register</vt:lpstr>
      <vt:lpstr>Types of Register</vt:lpstr>
      <vt:lpstr>Parallel Load Register or Buffer Register (Figure on Board)</vt:lpstr>
      <vt:lpstr>Serial in Serial out Shift Register (Figure on Board)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Any Question?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Register &amp; Counter</dc:title>
  <dc:creator>tayef</dc:creator>
  <cp:lastModifiedBy>Microsoft account</cp:lastModifiedBy>
  <cp:revision>59</cp:revision>
  <dcterms:created xsi:type="dcterms:W3CDTF">2017-02-28T13:51:51Z</dcterms:created>
  <dcterms:modified xsi:type="dcterms:W3CDTF">2021-07-24T12:09:17Z</dcterms:modified>
</cp:coreProperties>
</file>