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78" r:id="rId3"/>
    <p:sldId id="279" r:id="rId4"/>
    <p:sldId id="280" r:id="rId5"/>
    <p:sldId id="281" r:id="rId6"/>
    <p:sldId id="262" r:id="rId7"/>
    <p:sldId id="263" r:id="rId8"/>
    <p:sldId id="264" r:id="rId9"/>
    <p:sldId id="265" r:id="rId10"/>
    <p:sldId id="266" r:id="rId11"/>
    <p:sldId id="267" r:id="rId12"/>
    <p:sldId id="269" r:id="rId13"/>
    <p:sldId id="270" r:id="rId14"/>
    <p:sldId id="271" r:id="rId15"/>
    <p:sldId id="272" r:id="rId16"/>
    <p:sldId id="276"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2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78F71-2FF4-4029-AD40-59EF3F45B06A}" type="datetimeFigureOut">
              <a:rPr lang="en-US" smtClean="0"/>
              <a:pPr/>
              <a:t>7/12/2021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31F1B-5CE0-4464-AF57-5452EF7C0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95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6329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829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6114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9326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13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231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9279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1106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353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381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240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5378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96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49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6097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87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7/12/2021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7104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1.wav"/><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rtain-gif-1(1).gif"/>
          <p:cNvPicPr>
            <a:picLocks noChangeAspect="1"/>
          </p:cNvPicPr>
          <p:nvPr/>
        </p:nvPicPr>
        <p:blipFill>
          <a:blip r:embed="rId2"/>
          <a:stretch>
            <a:fillRect/>
          </a:stretch>
        </p:blipFill>
        <p:spPr>
          <a:xfrm>
            <a:off x="500034" y="428604"/>
            <a:ext cx="8286808" cy="6000792"/>
          </a:xfrm>
          <a:prstGeom prst="rect">
            <a:avLst/>
          </a:prstGeom>
          <a:ln w="76200" cap="sq" cmpd="thickThin">
            <a:solidFill>
              <a:srgbClr val="00B0F0"/>
            </a:solidFill>
            <a:prstDash val="solid"/>
            <a:miter lim="800000"/>
          </a:ln>
          <a:effectLst>
            <a:innerShdw blurRad="76200">
              <a:srgbClr val="000000"/>
            </a:innerShdw>
          </a:effectLst>
        </p:spPr>
      </p:pic>
      <p:pic>
        <p:nvPicPr>
          <p:cNvPr id="3" name="Picture 2" descr="hmkfgh.gif"/>
          <p:cNvPicPr>
            <a:picLocks noChangeAspect="1"/>
          </p:cNvPicPr>
          <p:nvPr/>
        </p:nvPicPr>
        <p:blipFill>
          <a:blip r:embed="rId3"/>
          <a:stretch>
            <a:fillRect/>
          </a:stretch>
        </p:blipFill>
        <p:spPr>
          <a:xfrm>
            <a:off x="506423" y="1428736"/>
            <a:ext cx="8276353" cy="4071966"/>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6172200"/>
          </a:xfrm>
          <a:solidFill>
            <a:schemeClr val="bg2"/>
          </a:solidFill>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ormAutofit fontScale="90000"/>
          </a:bodyPr>
          <a:lstStyle/>
          <a:p>
            <a:pPr algn="l"/>
            <a:r>
              <a:rPr lang="en-US" sz="3600" dirty="0" err="1">
                <a:solidFill>
                  <a:srgbClr val="C00000"/>
                </a:solidFill>
                <a:latin typeface="NikoshBAN" pitchFamily="2" charset="0"/>
                <a:cs typeface="NikoshBAN" pitchFamily="2" charset="0"/>
              </a:rPr>
              <a:t>ঈ</a:t>
            </a:r>
            <a:r>
              <a:rPr lang="en-US" sz="3600" dirty="0" err="1" smtClean="0">
                <a:solidFill>
                  <a:srgbClr val="C00000"/>
                </a:solidFill>
                <a:latin typeface="NikoshBAN" pitchFamily="2" charset="0"/>
                <a:cs typeface="NikoshBAN" pitchFamily="2" charset="0"/>
              </a:rPr>
              <a:t>মান</a:t>
            </a:r>
            <a:r>
              <a:rPr lang="en-US" sz="3600" dirty="0" smtClean="0">
                <a:solidFill>
                  <a:srgbClr val="C00000"/>
                </a:solidFill>
                <a:latin typeface="NikoshBAN" pitchFamily="2" charset="0"/>
                <a:cs typeface="NikoshBAN" pitchFamily="2" charset="0"/>
              </a:rPr>
              <a:t> কী ?</a:t>
            </a:r>
            <a:br>
              <a:rPr lang="en-US" sz="3600" dirty="0" smtClean="0">
                <a:solidFill>
                  <a:srgbClr val="C00000"/>
                </a:solidFill>
                <a:latin typeface="NikoshBAN" pitchFamily="2" charset="0"/>
                <a:cs typeface="NikoshBAN" pitchFamily="2" charset="0"/>
              </a:rPr>
            </a:br>
            <a:r>
              <a:rPr lang="en-US" sz="3600" dirty="0" smtClean="0">
                <a:solidFill>
                  <a:srgbClr val="C00000"/>
                </a:solidFill>
                <a:latin typeface="NikoshBAN" pitchFamily="2" charset="0"/>
                <a:cs typeface="NikoshBAN" pitchFamily="2" charset="0"/>
              </a:rPr>
              <a:t/>
            </a:r>
            <a:br>
              <a:rPr lang="en-US" sz="3600" dirty="0" smtClean="0">
                <a:solidFill>
                  <a:srgbClr val="C00000"/>
                </a:solidFill>
                <a:latin typeface="NikoshBAN" pitchFamily="2" charset="0"/>
                <a:cs typeface="NikoshBAN" pitchFamily="2" charset="0"/>
              </a:rPr>
            </a:br>
            <a:r>
              <a:rPr lang="ar-SA" sz="3200" dirty="0" smtClean="0">
                <a:latin typeface="NikoshBAN" pitchFamily="2" charset="0"/>
              </a:rPr>
              <a:t>ايمان</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শব্দটি বাবে </a:t>
            </a:r>
            <a:r>
              <a:rPr lang="ar-SA" sz="3200" dirty="0" smtClean="0">
                <a:latin typeface="NikoshBAN" pitchFamily="2" charset="0"/>
              </a:rPr>
              <a:t>افعال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এর মাসদার।এর আভিধানিক অর্থ হচ্ছে-</a:t>
            </a:r>
            <a:r>
              <a:rPr lang="en-US" sz="3200" dirty="0">
                <a:latin typeface="NikoshBAN" pitchFamily="2" charset="0"/>
                <a:cs typeface="NikoshBAN" pitchFamily="2" charset="0"/>
              </a:rPr>
              <a:t> </a:t>
            </a:r>
            <a:r>
              <a:rPr lang="ar-SA" sz="3200" dirty="0" smtClean="0">
                <a:solidFill>
                  <a:srgbClr val="C00000"/>
                </a:solidFill>
                <a:latin typeface="NikoshBAN" pitchFamily="2" charset="0"/>
              </a:rPr>
              <a:t>التصديق</a:t>
            </a:r>
            <a:r>
              <a:rPr lang="bn-BD" sz="3200" dirty="0" smtClean="0">
                <a:latin typeface="NikoshBAN" pitchFamily="2" charset="0"/>
                <a:cs typeface="NikoshBAN" pitchFamily="2" charset="0"/>
              </a:rPr>
              <a:t> –</a:t>
            </a:r>
            <a:r>
              <a:rPr lang="bn-BD" sz="3200" dirty="0" smtClean="0">
                <a:solidFill>
                  <a:srgbClr val="0070C0"/>
                </a:solidFill>
                <a:latin typeface="NikoshBAN" pitchFamily="2" charset="0"/>
                <a:cs typeface="NikoshBAN" pitchFamily="2" charset="0"/>
              </a:rPr>
              <a:t>বিশ্বাস করা </a:t>
            </a:r>
            <a:r>
              <a:rPr lang="bn-BD" sz="3200" dirty="0" smtClean="0">
                <a:latin typeface="NikoshBAN" pitchFamily="2" charset="0"/>
                <a:cs typeface="NikoshBAN" pitchFamily="2" charset="0"/>
              </a:rPr>
              <a:t>।</a:t>
            </a:r>
            <a:br>
              <a:rPr lang="bn-BD" sz="3200" dirty="0" smtClean="0">
                <a:latin typeface="NikoshBAN" pitchFamily="2" charset="0"/>
                <a:cs typeface="NikoshBAN" pitchFamily="2" charset="0"/>
              </a:rPr>
            </a:br>
            <a:r>
              <a:rPr lang="ar-SA" sz="3200" dirty="0" smtClean="0">
                <a:solidFill>
                  <a:srgbClr val="C00000"/>
                </a:solidFill>
                <a:latin typeface="NikoshBAN" pitchFamily="2" charset="0"/>
              </a:rPr>
              <a:t>الانقياد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a:t>
            </a:r>
            <a:r>
              <a:rPr lang="bn-BD" sz="3200" dirty="0" smtClean="0">
                <a:solidFill>
                  <a:srgbClr val="00B0F0"/>
                </a:solidFill>
                <a:latin typeface="NikoshBAN" pitchFamily="2" charset="0"/>
                <a:cs typeface="NikoshBAN" pitchFamily="2" charset="0"/>
              </a:rPr>
              <a:t>আনুগত্য করা ।</a:t>
            </a:r>
            <a:br>
              <a:rPr lang="bn-BD" sz="3200" dirty="0" smtClean="0">
                <a:solidFill>
                  <a:srgbClr val="00B0F0"/>
                </a:solidFill>
                <a:latin typeface="NikoshBAN" pitchFamily="2" charset="0"/>
                <a:cs typeface="NikoshBAN" pitchFamily="2" charset="0"/>
              </a:rPr>
            </a:br>
            <a:r>
              <a:rPr lang="ar-SA" sz="3200" dirty="0" smtClean="0">
                <a:solidFill>
                  <a:srgbClr val="C00000"/>
                </a:solidFill>
                <a:latin typeface="NikoshBAN" pitchFamily="2" charset="0"/>
              </a:rPr>
              <a:t>الخضوع</a:t>
            </a:r>
            <a:r>
              <a:rPr lang="bn-BD" sz="3200" dirty="0" smtClean="0">
                <a:solidFill>
                  <a:srgbClr val="00B0F0"/>
                </a:solidFill>
                <a:latin typeface="NikoshBAN" pitchFamily="2" charset="0"/>
                <a:cs typeface="NikoshBAN" pitchFamily="2" charset="0"/>
              </a:rPr>
              <a:t>-অবনত হওয়া </a:t>
            </a:r>
            <a:r>
              <a:rPr lang="bn-BD" sz="3200" dirty="0" smtClean="0">
                <a:latin typeface="NikoshBAN" pitchFamily="2" charset="0"/>
                <a:cs typeface="NikoshBAN" pitchFamily="2" charset="0"/>
              </a:rPr>
              <a:t>।</a:t>
            </a:r>
            <a:br>
              <a:rPr lang="bn-BD" sz="3200" dirty="0" smtClean="0">
                <a:latin typeface="NikoshBAN" pitchFamily="2" charset="0"/>
                <a:cs typeface="NikoshBAN" pitchFamily="2" charset="0"/>
              </a:rPr>
            </a:br>
            <a:r>
              <a:rPr lang="ar-SA" sz="3200" dirty="0" smtClean="0">
                <a:latin typeface="NikoshBAN" pitchFamily="2" charset="0"/>
              </a:rPr>
              <a:t>ا</a:t>
            </a:r>
            <a:r>
              <a:rPr lang="ar-SA" sz="3200" dirty="0" smtClean="0">
                <a:solidFill>
                  <a:srgbClr val="C00000"/>
                </a:solidFill>
                <a:latin typeface="NikoshBAN" pitchFamily="2" charset="0"/>
              </a:rPr>
              <a:t>لاعتقاد</a:t>
            </a:r>
            <a:r>
              <a:rPr lang="bn-BD" sz="3200" dirty="0" smtClean="0">
                <a:solidFill>
                  <a:srgbClr val="00B0F0"/>
                </a:solidFill>
                <a:latin typeface="NikoshBAN" pitchFamily="2" charset="0"/>
                <a:cs typeface="NikoshBAN" pitchFamily="2" charset="0"/>
              </a:rPr>
              <a:t>-দৃঢ় বিশ্বাস করা</a:t>
            </a:r>
            <a:r>
              <a:rPr lang="en-US" sz="3200" dirty="0" smtClean="0">
                <a:solidFill>
                  <a:srgbClr val="00B0F0"/>
                </a:solidFill>
                <a:latin typeface="NikoshBAN" pitchFamily="2" charset="0"/>
                <a:cs typeface="NikoshBAN" pitchFamily="2" charset="0"/>
              </a:rPr>
              <a:t>, </a:t>
            </a:r>
            <a:r>
              <a:rPr lang="bn-BD" sz="3200" dirty="0" smtClean="0">
                <a:solidFill>
                  <a:srgbClr val="C00000"/>
                </a:solidFill>
                <a:latin typeface="NikoshBAN" pitchFamily="2" charset="0"/>
                <a:cs typeface="NikoshBAN" pitchFamily="2" charset="0"/>
              </a:rPr>
              <a:t>ইত্যাদি। </a:t>
            </a:r>
            <a:r>
              <a:rPr lang="bn-BD" sz="3200" dirty="0" smtClean="0">
                <a:latin typeface="NikoshBAN" pitchFamily="2" charset="0"/>
                <a:cs typeface="NikoshBAN" pitchFamily="2" charset="0"/>
              </a:rPr>
              <a:t/>
            </a:r>
            <a:br>
              <a:rPr lang="bn-BD"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bn-BD" sz="3200" dirty="0" smtClean="0">
                <a:solidFill>
                  <a:srgbClr val="7030A0"/>
                </a:solidFill>
                <a:latin typeface="NikoshBAN" pitchFamily="2" charset="0"/>
                <a:cs typeface="NikoshBAN" pitchFamily="2" charset="0"/>
              </a:rPr>
              <a:t>শরীয়তের পরিভাষায় </a:t>
            </a:r>
            <a:r>
              <a:rPr lang="en-US" sz="3200" dirty="0" smtClean="0">
                <a:solidFill>
                  <a:srgbClr val="7030A0"/>
                </a:solidFill>
                <a:latin typeface="NikoshBAN" pitchFamily="2" charset="0"/>
                <a:cs typeface="NikoshBAN" pitchFamily="2" charset="0"/>
              </a:rPr>
              <a:t>ঈ</a:t>
            </a:r>
            <a:r>
              <a:rPr lang="bn-BD" sz="3200" dirty="0" smtClean="0">
                <a:solidFill>
                  <a:srgbClr val="7030A0"/>
                </a:solidFill>
                <a:latin typeface="NikoshBAN" pitchFamily="2" charset="0"/>
                <a:cs typeface="NikoshBAN" pitchFamily="2" charset="0"/>
              </a:rPr>
              <a:t>মান হল-</a:t>
            </a:r>
            <a:br>
              <a:rPr lang="bn-BD" sz="3200" dirty="0" smtClean="0">
                <a:solidFill>
                  <a:srgbClr val="7030A0"/>
                </a:solidFill>
                <a:latin typeface="NikoshBAN" pitchFamily="2" charset="0"/>
                <a:cs typeface="NikoshBAN" pitchFamily="2" charset="0"/>
              </a:rPr>
            </a:br>
            <a:r>
              <a:rPr lang="ar-SA" sz="3200" dirty="0" smtClean="0">
                <a:latin typeface="NikoshBAN" pitchFamily="2" charset="0"/>
              </a:rPr>
              <a:t> </a:t>
            </a:r>
            <a:r>
              <a:rPr lang="ar-SA" sz="3200" dirty="0" smtClean="0">
                <a:solidFill>
                  <a:srgbClr val="C00000"/>
                </a:solidFill>
                <a:latin typeface="NikoshBAN" pitchFamily="2" charset="0"/>
              </a:rPr>
              <a:t>الايمان هو التصديق بما جاء به النبي( صلي ) من عند الله تعالي والاقرار به</a:t>
            </a:r>
            <a:r>
              <a:rPr lang="ar-SA" sz="3200" dirty="0" smtClean="0">
                <a:latin typeface="NikoshBAN" pitchFamily="2" charset="0"/>
              </a:rPr>
              <a:t/>
            </a:r>
            <a:br>
              <a:rPr lang="ar-SA" sz="3200" dirty="0" smtClean="0">
                <a:latin typeface="NikoshBAN" pitchFamily="2" charset="0"/>
              </a:rPr>
            </a:br>
            <a:r>
              <a:rPr lang="bn-BD" sz="2700" dirty="0" smtClean="0">
                <a:latin typeface="NikoshBAN" pitchFamily="2" charset="0"/>
                <a:cs typeface="NikoshBAN" pitchFamily="2" charset="0"/>
              </a:rPr>
              <a:t>অর্থাৎ মহানবি হযরত মুহাম্মদ(সা)আল্লাহ তা’য়ালার পক্ষ হতে যা কিছু নিয়ে এসেছেন সব কিছুর প্রতি বিশ্বাস স্থাপন করা ও স্বীকৃতি দেয়াকে ইমান বলে। </a:t>
            </a:r>
            <a:endParaRPr lang="en-US" sz="27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96200" cy="5486400"/>
          </a:xfrm>
          <a:ln w="762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lang="en-US" dirty="0" smtClean="0">
                <a:latin typeface="NikoshBAN" pitchFamily="2" charset="0"/>
                <a:cs typeface="NikoshBAN" pitchFamily="2" charset="0"/>
              </a:rPr>
              <a:t>  </a:t>
            </a:r>
            <a:r>
              <a:rPr lang="ar-SA" dirty="0" smtClean="0">
                <a:solidFill>
                  <a:srgbClr val="002060"/>
                </a:solidFill>
                <a:latin typeface="NikoshBAN" pitchFamily="2" charset="0"/>
              </a:rPr>
              <a:t>حلاوة الايمان</a:t>
            </a:r>
            <a:r>
              <a:rPr lang="en-US" dirty="0" smtClean="0">
                <a:solidFill>
                  <a:srgbClr val="002060"/>
                </a:solidFill>
                <a:latin typeface="NikoshBAN" pitchFamily="2" charset="0"/>
                <a:cs typeface="NikoshBAN" pitchFamily="2" charset="0"/>
              </a:rPr>
              <a:t> কী ? </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t>
            </a:r>
            <a:r>
              <a:rPr lang="ar-SA" dirty="0" smtClean="0">
                <a:solidFill>
                  <a:srgbClr val="C00000"/>
                </a:solidFill>
                <a:latin typeface="NikoshBAN" pitchFamily="2" charset="0"/>
              </a:rPr>
              <a:t>حلاوة الايمان</a:t>
            </a:r>
            <a:r>
              <a:rPr lang="en-US" dirty="0" smtClean="0">
                <a:solidFill>
                  <a:srgbClr val="C00000"/>
                </a:solidFill>
                <a:latin typeface="NikoshBAN" pitchFamily="2" charset="0"/>
                <a:cs typeface="NikoshBAN" pitchFamily="2" charset="0"/>
              </a:rPr>
              <a:t>  </a:t>
            </a:r>
            <a:r>
              <a:rPr lang="en-US" sz="3100" dirty="0" err="1" smtClean="0">
                <a:latin typeface="NikoshBAN" pitchFamily="2" charset="0"/>
                <a:cs typeface="NikoshBAN" pitchFamily="2" charset="0"/>
              </a:rPr>
              <a:t>এর</a:t>
            </a:r>
            <a:r>
              <a:rPr lang="en-US" sz="3100" dirty="0" smtClean="0">
                <a:latin typeface="NikoshBAN" pitchFamily="2" charset="0"/>
                <a:cs typeface="NikoshBAN" pitchFamily="2" charset="0"/>
              </a:rPr>
              <a:t> </a:t>
            </a:r>
            <a:r>
              <a:rPr lang="en-US" sz="3100" dirty="0" err="1" smtClean="0">
                <a:latin typeface="NikoshBAN" pitchFamily="2" charset="0"/>
                <a:cs typeface="NikoshBAN" pitchFamily="2" charset="0"/>
              </a:rPr>
              <a:t>অর্থ</a:t>
            </a:r>
            <a:r>
              <a:rPr lang="en-US" sz="3100" dirty="0" smtClean="0">
                <a:latin typeface="NikoshBAN" pitchFamily="2" charset="0"/>
                <a:cs typeface="NikoshBAN" pitchFamily="2" charset="0"/>
              </a:rPr>
              <a:t>  </a:t>
            </a:r>
            <a:r>
              <a:rPr lang="en-US" sz="3100" dirty="0" err="1" smtClean="0">
                <a:latin typeface="NikoshBAN" pitchFamily="2" charset="0"/>
                <a:cs typeface="NikoshBAN" pitchFamily="2" charset="0"/>
              </a:rPr>
              <a:t>হলো</a:t>
            </a:r>
            <a:r>
              <a:rPr lang="en-US" sz="3100" dirty="0" smtClean="0">
                <a:latin typeface="NikoshBAN" pitchFamily="2" charset="0"/>
                <a:cs typeface="NikoshBAN" pitchFamily="2" charset="0"/>
              </a:rPr>
              <a:t> ঈমানের </a:t>
            </a:r>
            <a:r>
              <a:rPr lang="bn-BD" sz="3100" dirty="0" smtClean="0">
                <a:latin typeface="NikoshBAN" pitchFamily="2" charset="0"/>
                <a:cs typeface="NikoshBAN" pitchFamily="2" charset="0"/>
              </a:rPr>
              <a:t>স্বাদ</a:t>
            </a:r>
            <a:r>
              <a:rPr lang="en-US" sz="3100" dirty="0">
                <a:latin typeface="NikoshBAN" pitchFamily="2" charset="0"/>
                <a:cs typeface="NikoshBAN" pitchFamily="2" charset="0"/>
              </a:rPr>
              <a:t>।</a:t>
            </a:r>
            <a:r>
              <a:rPr lang="bn-BD" sz="3100" dirty="0" smtClean="0">
                <a:latin typeface="NikoshBAN" pitchFamily="2" charset="0"/>
                <a:cs typeface="NikoshBAN" pitchFamily="2" charset="0"/>
              </a:rPr>
              <a:t/>
            </a:r>
            <a:br>
              <a:rPr lang="bn-BD" sz="3100" dirty="0" smtClean="0">
                <a:latin typeface="NikoshBAN" pitchFamily="2" charset="0"/>
                <a:cs typeface="NikoshBAN" pitchFamily="2" charset="0"/>
              </a:rPr>
            </a:br>
            <a:r>
              <a:rPr lang="bn-BD" sz="3100" dirty="0" smtClean="0">
                <a:solidFill>
                  <a:srgbClr val="00B0F0"/>
                </a:solidFill>
                <a:latin typeface="NikoshBAN" pitchFamily="2" charset="0"/>
                <a:cs typeface="NikoshBAN" pitchFamily="2" charset="0"/>
              </a:rPr>
              <a:t>শরীয়তের পরিভাষায় </a:t>
            </a:r>
            <a:r>
              <a:rPr lang="bn-BD" sz="3100" dirty="0" smtClean="0">
                <a:latin typeface="NikoshBAN" pitchFamily="2" charset="0"/>
                <a:cs typeface="NikoshBAN" pitchFamily="2" charset="0"/>
              </a:rPr>
              <a:t>–</a:t>
            </a:r>
            <a:r>
              <a:rPr lang="en-US" sz="3100" dirty="0" smtClean="0">
                <a:latin typeface="NikoshBAN" pitchFamily="2" charset="0"/>
                <a:cs typeface="NikoshBAN" pitchFamily="2" charset="0"/>
              </a:rPr>
              <a:t/>
            </a:r>
            <a:br>
              <a:rPr lang="en-US" sz="3100" dirty="0" smtClean="0">
                <a:latin typeface="NikoshBAN" pitchFamily="2" charset="0"/>
                <a:cs typeface="NikoshBAN" pitchFamily="2" charset="0"/>
              </a:rPr>
            </a:br>
            <a:r>
              <a:rPr lang="bn-BD" sz="3100" dirty="0" smtClean="0">
                <a:latin typeface="NikoshBAN" pitchFamily="2" charset="0"/>
                <a:cs typeface="NikoshBAN" pitchFamily="2" charset="0"/>
              </a:rPr>
              <a:t>ইমানের স্বাদ হল ইবাদতে আগ্রহ বোধ করা ,তৃপ্তি অনুভূত হওয়া ,দ্বীনের পথে দুঃখ কষ্ট সহ্য করার মানসিকতা সৃষ্টি হওয়া এবং পার্থিব বিষয়ের উপর দ্বীনকে অগ্রাধিকার দেওয়ার মানসিকতা গড়ে উঠা </a:t>
            </a:r>
            <a:r>
              <a:rPr lang="bn-BD" sz="3100" dirty="0" smtClean="0"/>
              <a:t>। </a:t>
            </a:r>
            <a:br>
              <a:rPr lang="bn-BD" sz="3100" dirty="0" smtClean="0"/>
            </a:br>
            <a:endParaRPr lang="en-US" sz="31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0"/>
            <a:ext cx="3352800" cy="1142984"/>
          </a:xfrm>
          <a:solidFill>
            <a:srgbClr val="0070C0"/>
          </a:solidFill>
          <a:ln w="76200">
            <a:solidFill>
              <a:srgbClr val="FF0000"/>
            </a:solidFill>
          </a:ln>
        </p:spPr>
        <p:txBody>
          <a:bodyPr>
            <a:noAutofit/>
          </a:bodyPr>
          <a:lstStyle/>
          <a:p>
            <a:r>
              <a:rPr lang="bn-BD" sz="6000" dirty="0" smtClean="0">
                <a:solidFill>
                  <a:schemeClr val="bg1"/>
                </a:solidFill>
                <a:latin typeface="NikoshBAN" pitchFamily="2" charset="0"/>
                <a:cs typeface="NikoshBAN" pitchFamily="2" charset="0"/>
              </a:rPr>
              <a:t>মহব্বত </a:t>
            </a:r>
            <a:r>
              <a:rPr lang="en-US" sz="6000" dirty="0">
                <a:solidFill>
                  <a:schemeClr val="bg1"/>
                </a:solidFill>
                <a:latin typeface="NikoshBAN" pitchFamily="2" charset="0"/>
                <a:cs typeface="NikoshBAN" pitchFamily="2" charset="0"/>
              </a:rPr>
              <a:t> </a:t>
            </a:r>
            <a:r>
              <a:rPr lang="en-US" sz="6000" dirty="0" smtClean="0">
                <a:solidFill>
                  <a:schemeClr val="bg1"/>
                </a:solidFill>
                <a:latin typeface="NikoshBAN" pitchFamily="2" charset="0"/>
                <a:cs typeface="NikoshBAN" pitchFamily="2" charset="0"/>
              </a:rPr>
              <a:t>কী</a:t>
            </a:r>
            <a:r>
              <a:rPr lang="bn-BD" sz="6000" dirty="0" smtClean="0">
                <a:solidFill>
                  <a:schemeClr val="bg1"/>
                </a:solidFill>
                <a:latin typeface="NikoshBAN" pitchFamily="2" charset="0"/>
                <a:cs typeface="NikoshBAN" pitchFamily="2" charset="0"/>
              </a:rPr>
              <a:t>? </a:t>
            </a:r>
            <a:endParaRPr lang="en-US" sz="6000" dirty="0">
              <a:solidFill>
                <a:schemeClr val="bg1"/>
              </a:solidFill>
              <a:latin typeface="NikoshBAN" pitchFamily="2" charset="0"/>
              <a:cs typeface="NikoshBAN" pitchFamily="2" charset="0"/>
            </a:endParaRPr>
          </a:p>
        </p:txBody>
      </p:sp>
      <p:sp>
        <p:nvSpPr>
          <p:cNvPr id="4" name="Rectangle 3"/>
          <p:cNvSpPr/>
          <p:nvPr/>
        </p:nvSpPr>
        <p:spPr>
          <a:xfrm>
            <a:off x="1000100" y="1264227"/>
            <a:ext cx="7358114" cy="2438400"/>
          </a:xfrm>
          <a:prstGeom prst="rect">
            <a:avLst/>
          </a:prstGeom>
          <a:blipFill>
            <a:blip r:embed="rId2"/>
            <a:tile tx="0" ty="0" sx="100000" sy="100000" flip="none" algn="tl"/>
          </a:blip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latin typeface="NikoshBAN" pitchFamily="2" charset="0"/>
              </a:rPr>
              <a:t>محبة</a:t>
            </a:r>
            <a:r>
              <a:rPr lang="bn-BD" sz="2800" dirty="0" smtClean="0">
                <a:latin typeface="NikoshBAN" pitchFamily="2" charset="0"/>
                <a:cs typeface="NikoshBAN" pitchFamily="2" charset="0"/>
              </a:rPr>
              <a:t>এর আভিধানিক অর্থ –</a:t>
            </a:r>
            <a:endParaRPr lang="ar-SA" sz="2800" dirty="0" smtClean="0">
              <a:latin typeface="NikoshBAN" pitchFamily="2" charset="0"/>
            </a:endParaRPr>
          </a:p>
          <a:p>
            <a:pPr algn="ctr"/>
            <a:r>
              <a:rPr lang="ar-SA" sz="2800" dirty="0" smtClean="0">
                <a:latin typeface="NikoshBAN" pitchFamily="2" charset="0"/>
              </a:rPr>
              <a:t>الشوق</a:t>
            </a:r>
            <a:r>
              <a:rPr lang="bn-BD" sz="2800" dirty="0" smtClean="0">
                <a:latin typeface="NikoshBAN" pitchFamily="2" charset="0"/>
                <a:cs typeface="NikoshBAN" pitchFamily="2" charset="0"/>
              </a:rPr>
              <a:t> তথা আগ্রহ </a:t>
            </a:r>
          </a:p>
          <a:p>
            <a:pPr algn="ctr"/>
            <a:r>
              <a:rPr lang="ar-SA" sz="2800" dirty="0" smtClean="0">
                <a:latin typeface="NikoshBAN" pitchFamily="2" charset="0"/>
              </a:rPr>
              <a:t>الميل</a:t>
            </a:r>
            <a:r>
              <a:rPr lang="bn-BD" sz="2800" dirty="0" smtClean="0">
                <a:latin typeface="NikoshBAN" pitchFamily="2" charset="0"/>
                <a:cs typeface="NikoshBAN" pitchFamily="2" charset="0"/>
              </a:rPr>
              <a:t> তথা ঝুঁকে পড়া </a:t>
            </a:r>
          </a:p>
          <a:p>
            <a:pPr algn="ctr"/>
            <a:r>
              <a:rPr lang="ar-SA" sz="2800" dirty="0" smtClean="0">
                <a:latin typeface="NikoshBAN" pitchFamily="2" charset="0"/>
              </a:rPr>
              <a:t>الوداد</a:t>
            </a:r>
            <a:r>
              <a:rPr lang="bn-BD" sz="2800" dirty="0" smtClean="0">
                <a:latin typeface="NikoshBAN" pitchFamily="2" charset="0"/>
                <a:cs typeface="NikoshBAN" pitchFamily="2" charset="0"/>
              </a:rPr>
              <a:t> তথা ভালোবাসা </a:t>
            </a:r>
            <a:endParaRPr lang="ar-SA" sz="2800" dirty="0" smtClean="0">
              <a:latin typeface="NikoshBAN" pitchFamily="2" charset="0"/>
            </a:endParaRPr>
          </a:p>
          <a:p>
            <a:pPr algn="ctr"/>
            <a:r>
              <a:rPr lang="bn-BD" sz="2800" dirty="0" smtClean="0">
                <a:latin typeface="NikoshBAN" pitchFamily="2" charset="0"/>
                <a:cs typeface="NikoshBAN" pitchFamily="2" charset="0"/>
              </a:rPr>
              <a:t> </a:t>
            </a:r>
            <a:r>
              <a:rPr lang="ar-SA" sz="2800" dirty="0" smtClean="0">
                <a:latin typeface="NikoshBAN" pitchFamily="2" charset="0"/>
              </a:rPr>
              <a:t>العشق </a:t>
            </a:r>
            <a:r>
              <a:rPr lang="bn-BD" sz="2800" dirty="0" smtClean="0">
                <a:latin typeface="NikoshBAN" pitchFamily="2" charset="0"/>
                <a:cs typeface="NikoshBAN" pitchFamily="2" charset="0"/>
              </a:rPr>
              <a:t> তথা মনের টান ।</a:t>
            </a:r>
            <a:endParaRPr lang="en-US" sz="2800" dirty="0">
              <a:latin typeface="NikoshBAN" pitchFamily="2" charset="0"/>
              <a:cs typeface="NikoshBAN" pitchFamily="2" charset="0"/>
            </a:endParaRPr>
          </a:p>
        </p:txBody>
      </p:sp>
      <p:sp>
        <p:nvSpPr>
          <p:cNvPr id="6" name="Rectangle 5"/>
          <p:cNvSpPr/>
          <p:nvPr/>
        </p:nvSpPr>
        <p:spPr>
          <a:xfrm>
            <a:off x="928662" y="3886200"/>
            <a:ext cx="7500990" cy="2362200"/>
          </a:xfrm>
          <a:prstGeom prst="rect">
            <a:avLst/>
          </a:prstGeom>
          <a:blipFill>
            <a:blip r:embed="rId3"/>
            <a:tile tx="0" ty="0" sx="100000" sy="100000" flip="none" algn="tl"/>
          </a:blip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শরীয়তের পরিভাষায় মহব্বত হল-</a:t>
            </a:r>
            <a:r>
              <a:rPr lang="ar-SA" sz="3200" dirty="0" smtClean="0">
                <a:latin typeface="NikoshBAN" pitchFamily="2" charset="0"/>
              </a:rPr>
              <a:t> </a:t>
            </a:r>
          </a:p>
          <a:p>
            <a:pPr algn="ctr"/>
            <a:r>
              <a:rPr lang="ar-SA" sz="3200" dirty="0" smtClean="0">
                <a:latin typeface="NikoshBAN" pitchFamily="2" charset="0"/>
              </a:rPr>
              <a:t>ميلان القلب الي </a:t>
            </a:r>
            <a:r>
              <a:rPr lang="ar-SA" sz="2800" dirty="0" smtClean="0">
                <a:latin typeface="NikoshBAN" pitchFamily="2" charset="0"/>
              </a:rPr>
              <a:t>شيءلكمال</a:t>
            </a:r>
            <a:r>
              <a:rPr lang="ar-SA" sz="3200" dirty="0" smtClean="0">
                <a:latin typeface="NikoshBAN" pitchFamily="2" charset="0"/>
              </a:rPr>
              <a:t> فيه </a:t>
            </a:r>
            <a:r>
              <a:rPr lang="bn-BD" sz="3200" dirty="0" smtClean="0">
                <a:latin typeface="NikoshBAN" pitchFamily="2" charset="0"/>
                <a:cs typeface="NikoshBAN" pitchFamily="2" charset="0"/>
              </a:rPr>
              <a:t> অর্থাৎ কোন বস্তুর মধ্যে পূর্ণ বৈশিষ্ট্য থাকার কারনে তার প্রতি মনের আকর্ষণই মহব্বত ।</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7463" y="607147"/>
            <a:ext cx="5708073" cy="792162"/>
          </a:xfrm>
          <a:blipFill>
            <a:blip r:embed="rId2"/>
            <a:tile tx="0" ty="0" sx="100000" sy="100000" flip="none" algn="tl"/>
          </a:blipFill>
        </p:spPr>
        <p:txBody>
          <a:bodyPr>
            <a:normAutofit/>
          </a:bodyPr>
          <a:lstStyle/>
          <a:p>
            <a:r>
              <a:rPr lang="bn-BD" dirty="0" smtClean="0">
                <a:solidFill>
                  <a:schemeClr val="bg1"/>
                </a:solidFill>
                <a:latin typeface="NikoshBAN" pitchFamily="2" charset="0"/>
                <a:cs typeface="NikoshBAN" pitchFamily="2" charset="0"/>
              </a:rPr>
              <a:t>মহব্বত ৩ প্রকার।যেমন–</a:t>
            </a:r>
            <a:endParaRPr lang="en-US" dirty="0">
              <a:solidFill>
                <a:schemeClr val="bg1"/>
              </a:solidFill>
              <a:latin typeface="NikoshBAN" pitchFamily="2" charset="0"/>
              <a:cs typeface="NikoshBAN" pitchFamily="2" charset="0"/>
            </a:endParaRPr>
          </a:p>
        </p:txBody>
      </p:sp>
      <p:sp>
        <p:nvSpPr>
          <p:cNvPr id="3" name="Rounded Rectangle 2"/>
          <p:cNvSpPr/>
          <p:nvPr/>
        </p:nvSpPr>
        <p:spPr>
          <a:xfrm>
            <a:off x="762000" y="1600200"/>
            <a:ext cx="7620000" cy="2209800"/>
          </a:xfrm>
          <a:prstGeom prst="roundRect">
            <a:avLst/>
          </a:prstGeom>
          <a:solidFill>
            <a:schemeClr val="accent4">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১,</a:t>
            </a:r>
            <a:r>
              <a:rPr lang="ar-SA" sz="3200" dirty="0" smtClean="0">
                <a:latin typeface="NikoshBAN" pitchFamily="2" charset="0"/>
              </a:rPr>
              <a:t>محبة طبعية </a:t>
            </a:r>
            <a:r>
              <a:rPr lang="bn-BD" sz="3200" dirty="0" smtClean="0">
                <a:latin typeface="NikoshBAN" pitchFamily="2" charset="0"/>
                <a:cs typeface="NikoshBAN" pitchFamily="2" charset="0"/>
              </a:rPr>
              <a:t>  (স্বভাবগত ভালোবাসা ) প্রবৃত্তির চাহিদা ব্যতিত অকৃত্রিম ভালোবাসাকে </a:t>
            </a:r>
            <a:r>
              <a:rPr lang="ar-SA" sz="3200" dirty="0" smtClean="0">
                <a:latin typeface="NikoshBAN" pitchFamily="2" charset="0"/>
              </a:rPr>
              <a:t>محبة طبعية </a:t>
            </a:r>
            <a:r>
              <a:rPr lang="bn-BD" sz="3200" dirty="0" smtClean="0">
                <a:latin typeface="NikoshBAN" pitchFamily="2" charset="0"/>
                <a:cs typeface="NikoshBAN" pitchFamily="2" charset="0"/>
              </a:rPr>
              <a:t>বলে।যেমন-সন্তানের প্রতি পিতা মাতার ভালবা</a:t>
            </a:r>
            <a:r>
              <a:rPr lang="bn-BD" sz="3200" dirty="0" smtClean="0"/>
              <a:t>সা।</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6800" y="4010891"/>
            <a:ext cx="6858000" cy="2237509"/>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85800"/>
            <a:ext cx="7620000" cy="2514600"/>
          </a:xfrm>
          <a:solidFill>
            <a:srgbClr val="002060"/>
          </a:solidFill>
          <a:scene3d>
            <a:camera prst="orthographicFront"/>
            <a:lightRig rig="threePt" dir="t"/>
          </a:scene3d>
          <a:sp3d>
            <a:bevelT prst="angle"/>
          </a:sp3d>
        </p:spPr>
        <p:txBody>
          <a:bodyPr>
            <a:normAutofit/>
          </a:bodyPr>
          <a:lstStyle/>
          <a:p>
            <a:r>
              <a:rPr lang="bn-BD" sz="3600" dirty="0" smtClean="0">
                <a:solidFill>
                  <a:schemeClr val="bg1"/>
                </a:solidFill>
                <a:latin typeface="NikoshBAN" pitchFamily="2" charset="0"/>
                <a:cs typeface="NikoshBAN" pitchFamily="2" charset="0"/>
              </a:rPr>
              <a:t>২,</a:t>
            </a:r>
            <a:r>
              <a:rPr lang="ar-SA" sz="3600" dirty="0" smtClean="0">
                <a:solidFill>
                  <a:schemeClr val="bg1"/>
                </a:solidFill>
                <a:latin typeface="NikoshBAN" pitchFamily="2" charset="0"/>
              </a:rPr>
              <a:t>محبة عقلية </a:t>
            </a:r>
            <a:r>
              <a:rPr lang="bn-BD" sz="3600" dirty="0" smtClean="0">
                <a:solidFill>
                  <a:schemeClr val="bg1"/>
                </a:solidFill>
                <a:latin typeface="NikoshBAN" pitchFamily="2" charset="0"/>
                <a:cs typeface="NikoshBAN" pitchFamily="2" charset="0"/>
              </a:rPr>
              <a:t>তথা (জ্ঞানগত ভালোবাসা) যে ভালবাসা প্রকৃতির দাবিকে উপেক্ষা করে গুন ও বুদ্ধি বিবেচনার ভিত্তিতে সৃষ্টি হয় ।যেমন-শরির সুস্থের জন্য তিক্ত ঔষধ সেবন করা ,কোন জ্ঞানী</a:t>
            </a:r>
            <a:r>
              <a:rPr lang="bn-BD" sz="3600" dirty="0" smtClean="0">
                <a:solidFill>
                  <a:schemeClr val="bg1"/>
                </a:solidFill>
              </a:rPr>
              <a:t> </a:t>
            </a:r>
            <a:r>
              <a:rPr lang="bn-BD" sz="3600" dirty="0" smtClean="0">
                <a:solidFill>
                  <a:schemeClr val="bg1"/>
                </a:solidFill>
                <a:latin typeface="NikoshBAN" pitchFamily="2" charset="0"/>
                <a:cs typeface="NikoshBAN" pitchFamily="2" charset="0"/>
              </a:rPr>
              <a:t>গুনিকে ভালোবাসা</a:t>
            </a:r>
            <a:r>
              <a:rPr lang="bn-BD" sz="3600" dirty="0" smtClean="0">
                <a:solidFill>
                  <a:schemeClr val="bg1"/>
                </a:solidFill>
              </a:rPr>
              <a:t> </a:t>
            </a:r>
            <a:r>
              <a:rPr lang="bn-BD" dirty="0" smtClean="0">
                <a:solidFill>
                  <a:schemeClr val="bg1"/>
                </a:solidFill>
              </a:rPr>
              <a:t>। </a:t>
            </a:r>
            <a:endParaRPr lang="en-US" dirty="0">
              <a:solidFill>
                <a:schemeClr val="bg1"/>
              </a:solidFill>
            </a:endParaRPr>
          </a:p>
        </p:txBody>
      </p:sp>
      <p:pic>
        <p:nvPicPr>
          <p:cNvPr id="3" name="Picture 2" descr="7 march.jpg"/>
          <p:cNvPicPr>
            <a:picLocks noChangeAspect="1"/>
          </p:cNvPicPr>
          <p:nvPr/>
        </p:nvPicPr>
        <p:blipFill>
          <a:blip r:embed="rId2"/>
          <a:stretch>
            <a:fillRect/>
          </a:stretch>
        </p:blipFill>
        <p:spPr>
          <a:xfrm>
            <a:off x="1066800" y="3581400"/>
            <a:ext cx="7086600" cy="2438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2392362"/>
          </a:xfrm>
          <a:solidFill>
            <a:schemeClr val="accent1"/>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bn-BD" sz="3200" dirty="0" smtClean="0">
                <a:solidFill>
                  <a:schemeClr val="bg1"/>
                </a:solidFill>
                <a:latin typeface="NikoshBAN" pitchFamily="2" charset="0"/>
                <a:cs typeface="NikoshBAN" pitchFamily="2" charset="0"/>
              </a:rPr>
              <a:t>৩,</a:t>
            </a:r>
            <a:r>
              <a:rPr lang="ar-SA" sz="3200" dirty="0" smtClean="0">
                <a:solidFill>
                  <a:schemeClr val="bg1"/>
                </a:solidFill>
                <a:latin typeface="NikoshBAN" pitchFamily="2" charset="0"/>
              </a:rPr>
              <a:t>محبة ايمانية</a:t>
            </a:r>
            <a:r>
              <a:rPr lang="bn-BD" sz="3200" dirty="0" smtClean="0">
                <a:solidFill>
                  <a:schemeClr val="bg1"/>
                </a:solidFill>
                <a:latin typeface="NikoshBAN" pitchFamily="2" charset="0"/>
                <a:cs typeface="NikoshBAN" pitchFamily="2" charset="0"/>
              </a:rPr>
              <a:t> (ইমানগত ভালবাসা)শুধু ইমানের দাবিতে যে ভালোবাসা সৃষ্টি হয়। যেমন – আল্লাহ,রাসুল,সাহাবি ও অন্যান্য মুসলমানের প্রতি ভালোবাসা ।</a:t>
            </a:r>
            <a:endParaRPr lang="en-US" sz="3200" dirty="0">
              <a:solidFill>
                <a:schemeClr val="bg1"/>
              </a:solidFill>
              <a:latin typeface="NikoshBAN" pitchFamily="2" charset="0"/>
              <a:cs typeface="NikoshBAN" pitchFamily="2" charset="0"/>
            </a:endParaRPr>
          </a:p>
        </p:txBody>
      </p:sp>
      <p:pic>
        <p:nvPicPr>
          <p:cNvPr id="5" name="Picture 4" descr="Screenshot_20200812_004251.jpg"/>
          <p:cNvPicPr>
            <a:picLocks noChangeAspect="1"/>
          </p:cNvPicPr>
          <p:nvPr/>
        </p:nvPicPr>
        <p:blipFill>
          <a:blip r:embed="rId2"/>
          <a:stretch>
            <a:fillRect/>
          </a:stretch>
        </p:blipFill>
        <p:spPr>
          <a:xfrm>
            <a:off x="4724400" y="3394364"/>
            <a:ext cx="3505200" cy="2590800"/>
          </a:xfrm>
          <a:prstGeom prst="rect">
            <a:avLst/>
          </a:prstGeom>
          <a:ln w="38100">
            <a:solidFill>
              <a:srgbClr val="FF0000"/>
            </a:solidFill>
          </a:ln>
        </p:spPr>
      </p:pic>
      <p:pic>
        <p:nvPicPr>
          <p:cNvPr id="7" name="Picture 6" descr="Screenshot_20200812_004315.jpg"/>
          <p:cNvPicPr>
            <a:picLocks noChangeAspect="1"/>
          </p:cNvPicPr>
          <p:nvPr/>
        </p:nvPicPr>
        <p:blipFill>
          <a:blip r:embed="rId3"/>
          <a:stretch>
            <a:fillRect/>
          </a:stretch>
        </p:blipFill>
        <p:spPr>
          <a:xfrm>
            <a:off x="1066800" y="3429000"/>
            <a:ext cx="3200400" cy="2590800"/>
          </a:xfrm>
          <a:prstGeom prst="rect">
            <a:avLst/>
          </a:prstGeom>
          <a:ln w="38100">
            <a:solidFill>
              <a:srgbClr val="FF0000"/>
            </a:solid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685800"/>
            <a:ext cx="7315200" cy="5410200"/>
          </a:xfrm>
        </p:spPr>
        <p:style>
          <a:lnRef idx="1">
            <a:schemeClr val="accent4"/>
          </a:lnRef>
          <a:fillRef idx="2">
            <a:schemeClr val="accent4"/>
          </a:fillRef>
          <a:effectRef idx="1">
            <a:schemeClr val="accent4"/>
          </a:effectRef>
          <a:fontRef idx="minor">
            <a:schemeClr val="dk1"/>
          </a:fontRef>
        </p:style>
        <p:txBody>
          <a:bodyPr>
            <a:normAutofit/>
          </a:bodyPr>
          <a:lstStyle/>
          <a:p>
            <a:pPr algn="l">
              <a:lnSpc>
                <a:spcPct val="150000"/>
              </a:lnSpc>
            </a:pPr>
            <a:r>
              <a:rPr lang="bn-BD" sz="4000" dirty="0" smtClean="0"/>
              <a:t/>
            </a:r>
            <a:br>
              <a:rPr lang="bn-BD" sz="4000" dirty="0" smtClean="0"/>
            </a:br>
            <a:r>
              <a:rPr lang="ar-SA" dirty="0" smtClean="0">
                <a:solidFill>
                  <a:srgbClr val="002060"/>
                </a:solidFill>
                <a:latin typeface="NikoshBAN" pitchFamily="2" charset="0"/>
                <a:cs typeface="NikoshBAN" pitchFamily="2" charset="0"/>
              </a:rPr>
              <a:t>1</a:t>
            </a:r>
            <a:r>
              <a:rPr lang="bn-BD" dirty="0" smtClean="0">
                <a:solidFill>
                  <a:srgbClr val="002060"/>
                </a:solidFill>
                <a:latin typeface="NikoshBAN" pitchFamily="2" charset="0"/>
                <a:cs typeface="NikoshBAN" pitchFamily="2" charset="0"/>
              </a:rPr>
              <a:t>,</a:t>
            </a:r>
            <a:r>
              <a:rPr lang="ar-SA" dirty="0" smtClean="0">
                <a:solidFill>
                  <a:srgbClr val="002060"/>
                </a:solidFill>
                <a:latin typeface="NikoshBAN" pitchFamily="2" charset="0"/>
                <a:cs typeface="NikoshBAN" pitchFamily="2" charset="0"/>
              </a:rPr>
              <a:t> </a:t>
            </a:r>
            <a:r>
              <a:rPr lang="bn-BD" dirty="0" smtClean="0">
                <a:solidFill>
                  <a:srgbClr val="002060"/>
                </a:solidFill>
                <a:latin typeface="NikoshBAN" pitchFamily="2" charset="0"/>
                <a:cs typeface="NikoshBAN" pitchFamily="2" charset="0"/>
              </a:rPr>
              <a:t>মহব্বত কাকে বলে?</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তা</a:t>
            </a:r>
            <a:r>
              <a:rPr lang="en-US" dirty="0" smtClean="0">
                <a:solidFill>
                  <a:srgbClr val="002060"/>
                </a:solidFill>
                <a:latin typeface="NikoshBAN" pitchFamily="2" charset="0"/>
                <a:cs typeface="NikoshBAN" pitchFamily="2" charset="0"/>
              </a:rPr>
              <a:t> </a:t>
            </a:r>
            <a:r>
              <a:rPr lang="bn-BD" dirty="0" smtClean="0">
                <a:solidFill>
                  <a:srgbClr val="002060"/>
                </a:solidFill>
                <a:latin typeface="NikoshBAN" pitchFamily="2" charset="0"/>
                <a:cs typeface="NikoshBAN" pitchFamily="2" charset="0"/>
              </a:rPr>
              <a:t>কত প্রকার কি কি?</a:t>
            </a:r>
            <a:br>
              <a:rPr lang="bn-BD" dirty="0" smtClean="0">
                <a:solidFill>
                  <a:srgbClr val="002060"/>
                </a:solidFill>
                <a:latin typeface="NikoshBAN" pitchFamily="2" charset="0"/>
                <a:cs typeface="NikoshBAN" pitchFamily="2" charset="0"/>
              </a:rPr>
            </a:br>
            <a:r>
              <a:rPr lang="en-US" dirty="0" smtClean="0">
                <a:solidFill>
                  <a:srgbClr val="002060"/>
                </a:solidFill>
                <a:latin typeface="NikoshBAN" pitchFamily="2" charset="0"/>
                <a:cs typeface="NikoshBAN" pitchFamily="2" charset="0"/>
              </a:rPr>
              <a:t>২, </a:t>
            </a:r>
            <a:r>
              <a:rPr lang="en-US" dirty="0">
                <a:solidFill>
                  <a:srgbClr val="002060"/>
                </a:solidFill>
                <a:latin typeface="NikoshBAN" pitchFamily="2" charset="0"/>
                <a:cs typeface="NikoshBAN" pitchFamily="2" charset="0"/>
              </a:rPr>
              <a:t>ঈ</a:t>
            </a:r>
            <a:r>
              <a:rPr lang="bn-BD" dirty="0" smtClean="0">
                <a:solidFill>
                  <a:srgbClr val="002060"/>
                </a:solidFill>
                <a:latin typeface="NikoshBAN" pitchFamily="2" charset="0"/>
                <a:cs typeface="NikoshBAN" pitchFamily="2" charset="0"/>
              </a:rPr>
              <a:t>মান কাকে বলে?প্রকৃ্ত মুমিন হওয়ার জন্য শর্ত কি? </a:t>
            </a:r>
            <a:br>
              <a:rPr lang="bn-BD" dirty="0" smtClean="0">
                <a:solidFill>
                  <a:srgbClr val="002060"/>
                </a:solidFill>
                <a:latin typeface="NikoshBAN" pitchFamily="2" charset="0"/>
                <a:cs typeface="NikoshBAN" pitchFamily="2" charset="0"/>
              </a:rPr>
            </a:br>
            <a:r>
              <a:rPr lang="en-US" dirty="0" smtClean="0">
                <a:solidFill>
                  <a:srgbClr val="002060"/>
                </a:solidFill>
                <a:latin typeface="NikoshBAN" pitchFamily="2" charset="0"/>
                <a:cs typeface="NikoshBAN" pitchFamily="2" charset="0"/>
              </a:rPr>
              <a:t>৩, </a:t>
            </a:r>
            <a:r>
              <a:rPr lang="ar-SA" dirty="0">
                <a:solidFill>
                  <a:srgbClr val="002060"/>
                </a:solidFill>
                <a:latin typeface="NikoshBAN" pitchFamily="2" charset="0"/>
              </a:rPr>
              <a:t>حلاوة الايمان</a:t>
            </a:r>
            <a:r>
              <a:rPr lang="en-US" dirty="0">
                <a:solidFill>
                  <a:srgbClr val="002060"/>
                </a:solidFill>
                <a:latin typeface="NikoshBAN" pitchFamily="2" charset="0"/>
                <a:cs typeface="NikoshBAN" pitchFamily="2" charset="0"/>
              </a:rPr>
              <a:t> কী ? </a:t>
            </a:r>
          </a:p>
        </p:txBody>
      </p:sp>
      <p:sp>
        <p:nvSpPr>
          <p:cNvPr id="4" name="Rounded Rectangle 3"/>
          <p:cNvSpPr/>
          <p:nvPr/>
        </p:nvSpPr>
        <p:spPr>
          <a:xfrm>
            <a:off x="2571736" y="714356"/>
            <a:ext cx="4357718" cy="1190644"/>
          </a:xfrm>
          <a:prstGeom prst="round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latin typeface="NikoshBAN" pitchFamily="2" charset="0"/>
                <a:cs typeface="NikoshBAN" pitchFamily="2" charset="0"/>
              </a:rPr>
              <a:t>বাড়ির</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কাজ</a:t>
            </a:r>
            <a:endParaRPr lang="en-US" sz="80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4564" y="214290"/>
            <a:ext cx="6781800" cy="1371600"/>
          </a:xfrm>
          <a:blipFill>
            <a:blip r:embed="rId3"/>
            <a:tile tx="0" ty="0" sx="100000" sy="100000" flip="none" algn="tl"/>
          </a:blipFill>
          <a:ln w="57150">
            <a:solidFill>
              <a:srgbClr val="FFFF00"/>
            </a:solidFill>
          </a:ln>
        </p:spPr>
        <p:txBody>
          <a:bodyPr anchor="ctr">
            <a:normAutofit fontScale="90000"/>
          </a:bodyPr>
          <a:lstStyle/>
          <a:p>
            <a:r>
              <a:rPr lang="ar-SA" sz="4900" b="1" i="1" dirty="0">
                <a:solidFill>
                  <a:schemeClr val="accent4">
                    <a:lumMod val="50000"/>
                  </a:schemeClr>
                </a:solidFill>
              </a:rPr>
              <a:t>مع السلام</a:t>
            </a:r>
            <a:r>
              <a:rPr lang="ar-SA" sz="8000" b="1" i="1" dirty="0">
                <a:solidFill>
                  <a:schemeClr val="accent4">
                    <a:lumMod val="50000"/>
                  </a:schemeClr>
                </a:solidFill>
              </a:rPr>
              <a:t/>
            </a:r>
            <a:br>
              <a:rPr lang="ar-SA" sz="8000" b="1" i="1" dirty="0">
                <a:solidFill>
                  <a:schemeClr val="accent4">
                    <a:lumMod val="50000"/>
                  </a:schemeClr>
                </a:solidFill>
              </a:rPr>
            </a:br>
            <a:r>
              <a:rPr lang="en-US" sz="4400" b="1" i="1" dirty="0" err="1" smtClean="0">
                <a:solidFill>
                  <a:schemeClr val="accent4">
                    <a:lumMod val="50000"/>
                  </a:schemeClr>
                </a:solidFill>
              </a:rPr>
              <a:t>আজকের</a:t>
            </a:r>
            <a:r>
              <a:rPr lang="en-US" sz="4400" b="1" i="1" dirty="0" smtClean="0">
                <a:solidFill>
                  <a:schemeClr val="accent4">
                    <a:lumMod val="50000"/>
                  </a:schemeClr>
                </a:solidFill>
              </a:rPr>
              <a:t> </a:t>
            </a:r>
            <a:r>
              <a:rPr lang="en-US" sz="4400" b="1" i="1" dirty="0" err="1" smtClean="0">
                <a:solidFill>
                  <a:schemeClr val="accent4">
                    <a:lumMod val="50000"/>
                  </a:schemeClr>
                </a:solidFill>
              </a:rPr>
              <a:t>মত</a:t>
            </a:r>
            <a:r>
              <a:rPr lang="en-US" sz="4400" b="1" i="1" dirty="0" smtClean="0">
                <a:solidFill>
                  <a:schemeClr val="accent4">
                    <a:lumMod val="50000"/>
                  </a:schemeClr>
                </a:solidFill>
              </a:rPr>
              <a:t> </a:t>
            </a:r>
            <a:r>
              <a:rPr lang="en-US" sz="4400" b="1" i="1" dirty="0" err="1" smtClean="0">
                <a:solidFill>
                  <a:schemeClr val="accent4">
                    <a:lumMod val="50000"/>
                  </a:schemeClr>
                </a:solidFill>
              </a:rPr>
              <a:t>বিদায়</a:t>
            </a:r>
            <a:endParaRPr lang="en-US" sz="4400" dirty="0">
              <a:solidFill>
                <a:schemeClr val="bg1"/>
              </a:solidFill>
            </a:endParaRPr>
          </a:p>
        </p:txBody>
      </p:sp>
      <p:pic>
        <p:nvPicPr>
          <p:cNvPr id="4" name="Picture 3" descr="لءبا.jpg"/>
          <p:cNvPicPr>
            <a:picLocks noChangeAspect="1"/>
          </p:cNvPicPr>
          <p:nvPr/>
        </p:nvPicPr>
        <p:blipFill>
          <a:blip r:embed="rId4"/>
          <a:stretch>
            <a:fillRect/>
          </a:stretch>
        </p:blipFill>
        <p:spPr>
          <a:xfrm>
            <a:off x="1214414" y="1857364"/>
            <a:ext cx="6786610" cy="4605705"/>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5000">
        <p14:switch dir="r"/>
        <p:sndAc>
          <p:stSnd>
            <p:snd r:embed="rId5"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ismillah-gif-10.gif"/>
          <p:cNvPicPr>
            <a:picLocks noChangeAspect="1"/>
          </p:cNvPicPr>
          <p:nvPr/>
        </p:nvPicPr>
        <p:blipFill>
          <a:blip r:embed="rId2"/>
          <a:stretch>
            <a:fillRect/>
          </a:stretch>
        </p:blipFill>
        <p:spPr>
          <a:xfrm>
            <a:off x="318442" y="2000240"/>
            <a:ext cx="8294441" cy="2786081"/>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a:xfrm>
            <a:off x="2500298" y="357166"/>
            <a:ext cx="4572032" cy="1714512"/>
          </a:xfrm>
          <a:prstGeom prst="horizontalScroll">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dirty="0" smtClean="0"/>
              <a:t> تعريف المعلم</a:t>
            </a:r>
            <a:endParaRPr lang="en-US" dirty="0"/>
          </a:p>
        </p:txBody>
      </p:sp>
      <p:pic>
        <p:nvPicPr>
          <p:cNvPr id="3" name="Picture 2" descr="gnzc.png"/>
          <p:cNvPicPr>
            <a:picLocks noChangeAspect="1"/>
          </p:cNvPicPr>
          <p:nvPr/>
        </p:nvPicPr>
        <p:blipFill>
          <a:blip r:embed="rId2"/>
          <a:stretch>
            <a:fillRect/>
          </a:stretch>
        </p:blipFill>
        <p:spPr>
          <a:xfrm>
            <a:off x="928662" y="2159538"/>
            <a:ext cx="7358114" cy="4412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gdj.jpg"/>
          <p:cNvPicPr>
            <a:picLocks noChangeAspect="1"/>
          </p:cNvPicPr>
          <p:nvPr/>
        </p:nvPicPr>
        <p:blipFill>
          <a:blip r:embed="rId2"/>
          <a:stretch>
            <a:fillRect/>
          </a:stretch>
        </p:blipFill>
        <p:spPr>
          <a:xfrm>
            <a:off x="1643042" y="500042"/>
            <a:ext cx="5929353" cy="5929353"/>
          </a:xfrm>
          <a:prstGeom prst="rect">
            <a:avLst/>
          </a:prstGeom>
          <a:ln w="76200" cap="sq" cmpd="thickThin">
            <a:solidFill>
              <a:srgbClr val="FF0000"/>
            </a:solidFill>
            <a:prstDash val="solid"/>
            <a:miter lim="800000"/>
          </a:ln>
          <a:effectLst>
            <a:innerShdw blurRad="76200">
              <a:srgbClr val="000000"/>
            </a:innerShdw>
          </a:effectLst>
        </p:spPr>
      </p:pic>
      <p:pic>
        <p:nvPicPr>
          <p:cNvPr id="3" name="Picture 2" descr="FB_IMG_1621489782216.jpg"/>
          <p:cNvPicPr>
            <a:picLocks noChangeAspect="1"/>
          </p:cNvPicPr>
          <p:nvPr/>
        </p:nvPicPr>
        <p:blipFill>
          <a:blip r:embed="rId3"/>
          <a:stretch>
            <a:fillRect/>
          </a:stretch>
        </p:blipFill>
        <p:spPr>
          <a:xfrm>
            <a:off x="2500298" y="1357298"/>
            <a:ext cx="4274407" cy="4286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71472" y="2214554"/>
            <a:ext cx="8072494" cy="4071966"/>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8000" dirty="0" smtClean="0">
                <a:solidFill>
                  <a:schemeClr val="tx1"/>
                </a:solidFill>
              </a:rPr>
              <a:t> الصف العالم</a:t>
            </a:r>
          </a:p>
          <a:p>
            <a:pPr algn="r"/>
            <a:r>
              <a:rPr lang="ar-SA" sz="8000" dirty="0" smtClean="0">
                <a:solidFill>
                  <a:schemeClr val="tx1"/>
                </a:solidFill>
              </a:rPr>
              <a:t>المادة:- الحديث الشريف </a:t>
            </a:r>
          </a:p>
          <a:p>
            <a:pPr algn="r"/>
            <a:r>
              <a:rPr lang="ar-SA" sz="8000" dirty="0" smtClean="0">
                <a:solidFill>
                  <a:schemeClr val="tx1"/>
                </a:solidFill>
              </a:rPr>
              <a:t>الدرس الاول</a:t>
            </a:r>
            <a:endParaRPr lang="en-US" dirty="0">
              <a:solidFill>
                <a:schemeClr val="tx1"/>
              </a:solidFill>
            </a:endParaRPr>
          </a:p>
        </p:txBody>
      </p:sp>
      <p:sp>
        <p:nvSpPr>
          <p:cNvPr id="3" name="Horizontal Scroll 2"/>
          <p:cNvSpPr/>
          <p:nvPr/>
        </p:nvSpPr>
        <p:spPr>
          <a:xfrm>
            <a:off x="2285984" y="681216"/>
            <a:ext cx="4500594" cy="1319024"/>
          </a:xfrm>
          <a:prstGeom prst="horizontalScroll">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تعريف الدرس</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17427" cy="5562600"/>
          </a:xfrm>
          <a:ln w="57150">
            <a:solidFill>
              <a:schemeClr val="accent4">
                <a:lumMod val="75000"/>
              </a:schemeClr>
            </a:solidFill>
          </a:ln>
        </p:spPr>
        <p:txBody>
          <a:bodyPr/>
          <a:lstStyle/>
          <a:p>
            <a:r>
              <a:rPr lang="bn-BD" dirty="0" smtClean="0"/>
              <a:t> </a:t>
            </a:r>
            <a:endParaRPr lang="en-US" dirty="0"/>
          </a:p>
        </p:txBody>
      </p:sp>
      <p:sp>
        <p:nvSpPr>
          <p:cNvPr id="7" name="Rectangle 6"/>
          <p:cNvSpPr/>
          <p:nvPr/>
        </p:nvSpPr>
        <p:spPr>
          <a:xfrm>
            <a:off x="2845377" y="700771"/>
            <a:ext cx="3276600" cy="73898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FF00"/>
                </a:solidFill>
                <a:latin typeface="NikoshBAN" pitchFamily="2" charset="0"/>
                <a:cs typeface="NikoshBAN" pitchFamily="2" charset="0"/>
              </a:rPr>
              <a:t>শিখন ফল </a:t>
            </a:r>
            <a:endParaRPr lang="en-US" sz="4000" dirty="0">
              <a:solidFill>
                <a:srgbClr val="FFFF00"/>
              </a:solidFill>
              <a:latin typeface="NikoshBAN" pitchFamily="2" charset="0"/>
              <a:cs typeface="NikoshBAN" pitchFamily="2" charset="0"/>
            </a:endParaRPr>
          </a:p>
        </p:txBody>
      </p:sp>
      <p:sp>
        <p:nvSpPr>
          <p:cNvPr id="8" name="Rectangle 7"/>
          <p:cNvSpPr/>
          <p:nvPr/>
        </p:nvSpPr>
        <p:spPr>
          <a:xfrm>
            <a:off x="1892877" y="1439753"/>
            <a:ext cx="5181600" cy="60422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এই পাঠ শেষে শিক্ষা</a:t>
            </a:r>
            <a:r>
              <a:rPr lang="bn-BD" sz="3200" dirty="0" smtClean="0">
                <a:solidFill>
                  <a:schemeClr val="tx1"/>
                </a:solidFill>
              </a:rPr>
              <a:t>র্থীরা </a:t>
            </a:r>
            <a:r>
              <a:rPr lang="bn-BD" dirty="0" smtClean="0"/>
              <a:t>....                         </a:t>
            </a:r>
            <a:endParaRPr lang="en-US" dirty="0"/>
          </a:p>
        </p:txBody>
      </p:sp>
      <p:sp>
        <p:nvSpPr>
          <p:cNvPr id="9" name="Flowchart: Terminator 8"/>
          <p:cNvSpPr/>
          <p:nvPr/>
        </p:nvSpPr>
        <p:spPr>
          <a:xfrm>
            <a:off x="1143000" y="2339608"/>
            <a:ext cx="6858000" cy="1036211"/>
          </a:xfrm>
          <a:prstGeom prst="flowChartTerminator">
            <a:avLst/>
          </a:prstGeom>
          <a:solidFill>
            <a:schemeClr val="tx2">
              <a:lumMod val="25000"/>
              <a:lumOff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latin typeface="NikoshBAN" pitchFamily="2" charset="0"/>
                <a:cs typeface="NikoshBAN" pitchFamily="2" charset="0"/>
              </a:rPr>
              <a:t>১</a:t>
            </a:r>
            <a:r>
              <a:rPr lang="en-US" sz="3200" dirty="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প্রকৃত মুমিন হওয়ার জন্য কাকে বেশি ভালবাসতে হবে তা জানতে পারবে</a:t>
            </a:r>
            <a:r>
              <a:rPr lang="bn-BD" sz="2800" dirty="0" smtClean="0">
                <a:solidFill>
                  <a:schemeClr val="tx1"/>
                </a:solidFill>
              </a:rPr>
              <a:t>।</a:t>
            </a:r>
            <a:endParaRPr lang="en-US" sz="2800" dirty="0">
              <a:solidFill>
                <a:schemeClr val="tx1"/>
              </a:solidFill>
            </a:endParaRPr>
          </a:p>
        </p:txBody>
      </p:sp>
      <p:sp>
        <p:nvSpPr>
          <p:cNvPr id="10" name="Flowchart: Terminator 9"/>
          <p:cNvSpPr/>
          <p:nvPr/>
        </p:nvSpPr>
        <p:spPr>
          <a:xfrm>
            <a:off x="803564" y="3671454"/>
            <a:ext cx="7502236" cy="1077191"/>
          </a:xfrm>
          <a:prstGeom prst="flowChartTerminator">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latin typeface="NikoshBAN" pitchFamily="2" charset="0"/>
                <a:cs typeface="NikoshBAN" pitchFamily="2" charset="0"/>
              </a:rPr>
              <a:t>২</a:t>
            </a:r>
            <a:r>
              <a:rPr lang="en-US" sz="3200" dirty="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ইমানের স্বাদ উপলব্দি করার মাধ্যম গুলো জানতে পারবে ।</a:t>
            </a:r>
            <a:endParaRPr lang="en-US" sz="3200" dirty="0">
              <a:solidFill>
                <a:schemeClr val="tx1"/>
              </a:solidFill>
              <a:latin typeface="NikoshBAN" pitchFamily="2" charset="0"/>
              <a:cs typeface="NikoshBAN" pitchFamily="2" charset="0"/>
            </a:endParaRPr>
          </a:p>
        </p:txBody>
      </p:sp>
      <p:sp>
        <p:nvSpPr>
          <p:cNvPr id="11" name="Flowchart: Terminator 10"/>
          <p:cNvSpPr/>
          <p:nvPr/>
        </p:nvSpPr>
        <p:spPr>
          <a:xfrm>
            <a:off x="1428750" y="5044280"/>
            <a:ext cx="6324600" cy="1042555"/>
          </a:xfrm>
          <a:prstGeom prst="flowChartTerminator">
            <a:avLst/>
          </a:prstGeom>
          <a:solidFill>
            <a:srgbClr val="FFFF0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latin typeface="NikoshBAN" pitchFamily="2" charset="0"/>
                <a:cs typeface="NikoshBAN" pitchFamily="2" charset="0"/>
              </a:rPr>
              <a:t>৩</a:t>
            </a:r>
            <a:r>
              <a:rPr lang="en-US" sz="3200" dirty="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মহব্বত </a:t>
            </a:r>
            <a:r>
              <a:rPr lang="en-US" sz="3200" dirty="0" smtClean="0">
                <a:solidFill>
                  <a:schemeClr val="tx1"/>
                </a:solidFill>
                <a:latin typeface="NikoshBAN" pitchFamily="2" charset="0"/>
                <a:cs typeface="NikoshBAN" pitchFamily="2" charset="0"/>
              </a:rPr>
              <a:t>কী</a:t>
            </a:r>
            <a:r>
              <a:rPr lang="bn-BD" sz="3200" dirty="0" smtClean="0">
                <a:solidFill>
                  <a:schemeClr val="tx1"/>
                </a:solidFill>
                <a:latin typeface="NikoshBAN" pitchFamily="2" charset="0"/>
                <a:cs typeface="NikoshBAN" pitchFamily="2" charset="0"/>
              </a:rPr>
              <a:t>? তা কত প্রকার তা বলতে পারবে </a:t>
            </a:r>
            <a:endParaRPr lang="en-US" sz="3200" dirty="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3505200" cy="533400"/>
          </a:xfr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ormAutofit fontScale="90000"/>
          </a:bodyPr>
          <a:lstStyle/>
          <a:p>
            <a:r>
              <a:rPr lang="bn-BD" dirty="0" smtClean="0">
                <a:latin typeface="NikoshBAN" pitchFamily="2" charset="0"/>
                <a:cs typeface="NikoshBAN" pitchFamily="2" charset="0"/>
              </a:rPr>
              <a:t> হাদিস নং-৫,৬</a:t>
            </a:r>
            <a:r>
              <a:rPr lang="ar-SA" dirty="0" smtClean="0">
                <a:latin typeface="NikoshBAN" pitchFamily="2" charset="0"/>
              </a:rPr>
              <a:t> </a:t>
            </a:r>
            <a:r>
              <a:rPr lang="en-US" dirty="0" smtClean="0">
                <a:latin typeface="NikoshBAN" pitchFamily="2" charset="0"/>
                <a:cs typeface="NikoshBAN" pitchFamily="2" charset="0"/>
              </a:rPr>
              <a:t>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Rectangle 2"/>
          <p:cNvSpPr/>
          <p:nvPr/>
        </p:nvSpPr>
        <p:spPr>
          <a:xfrm>
            <a:off x="228600" y="1295400"/>
            <a:ext cx="8686800" cy="16764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عن انس (رضي) قال قال رسول الله (صلي) لايؤمن احدكم حتي </a:t>
            </a:r>
          </a:p>
          <a:p>
            <a:pPr algn="ctr"/>
            <a:r>
              <a:rPr lang="ar-SA" sz="3200" dirty="0" smtClean="0">
                <a:solidFill>
                  <a:schemeClr val="tx1"/>
                </a:solidFill>
              </a:rPr>
              <a:t>   اكون احب اليه من والده وولده والناس اجمعين –(متفق عليه)</a:t>
            </a:r>
          </a:p>
          <a:p>
            <a:pPr algn="ctr"/>
            <a:endParaRPr lang="en-US" sz="3200" dirty="0">
              <a:solidFill>
                <a:schemeClr val="tx1"/>
              </a:solidFill>
            </a:endParaRPr>
          </a:p>
        </p:txBody>
      </p:sp>
      <p:sp>
        <p:nvSpPr>
          <p:cNvPr id="4" name="Rectangle 3"/>
          <p:cNvSpPr/>
          <p:nvPr/>
        </p:nvSpPr>
        <p:spPr>
          <a:xfrm>
            <a:off x="228600" y="3124200"/>
            <a:ext cx="8686800" cy="3505200"/>
          </a:xfrm>
          <a:prstGeom prst="rect">
            <a:avLst/>
          </a:prstGeom>
          <a:solidFill>
            <a:schemeClr val="accent4">
              <a:lumMod val="40000"/>
              <a:lumOff val="60000"/>
            </a:schemeClr>
          </a:solidFill>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عن انس (رضي) قال قال رسول الله (صلي) ثلاث من كن فيه وجد بهن حلاوة الايمان من كان الله ورسوله احب اليه مم سواهما ومن احب عبدا لايحبه الا لله ومن يكره ان يعود في الكفر بعد ان انقذه الله منه كما يكره ان يلقي في النار –(متفق عليه)</a:t>
            </a:r>
          </a:p>
          <a:p>
            <a:pPr algn="ctr"/>
            <a:endParaRPr lang="en-US" sz="32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38200"/>
            <a:ext cx="3124200" cy="7620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bn-BD" sz="3600" dirty="0" smtClean="0">
                <a:solidFill>
                  <a:schemeClr val="bg1"/>
                </a:solidFill>
                <a:latin typeface="NikoshBAN" pitchFamily="2" charset="0"/>
                <a:cs typeface="NikoshBAN" pitchFamily="2" charset="0"/>
              </a:rPr>
              <a:t>হাদিসের অনুবাদ</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Rectangle 2"/>
          <p:cNvSpPr/>
          <p:nvPr/>
        </p:nvSpPr>
        <p:spPr>
          <a:xfrm>
            <a:off x="685800" y="2438400"/>
            <a:ext cx="7620000" cy="3505200"/>
          </a:xfrm>
          <a:prstGeom prst="rect">
            <a:avLst/>
          </a:prstGeom>
          <a:solidFill>
            <a:schemeClr val="bg1"/>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smtClean="0">
                <a:solidFill>
                  <a:srgbClr val="00B050"/>
                </a:solidFill>
                <a:latin typeface="NikoshBAN" pitchFamily="2" charset="0"/>
                <a:cs typeface="NikoshBAN" pitchFamily="2" charset="0"/>
              </a:rPr>
              <a:t>১নং হাদিস </a:t>
            </a:r>
            <a:r>
              <a:rPr lang="bn-BD" sz="3200" dirty="0" smtClean="0">
                <a:solidFill>
                  <a:schemeClr val="tx1"/>
                </a:solidFill>
                <a:latin typeface="NikoshBAN" pitchFamily="2" charset="0"/>
                <a:cs typeface="NikoshBAN" pitchFamily="2" charset="0"/>
              </a:rPr>
              <a:t>–হযরত আনাস (রা) হতে বর্ণিত।তিনি বলেন,রাসুলুল্লাহ</a:t>
            </a:r>
            <a:r>
              <a:rPr lang="en-US" sz="3200" dirty="0" smtClean="0">
                <a:solidFill>
                  <a:schemeClr val="tx1"/>
                </a:solidFill>
                <a:latin typeface="NikoshBAN" pitchFamily="2" charset="0"/>
                <a:cs typeface="NikoshBAN" pitchFamily="2" charset="0"/>
              </a:rPr>
              <a:t> ( </a:t>
            </a:r>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ইরশাদ করেছেন, তোমাদের কেউ (পূর্ণাঙ্গ)</a:t>
            </a:r>
            <a:r>
              <a:rPr lang="en-US" sz="3200" dirty="0" smtClean="0">
                <a:solidFill>
                  <a:schemeClr val="tx1"/>
                </a:solidFill>
                <a:latin typeface="NikoshBAN" pitchFamily="2" charset="0"/>
                <a:cs typeface="NikoshBAN" pitchFamily="2" charset="0"/>
              </a:rPr>
              <a:t>ঈ</a:t>
            </a:r>
            <a:r>
              <a:rPr lang="bn-BD" sz="3200" dirty="0" smtClean="0">
                <a:solidFill>
                  <a:schemeClr val="tx1"/>
                </a:solidFill>
                <a:latin typeface="NikoshBAN" pitchFamily="2" charset="0"/>
                <a:cs typeface="NikoshBAN" pitchFamily="2" charset="0"/>
              </a:rPr>
              <a:t>মানদার</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হতে</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না</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য</a:t>
            </a:r>
            <a:r>
              <a:rPr lang="en-US" sz="3200" dirty="0" err="1" smtClean="0">
                <a:solidFill>
                  <a:schemeClr val="tx1"/>
                </a:solidFill>
                <a:latin typeface="NikoshBAN" pitchFamily="2" charset="0"/>
                <a:cs typeface="NikoshBAN" pitchFamily="2" charset="0"/>
              </a:rPr>
              <a:t>তক্ষন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পর্যন্ত</a:t>
            </a:r>
            <a:r>
              <a:rPr lang="bn-BD" sz="3200" dirty="0" smtClean="0">
                <a:solidFill>
                  <a:schemeClr val="tx1"/>
                </a:solidFill>
                <a:latin typeface="NikoshBAN" pitchFamily="2" charset="0"/>
                <a:cs typeface="NikoshBAN" pitchFamily="2" charset="0"/>
              </a:rPr>
              <a:t> আমি তার নিকট তার পিতা</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মাতা,সন্তান</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সন্ততি এবং অন্য সকল মানুষ হতে অধিক প্রিয়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a:t>
            </a:r>
            <a:r>
              <a:rPr lang="bn-BD" sz="3200" dirty="0" smtClean="0">
                <a:solidFill>
                  <a:schemeClr val="tx1"/>
                </a:solidFill>
                <a:latin typeface="NikoshBAN" pitchFamily="2" charset="0"/>
                <a:cs typeface="NikoshBAN" pitchFamily="2" charset="0"/>
              </a:rPr>
              <a:t> হব। (বুখারি ও মুসলিম) </a:t>
            </a:r>
            <a:endParaRPr lang="en-US" sz="3200" dirty="0">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3048000"/>
            <a:ext cx="438150" cy="3810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44236"/>
            <a:ext cx="7696200" cy="5604164"/>
          </a:xfrm>
          <a:solidFill>
            <a:schemeClr val="accent2">
              <a:lumMod val="60000"/>
              <a:lumOff val="40000"/>
            </a:schemeClr>
          </a:solidFill>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a:bodyPr>
          <a:lstStyle/>
          <a:p>
            <a:pPr algn="just">
              <a:lnSpc>
                <a:spcPct val="150000"/>
              </a:lnSpc>
            </a:pPr>
            <a:r>
              <a:rPr lang="en-US" sz="2800" dirty="0" smtClean="0">
                <a:solidFill>
                  <a:srgbClr val="00B050"/>
                </a:solidFill>
              </a:rPr>
              <a:t>                  </a:t>
            </a:r>
            <a:r>
              <a:rPr lang="bn-BD" sz="2800" dirty="0" smtClean="0">
                <a:solidFill>
                  <a:srgbClr val="00B050"/>
                </a:solidFill>
              </a:rPr>
              <a:t> </a:t>
            </a:r>
            <a:r>
              <a:rPr lang="en-US" sz="2800" dirty="0" smtClean="0"/>
              <a:t/>
            </a:r>
            <a:br>
              <a:rPr lang="en-US" sz="2800" dirty="0" smtClean="0"/>
            </a:br>
            <a:r>
              <a:rPr lang="bn-BD" sz="2800" dirty="0" smtClean="0">
                <a:latin typeface="NikoshBAN" pitchFamily="2" charset="0"/>
                <a:cs typeface="NikoshBAN" pitchFamily="2" charset="0"/>
              </a:rPr>
              <a:t>হযরত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আনাস (রা) হতে বর্ণিত।তিনি বলেন,রাসুলুল্লাহ (সা)এরশাদ করেছেন,যার মাঝে ৩টি বৈশিষ্</a:t>
            </a:r>
            <a:r>
              <a:rPr lang="en-US" sz="2800" dirty="0" err="1" smtClean="0">
                <a:latin typeface="NikoshBAN" pitchFamily="2" charset="0"/>
                <a:cs typeface="NikoshBAN" pitchFamily="2" charset="0"/>
              </a:rPr>
              <a:t>ট্য</a:t>
            </a:r>
            <a:r>
              <a:rPr lang="bn-BD" sz="2800" dirty="0" smtClean="0">
                <a:latin typeface="NikoshBAN" pitchFamily="2" charset="0"/>
                <a:cs typeface="NikoshBAN" pitchFamily="2" charset="0"/>
              </a:rPr>
              <a:t> রয়েছে ,সে ইমানের স্বাদ পেয়েছে।১, যার কাছে আল্লাহ এবং তাঁর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রা</a:t>
            </a:r>
            <a:r>
              <a:rPr lang="en-US" sz="2800" dirty="0" err="1" smtClean="0">
                <a:latin typeface="NikoshBAN" pitchFamily="2" charset="0"/>
                <a:cs typeface="NikoshBAN" pitchFamily="2" charset="0"/>
              </a:rPr>
              <a:t>সূল</a:t>
            </a:r>
            <a:r>
              <a:rPr lang="en-US" sz="2800" dirty="0" smtClean="0">
                <a:latin typeface="NikoshBAN" pitchFamily="2" charset="0"/>
                <a:cs typeface="NikoshBAN" pitchFamily="2" charset="0"/>
              </a:rPr>
              <a:t> (স)  </a:t>
            </a:r>
            <a:r>
              <a:rPr lang="bn-BD" sz="2800" dirty="0" smtClean="0">
                <a:latin typeface="NikoshBAN" pitchFamily="2" charset="0"/>
                <a:cs typeface="NikoshBAN" pitchFamily="2" charset="0"/>
              </a:rPr>
              <a:t>অন্য সব কিছুর চেয়ে অধিক প্রিয়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হবে</a:t>
            </a:r>
            <a:r>
              <a:rPr lang="bn-BD" sz="2800" dirty="0" smtClean="0">
                <a:latin typeface="NikoshBAN" pitchFamily="2" charset="0"/>
                <a:cs typeface="NikoshBAN" pitchFamily="2" charset="0"/>
              </a:rPr>
              <a:t>। ২,যে শুধু আল্লাহর (সন্তুষ্টির) জন্যই কো</a:t>
            </a:r>
            <a:r>
              <a:rPr lang="en-US" sz="2800" dirty="0" err="1" smtClean="0">
                <a:latin typeface="NikoshBAN" pitchFamily="2" charset="0"/>
                <a:cs typeface="NikoshBAN" pitchFamily="2" charset="0"/>
              </a:rPr>
              <a:t>নো</a:t>
            </a:r>
            <a:r>
              <a:rPr lang="bn-BD" sz="2800" dirty="0" smtClean="0">
                <a:latin typeface="NikoshBAN" pitchFamily="2" charset="0"/>
                <a:cs typeface="NikoshBAN" pitchFamily="2" charset="0"/>
              </a:rPr>
              <a:t> বান্দাকে ভালোবাস</a:t>
            </a:r>
            <a:r>
              <a:rPr lang="en-US" sz="2800" dirty="0" err="1" smtClean="0">
                <a:latin typeface="NikoshBAN" pitchFamily="2" charset="0"/>
                <a:cs typeface="NikoshBAN" pitchFamily="2" charset="0"/>
              </a:rPr>
              <a:t>বে</a:t>
            </a:r>
            <a:r>
              <a:rPr lang="bn-BD" sz="2800" dirty="0" smtClean="0">
                <a:latin typeface="NikoshBAN" pitchFamily="2" charset="0"/>
                <a:cs typeface="NikoshBAN" pitchFamily="2" charset="0"/>
              </a:rPr>
              <a:t> ৩,যে ব</a:t>
            </a:r>
            <a:r>
              <a:rPr lang="en-US" sz="2800" dirty="0" err="1" smtClean="0">
                <a:latin typeface="NikoshBAN" pitchFamily="2" charset="0"/>
                <a:cs typeface="NikoshBAN" pitchFamily="2" charset="0"/>
              </a:rPr>
              <a:t>্য</a:t>
            </a:r>
            <a:r>
              <a:rPr lang="bn-BD" sz="2800" dirty="0" smtClean="0">
                <a:latin typeface="NikoshBAN" pitchFamily="2" charset="0"/>
                <a:cs typeface="NikoshBAN" pitchFamily="2" charset="0"/>
              </a:rPr>
              <a:t>ক্তি আল্লাহ তাকে কুফরি হতে মুক্তি দেওয়ার পর পুনরায় কুফরিতে ফিরে যেতে এমনভাবে অপছন্দ করে </a:t>
            </a:r>
            <a:r>
              <a:rPr lang="en-US" sz="2800" dirty="0" err="1" smtClean="0">
                <a:latin typeface="NikoshBAN" pitchFamily="2" charset="0"/>
                <a:cs typeface="NikoshBAN" pitchFamily="2" charset="0"/>
              </a:rPr>
              <a:t>যে</a:t>
            </a:r>
            <a:r>
              <a:rPr lang="bn-BD" sz="2800" dirty="0" smtClean="0">
                <a:latin typeface="NikoshBAN" pitchFamily="2" charset="0"/>
                <a:cs typeface="NikoshBAN" pitchFamily="2" charset="0"/>
              </a:rPr>
              <a:t>ভাবে অপছন্দ করে আগুনে নিক্ষিপ্ত হওয়াকে ।(বুখারি ও মুসলিম)</a:t>
            </a:r>
            <a:endParaRPr lang="en-US" sz="2800" dirty="0">
              <a:latin typeface="NikoshBAN" pitchFamily="2" charset="0"/>
              <a:cs typeface="NikoshBAN" pitchFamily="2" charset="0"/>
            </a:endParaRPr>
          </a:p>
        </p:txBody>
      </p:sp>
      <p:sp>
        <p:nvSpPr>
          <p:cNvPr id="4" name="Rounded Rectangle 3"/>
          <p:cNvSpPr/>
          <p:nvPr/>
        </p:nvSpPr>
        <p:spPr>
          <a:xfrm>
            <a:off x="3048000" y="644236"/>
            <a:ext cx="3381388" cy="794820"/>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NikoshBAN" pitchFamily="2" charset="0"/>
                <a:cs typeface="NikoshBAN" pitchFamily="2" charset="0"/>
              </a:rPr>
              <a:t>২নং </a:t>
            </a:r>
            <a:r>
              <a:rPr lang="en-US" sz="5400" dirty="0" err="1" smtClean="0">
                <a:latin typeface="NikoshBAN" pitchFamily="2" charset="0"/>
                <a:cs typeface="NikoshBAN" pitchFamily="2" charset="0"/>
              </a:rPr>
              <a:t>অনুবাদ</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1104</TotalTime>
  <Words>349</Words>
  <Application>Microsoft Office PowerPoint</Application>
  <PresentationFormat>On-screen Show (4:3)</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Slide 1</vt:lpstr>
      <vt:lpstr>Slide 2</vt:lpstr>
      <vt:lpstr>Slide 3</vt:lpstr>
      <vt:lpstr>Slide 4</vt:lpstr>
      <vt:lpstr>Slide 5</vt:lpstr>
      <vt:lpstr> </vt:lpstr>
      <vt:lpstr> হাদিস নং-৫,৬                                                     </vt:lpstr>
      <vt:lpstr>হাদিসের অনুবাদ </vt:lpstr>
      <vt:lpstr>                    হযরত আনাস (রা) হতে বর্ণিত।তিনি বলেন,রাসুলুল্লাহ (সা)এরশাদ করেছেন,যার মাঝে ৩টি বৈশিষ্ট্য রয়েছে ,সে ইমানের স্বাদ পেয়েছে।১, যার কাছে আল্লাহ এবং তাঁর  রাসূল (স)  অন্য সব কিছুর চেয়ে অধিক প্রিয় হবে। ২,যে শুধু আল্লাহর (সন্তুষ্টির) জন্যই কোনো বান্দাকে ভালোবাসবে ৩,যে ব্যক্তি আল্লাহ তাকে কুফরি হতে মুক্তি দেওয়ার পর পুনরায় কুফরিতে ফিরে যেতে এমনভাবে অপছন্দ করে যেভাবে অপছন্দ করে আগুনে নিক্ষিপ্ত হওয়াকে ।(বুখারি ও মুসলিম)</vt:lpstr>
      <vt:lpstr>ঈমান কী ?  ايمان শব্দটি বাবে افعال  এর মাসদার।এর আভিধানিক অর্থ হচ্ছে- التصديق –বিশ্বাস করা । الانقياد -আনুগত্য করা । الخضوع-অবনত হওয়া । الاعتقاد-দৃঢ় বিশ্বাস করা, ইত্যাদি।   শরীয়তের পরিভাষায় ঈমান হল-  الايمان هو التصديق بما جاء به النبي( صلي ) من عند الله تعالي والاقرار به অর্থাৎ মহানবি হযরত মুহাম্মদ(সা)আল্লাহ তা’য়ালার পক্ষ হতে যা কিছু নিয়ে এসেছেন সব কিছুর প্রতি বিশ্বাস স্থাপন করা ও স্বীকৃতি দেয়াকে ইমান বলে। </vt:lpstr>
      <vt:lpstr>  حلاوة الايمان কী ?    حلاوة الايمان  এর অর্থ  হলো ঈমানের স্বাদ। শরীয়তের পরিভাষায় – ইমানের স্বাদ হল ইবাদতে আগ্রহ বোধ করা ,তৃপ্তি অনুভূত হওয়া ,দ্বীনের পথে দুঃখ কষ্ট সহ্য করার মানসিকতা সৃষ্টি হওয়া এবং পার্থিব বিষয়ের উপর দ্বীনকে অগ্রাধিকার দেওয়ার মানসিকতা গড়ে উঠা ।  </vt:lpstr>
      <vt:lpstr>মহব্বত  কী? </vt:lpstr>
      <vt:lpstr>মহব্বত ৩ প্রকার।যেমন–</vt:lpstr>
      <vt:lpstr>২,محبة عقلية তথা (জ্ঞানগত ভালোবাসা) যে ভালবাসা প্রকৃতির দাবিকে উপেক্ষা করে গুন ও বুদ্ধি বিবেচনার ভিত্তিতে সৃষ্টি হয় ।যেমন-শরির সুস্থের জন্য তিক্ত ঔষধ সেবন করা ,কোন জ্ঞানী গুনিকে ভালোবাসা । </vt:lpstr>
      <vt:lpstr>৩,محبة ايمانية (ইমানগত ভালবাসা)শুধু ইমানের দাবিতে যে ভালোবাসা সৃষ্টি হয়। যেমন – আল্লাহ,রাসুল,সাহাবি ও অন্যান্য মুসলমানের প্রতি ভালোবাসা ।</vt:lpstr>
      <vt:lpstr> 1, মহব্বত কাকে বলে? তা কত প্রকার কি কি? ২, ঈমান কাকে বলে?প্রকৃ্ত মুমিন হওয়ার জন্য শর্ত কি?  ৩, حلاوة الايمان কী ? </vt:lpstr>
      <vt:lpstr>مع السلام আজকের মত বিদায়</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Rampur Alim Madrasah</dc:creator>
  <cp:lastModifiedBy>Monir</cp:lastModifiedBy>
  <cp:revision>185</cp:revision>
  <dcterms:created xsi:type="dcterms:W3CDTF">2006-08-16T00:00:00Z</dcterms:created>
  <dcterms:modified xsi:type="dcterms:W3CDTF">2021-07-12T12:42:37Z</dcterms:modified>
</cp:coreProperties>
</file>