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0F1C-EF6A-48DE-B72A-680D3F965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42CD3-5C6E-4D33-9053-2CDD303E2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3107-8414-4121-928C-DFFBAFF3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ECA7-6711-4792-A2BE-A0C4E177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1251-EB64-4C19-AF16-BC70235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1785-87F9-46AE-A469-E32A1561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51003-00C5-4B13-BBAE-F903B573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8176B-E1C9-4E36-9DBC-E7277091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C64E-EEE5-4EF0-B79F-9006E450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99F2-701C-4D80-853D-E6BAFE0F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FB4C2-3E38-44AE-9326-DCCC4A5FF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B78E8-6DBE-4A44-B0C2-5907B98A6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AD25-9003-4784-965D-A0DFB67B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8CCB-5903-4C85-AA59-08FD8893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8711-9574-462C-BE62-B7892170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0624-EAD6-42FA-8277-2D5C190B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12F-8B26-449D-8712-7A120DB1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3C4F-3B3F-4C0D-88F4-5C54E15B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5AEB-0C50-478C-8F46-2526746D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CB943-5D36-428C-85AE-2578C19F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27A3-459D-47B7-8033-5FCB8DE1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B13A9-685D-41A7-9246-A040BEC6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13FF-C40D-4E05-8BD3-F071952D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2289-7651-4822-9D6C-0C48F92B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1314-9992-45EE-8A24-8EC64CBC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1DE1-94B3-4B69-8C30-445993F2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A657-5A8F-4FF1-9DBC-A26A5959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73361-1F72-4B20-B311-8D3D2859E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0C1A2-F96C-4C19-BEEA-A1B04528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99A79-4344-468A-8FB4-3B5F5A89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C3D31-4F9D-4320-B890-4D4CABDE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44C9-A20F-4ED4-A516-4BD59C29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F8E38-FA4F-41AC-BE2F-3CA3A1B92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3860A-F576-4C99-8293-0897FD0D0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74782-D428-480F-A4F9-B77CDFC0C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24773-F60D-433B-A178-CA9E1EC29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1BC7F-1A86-4192-8128-19E319A7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A3A91-D164-4932-9623-8856F192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4D375-B1BC-4CD0-858C-0C222BC4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CBD-9070-4107-8F12-BBD707E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1AFE-BCEC-4EED-AF6F-7493D39A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6F094-9DA7-4799-A662-48868503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B574-1C21-4022-A73B-B127B23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0FEFE-306A-4866-8309-E329CF34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8B389-9E15-4610-8D81-B60EBFBD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D398-2F31-4AAC-9D8D-928AE384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A97E-2670-49CF-9B2C-2FC9394F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B0D9-FB4F-4D9E-819E-8ED207AE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DC48-2490-4BD8-82B0-6870ED06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2C0E2-383D-48F9-AF58-F4E540F3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EA15-62CC-4852-9904-9572E5C0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5BDEB-1210-478D-B78D-506F61EA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CC5-5F6A-47EE-BC05-5C61C6A2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D3ACA-64F6-4BBA-95B7-E0CA2D9CC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F227-0463-43D3-8A0F-8B9B0CA0E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C7923-3770-41F1-815D-162A184A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E0238-74AA-44C1-86BF-B2FFC357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65D01-4804-422D-B471-9DE44641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8E383-3380-4075-89D4-3EDAA53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51573-2E16-4696-A86F-530A10D2B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E021-A3E9-48AF-A329-126C9DC5F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DE10-8A29-4674-B676-467FEC85044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453F-5799-41C7-834F-781C838F5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F34A-535F-4AD2-A114-087116055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9EF5-8C28-488A-82E3-48983CCA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592EE-C7D7-4C53-9268-043AAC8AD3C1}"/>
              </a:ext>
            </a:extLst>
          </p:cNvPr>
          <p:cNvSpPr/>
          <p:nvPr/>
        </p:nvSpPr>
        <p:spPr>
          <a:xfrm>
            <a:off x="84406" y="89382"/>
            <a:ext cx="12023188" cy="6977575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3DBDA-EC6B-4F67-AD21-D00E856B5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06" y="1127765"/>
            <a:ext cx="7146388" cy="460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7576E-9847-4A6C-AC03-D22EEFD9EE09}"/>
              </a:ext>
            </a:extLst>
          </p:cNvPr>
          <p:cNvSpPr/>
          <p:nvPr/>
        </p:nvSpPr>
        <p:spPr>
          <a:xfrm>
            <a:off x="3715629" y="246180"/>
            <a:ext cx="3854547" cy="66639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DFA4F-5CB0-4704-AC38-857802714AA2}"/>
              </a:ext>
            </a:extLst>
          </p:cNvPr>
          <p:cNvSpPr/>
          <p:nvPr/>
        </p:nvSpPr>
        <p:spPr>
          <a:xfrm>
            <a:off x="1725926" y="243244"/>
            <a:ext cx="2984695" cy="673139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E5C3B-4AEF-4FB0-AE1F-54E8A75169AA}"/>
              </a:ext>
            </a:extLst>
          </p:cNvPr>
          <p:cNvSpPr/>
          <p:nvPr/>
        </p:nvSpPr>
        <p:spPr>
          <a:xfrm>
            <a:off x="263767" y="246181"/>
            <a:ext cx="2297723" cy="673139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8CCEC-B20F-479F-A598-1654E512F042}"/>
              </a:ext>
            </a:extLst>
          </p:cNvPr>
          <p:cNvSpPr/>
          <p:nvPr/>
        </p:nvSpPr>
        <p:spPr>
          <a:xfrm>
            <a:off x="6062590" y="260834"/>
            <a:ext cx="3854547" cy="67313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B45-5304-4D93-95F0-B3FC9A9B515D}"/>
              </a:ext>
            </a:extLst>
          </p:cNvPr>
          <p:cNvSpPr/>
          <p:nvPr/>
        </p:nvSpPr>
        <p:spPr>
          <a:xfrm>
            <a:off x="8177432" y="246180"/>
            <a:ext cx="3854547" cy="676070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B628D-2A99-427A-BD13-87A075D8D4EA}"/>
              </a:ext>
            </a:extLst>
          </p:cNvPr>
          <p:cNvSpPr txBox="1"/>
          <p:nvPr/>
        </p:nvSpPr>
        <p:spPr>
          <a:xfrm>
            <a:off x="1062255" y="2125100"/>
            <a:ext cx="9592261" cy="2607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spc="50" dirty="0">
                <a:ln w="0"/>
                <a:gradFill>
                  <a:gsLst>
                    <a:gs pos="61054">
                      <a:srgbClr val="C00000"/>
                    </a:gs>
                    <a:gs pos="85830">
                      <a:srgbClr val="FFFF00"/>
                    </a:gs>
                    <a:gs pos="16807">
                      <a:srgbClr val="00B050"/>
                    </a:gs>
                    <a:gs pos="49573">
                      <a:srgbClr val="FF0000"/>
                    </a:gs>
                    <a:gs pos="33000">
                      <a:srgbClr val="FFFF00"/>
                    </a:gs>
                    <a:gs pos="0">
                      <a:srgbClr val="C00000"/>
                    </a:gs>
                    <a:gs pos="74000">
                      <a:srgbClr val="00B0F0"/>
                    </a:gs>
                    <a:gs pos="10000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 সবাই স্বাগত </a:t>
            </a:r>
            <a:endParaRPr lang="en-US" sz="3600" b="1" spc="50" dirty="0">
              <a:ln w="0"/>
              <a:gradFill>
                <a:gsLst>
                  <a:gs pos="61054">
                    <a:srgbClr val="C00000"/>
                  </a:gs>
                  <a:gs pos="85830">
                    <a:srgbClr val="FFFF00"/>
                  </a:gs>
                  <a:gs pos="16807">
                    <a:srgbClr val="00B050"/>
                  </a:gs>
                  <a:gs pos="49573">
                    <a:srgbClr val="FF0000"/>
                  </a:gs>
                  <a:gs pos="33000">
                    <a:srgbClr val="FFFF00"/>
                  </a:gs>
                  <a:gs pos="0">
                    <a:srgbClr val="C00000"/>
                  </a:gs>
                  <a:gs pos="74000">
                    <a:srgbClr val="00B0F0"/>
                  </a:gs>
                  <a:gs pos="10000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B9495-038E-45F8-9284-2F2DE7989DFD}"/>
              </a:ext>
            </a:extLst>
          </p:cNvPr>
          <p:cNvSpPr txBox="1"/>
          <p:nvPr/>
        </p:nvSpPr>
        <p:spPr>
          <a:xfrm>
            <a:off x="2674086" y="558892"/>
            <a:ext cx="633046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আইন কয়টি? 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2D742-831B-4DF4-A43F-89B89C34A608}"/>
              </a:ext>
            </a:extLst>
          </p:cNvPr>
          <p:cNvSpPr txBox="1"/>
          <p:nvPr/>
        </p:nvSpPr>
        <p:spPr>
          <a:xfrm>
            <a:off x="3500327" y="854644"/>
            <a:ext cx="56130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আইন সাত টি যথাঃ-</a:t>
            </a:r>
            <a:endParaRPr lang="en-US" sz="4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407B5-5187-4F13-B261-F2F5D0C44D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272" y="1651315"/>
            <a:ext cx="4506497" cy="300238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04EB6-5980-4988-A909-35AA2820B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91" y="1651315"/>
            <a:ext cx="4286250" cy="300238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F46601-0D7D-437D-B78C-D573EB57C410}"/>
              </a:ext>
            </a:extLst>
          </p:cNvPr>
          <p:cNvSpPr txBox="1"/>
          <p:nvPr/>
        </p:nvSpPr>
        <p:spPr>
          <a:xfrm>
            <a:off x="2970551" y="5031339"/>
            <a:ext cx="62508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১।স্কাউট আত্নমর্যাদায় বিশ্বাসী।</a:t>
            </a:r>
            <a:endParaRPr lang="en-US" sz="4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F4AB9-F4E5-4FBE-8227-309193382CE9}"/>
              </a:ext>
            </a:extLst>
          </p:cNvPr>
          <p:cNvSpPr txBox="1"/>
          <p:nvPr/>
        </p:nvSpPr>
        <p:spPr>
          <a:xfrm>
            <a:off x="1972014" y="672499"/>
            <a:ext cx="86043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১নং আইনের তাৎপর্য কি?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FECD-B083-4505-A2C2-78DF74065FA7}"/>
              </a:ext>
            </a:extLst>
          </p:cNvPr>
          <p:cNvSpPr txBox="1"/>
          <p:nvPr/>
        </p:nvSpPr>
        <p:spPr>
          <a:xfrm>
            <a:off x="1357417" y="4653695"/>
            <a:ext cx="983354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স্কাউটের আত্নমর্যাদা এমন হতে হবে যাতে সকলে তার উপর আস্তা রাখতে পারে,কোন প্রলোভন তা যত বড় 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হোক না কেন তাকে অসৎ বা অপরাধ প্রবন হতে প্ররোচিত 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              করতে না পারে। 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28280-45B6-4324-AC5C-C67A2B18374E}"/>
              </a:ext>
            </a:extLst>
          </p:cNvPr>
          <p:cNvSpPr txBox="1"/>
          <p:nvPr/>
        </p:nvSpPr>
        <p:spPr>
          <a:xfrm>
            <a:off x="3598444" y="835138"/>
            <a:ext cx="4220539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২।স্কাউট সকলের বন্ধু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44660E-46FA-40B5-8378-503704B40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546" y="1677563"/>
            <a:ext cx="3770026" cy="307873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623B0-BF12-4612-9FD1-B8CD5F61E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2"/>
          <a:stretch/>
        </p:blipFill>
        <p:spPr>
          <a:xfrm>
            <a:off x="5516572" y="1677562"/>
            <a:ext cx="4299319" cy="307873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DD52FC-26C2-4378-BDC3-4AEA5760CCCB}"/>
              </a:ext>
            </a:extLst>
          </p:cNvPr>
          <p:cNvSpPr txBox="1"/>
          <p:nvPr/>
        </p:nvSpPr>
        <p:spPr>
          <a:xfrm>
            <a:off x="1615633" y="659260"/>
            <a:ext cx="860435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২নং আইনের তাৎপর্য কি?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685DA-EB2B-4342-984A-F98BAB8A86F7}"/>
              </a:ext>
            </a:extLst>
          </p:cNvPr>
          <p:cNvSpPr txBox="1"/>
          <p:nvPr/>
        </p:nvSpPr>
        <p:spPr>
          <a:xfrm>
            <a:off x="939447" y="4876309"/>
            <a:ext cx="9620994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স্কাউটের কাছে জাতি,ধর্ম,বর্ণ,ধনী,গরীব,এর কোন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ব্যবধান নাই। একজন স্কাউটের কাছে “সবার উপরে মানুষ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সত্য তাহার উপরে নাই” এই কথাটি অনুসরণীয়।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  <p:bldP spid="10" grpId="0"/>
      <p:bldP spid="10" grpId="1"/>
      <p:bldP spid="11" grpId="0" uiExpand="1" build="p"/>
      <p:bldP spid="11" grpId="1" build="allAtOnce"/>
      <p:bldP spid="12" grpId="0"/>
      <p:bldP spid="12" grpId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52261-27ED-4BA6-A814-568B171E8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581" y="1828881"/>
            <a:ext cx="3292425" cy="286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B9365-633C-4077-8D85-8260E0073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22" y="1828882"/>
            <a:ext cx="4282227" cy="28697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36B08-0881-495E-88E3-C7C44879F5BD}"/>
              </a:ext>
            </a:extLst>
          </p:cNvPr>
          <p:cNvSpPr txBox="1"/>
          <p:nvPr/>
        </p:nvSpPr>
        <p:spPr>
          <a:xfrm>
            <a:off x="3154026" y="845538"/>
            <a:ext cx="538792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৩।স্কাউট বিনয়ী ও অনুগত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FE653-0E2E-4E81-ABB1-3969BB175B55}"/>
              </a:ext>
            </a:extLst>
          </p:cNvPr>
          <p:cNvSpPr txBox="1"/>
          <p:nvPr/>
        </p:nvSpPr>
        <p:spPr>
          <a:xfrm>
            <a:off x="2281030" y="727439"/>
            <a:ext cx="782163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৩নং আইনের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8BB17-66BB-4228-AA49-A8F495B88DE7}"/>
              </a:ext>
            </a:extLst>
          </p:cNvPr>
          <p:cNvSpPr txBox="1"/>
          <p:nvPr/>
        </p:nvSpPr>
        <p:spPr>
          <a:xfrm>
            <a:off x="759655" y="4901139"/>
            <a:ext cx="1067268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 তার বায়োজ্যেষ্ঠ,পিতা-মাতা,শিক্ষক,ইউনিট লিডার,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 সকলের সঙ্গে বিনয়ের সাথে কথা বলবে।তার আচার-আচরণে 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বিনয় প্রকাশ পাবে।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11BF4-A608-4EBE-B9CA-28850ABCD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22" y="1809570"/>
            <a:ext cx="4282227" cy="29083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EC1600DA-6845-4C0F-A3C5-0138C0EDCB4A}"/>
              </a:ext>
            </a:extLst>
          </p:cNvPr>
          <p:cNvSpPr/>
          <p:nvPr/>
        </p:nvSpPr>
        <p:spPr>
          <a:xfrm>
            <a:off x="6268736" y="1828881"/>
            <a:ext cx="3833929" cy="2908346"/>
          </a:xfrm>
          <a:prstGeom prst="roundRect">
            <a:avLst>
              <a:gd name="adj" fmla="val 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7CE77-6A07-4C7F-8052-D22600EA9251}"/>
              </a:ext>
            </a:extLst>
          </p:cNvPr>
          <p:cNvSpPr txBox="1"/>
          <p:nvPr/>
        </p:nvSpPr>
        <p:spPr>
          <a:xfrm>
            <a:off x="2870260" y="806861"/>
            <a:ext cx="56812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৪।স্কাউট জীবের প্রতি সদয়</a:t>
            </a:r>
            <a:endParaRPr lang="en-US" sz="44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9D4AA-9145-49FE-B7F1-49625270B7C3}"/>
              </a:ext>
            </a:extLst>
          </p:cNvPr>
          <p:cNvSpPr txBox="1"/>
          <p:nvPr/>
        </p:nvSpPr>
        <p:spPr>
          <a:xfrm>
            <a:off x="2281029" y="708073"/>
            <a:ext cx="782163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৪নং আইনের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B4A22-2540-4BF0-A4B7-C058904C932E}"/>
              </a:ext>
            </a:extLst>
          </p:cNvPr>
          <p:cNvSpPr txBox="1"/>
          <p:nvPr/>
        </p:nvSpPr>
        <p:spPr>
          <a:xfrm>
            <a:off x="255742" y="5103671"/>
            <a:ext cx="1187221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স্কাউটের আচরণ এমন হবে না,যার দ্বারা স্রষ্টার সৃষ্টি হুম্মুখীন হন।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3" grpId="1"/>
      <p:bldP spid="3" grpId="2"/>
      <p:bldP spid="10" grpId="0" animBg="1"/>
      <p:bldP spid="4" grpId="0"/>
      <p:bldP spid="4" grpId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85440-0424-4FB3-BA0D-AF794DAA6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34" y="1489854"/>
            <a:ext cx="4322164" cy="288144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DC59E-B1FB-426C-9B8D-E8AB71DC20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396" y="1489854"/>
            <a:ext cx="3852472" cy="288935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726284-97F0-464A-BA98-FA45CA3D0378}"/>
              </a:ext>
            </a:extLst>
          </p:cNvPr>
          <p:cNvSpPr txBox="1"/>
          <p:nvPr/>
        </p:nvSpPr>
        <p:spPr>
          <a:xfrm>
            <a:off x="3622622" y="360207"/>
            <a:ext cx="45570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৫।স্কাউট সদা প্রফুল্ল </a:t>
            </a:r>
            <a:endParaRPr lang="en-US" sz="44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97667-A709-469C-8A31-8D7A0629A9BB}"/>
              </a:ext>
            </a:extLst>
          </p:cNvPr>
          <p:cNvSpPr txBox="1"/>
          <p:nvPr/>
        </p:nvSpPr>
        <p:spPr>
          <a:xfrm>
            <a:off x="2185181" y="483317"/>
            <a:ext cx="782163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৫নং আইনের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1BDD5-EC68-4983-9E48-B30387047032}"/>
              </a:ext>
            </a:extLst>
          </p:cNvPr>
          <p:cNvSpPr txBox="1"/>
          <p:nvPr/>
        </p:nvSpPr>
        <p:spPr>
          <a:xfrm>
            <a:off x="1618938" y="4751882"/>
            <a:ext cx="867930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 নির্ভিক এবং দৃঢ় মনোবলের অধিকারী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হবে।কোন বিপদের মুহূর্তে বিচলিত হবে না। </a:t>
            </a:r>
          </a:p>
        </p:txBody>
      </p:sp>
    </p:spTree>
    <p:extLst>
      <p:ext uri="{BB962C8B-B14F-4D97-AF65-F5344CB8AC3E}">
        <p14:creationId xmlns:p14="http://schemas.microsoft.com/office/powerpoint/2010/main" val="20358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1EF2-BBD1-428F-8142-09977D9A4CD9}"/>
              </a:ext>
            </a:extLst>
          </p:cNvPr>
          <p:cNvSpPr txBox="1"/>
          <p:nvPr/>
        </p:nvSpPr>
        <p:spPr>
          <a:xfrm>
            <a:off x="1618938" y="4751882"/>
            <a:ext cx="8679305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আর্থিক মিতব্যয় ছাড়াও কথা এবং সময়ের দিক থেকে </a:t>
            </a:r>
          </a:p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ও একজন স্কাউট হবে মিতব্যয়ী।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941766-B716-4CDB-8830-604F6B784EF8}"/>
              </a:ext>
            </a:extLst>
          </p:cNvPr>
          <p:cNvSpPr/>
          <p:nvPr/>
        </p:nvSpPr>
        <p:spPr>
          <a:xfrm>
            <a:off x="2224907" y="1730126"/>
            <a:ext cx="4365938" cy="2653049"/>
          </a:xfrm>
          <a:prstGeom prst="roundRect">
            <a:avLst>
              <a:gd name="adj" fmla="val 0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C99C8-4E1C-4AF6-8054-47574E9660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45" y="1730126"/>
            <a:ext cx="3405833" cy="26530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4BE0C-F58B-44D5-8EE8-C41E23A2206E}"/>
              </a:ext>
            </a:extLst>
          </p:cNvPr>
          <p:cNvSpPr txBox="1"/>
          <p:nvPr/>
        </p:nvSpPr>
        <p:spPr>
          <a:xfrm>
            <a:off x="3924886" y="734011"/>
            <a:ext cx="38404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৬।স্কাউট মিতব্যয়ী </a:t>
            </a:r>
            <a:endParaRPr lang="en-US" sz="44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2E7EB-6C02-4221-8B2B-120CF298A3E5}"/>
              </a:ext>
            </a:extLst>
          </p:cNvPr>
          <p:cNvSpPr txBox="1"/>
          <p:nvPr/>
        </p:nvSpPr>
        <p:spPr>
          <a:xfrm>
            <a:off x="2259088" y="734011"/>
            <a:ext cx="782163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৬নং আইনের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/>
      <p:bldP spid="7" grpId="1"/>
      <p:bldP spid="7" grpId="2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514BF-25FB-41B5-BE6B-68946CAE3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26" y="1922488"/>
            <a:ext cx="3686956" cy="27652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B4933-ADF9-4B65-BA3B-681993A4A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70" y="1922488"/>
            <a:ext cx="3686956" cy="27652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5196D-615C-48E7-A68D-C61F00497834}"/>
              </a:ext>
            </a:extLst>
          </p:cNvPr>
          <p:cNvSpPr txBox="1"/>
          <p:nvPr/>
        </p:nvSpPr>
        <p:spPr>
          <a:xfrm>
            <a:off x="2542034" y="982934"/>
            <a:ext cx="618978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৭।স্কাউট চিন্তা,কথা ও কাজে নির্মল।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6F367-474E-400F-83EA-7854A69FCB27}"/>
              </a:ext>
            </a:extLst>
          </p:cNvPr>
          <p:cNvSpPr txBox="1"/>
          <p:nvPr/>
        </p:nvSpPr>
        <p:spPr>
          <a:xfrm>
            <a:off x="2185181" y="982933"/>
            <a:ext cx="782163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৭নং আইনের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78A86-3352-4D5D-9DB3-A9E3A873AEFE}"/>
              </a:ext>
            </a:extLst>
          </p:cNvPr>
          <p:cNvSpPr txBox="1"/>
          <p:nvPr/>
        </p:nvSpPr>
        <p:spPr>
          <a:xfrm>
            <a:off x="168812" y="4951828"/>
            <a:ext cx="11732455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 তার কাজে বা কথায় কেউ মনে কষ্ট পাবে এমন কাজ বা কথা থেকে বিরত থাকবে।তার চিন্তা ও কাজ হবে স্বচ্ছ ও পরিচ্ছন্ন। 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C213A-675B-4FA4-85EF-E27E1F86EC5E}"/>
              </a:ext>
            </a:extLst>
          </p:cNvPr>
          <p:cNvSpPr txBox="1"/>
          <p:nvPr/>
        </p:nvSpPr>
        <p:spPr>
          <a:xfrm>
            <a:off x="1055076" y="379828"/>
            <a:ext cx="993179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গার্ল গাইডের নিয়ামাবলী কয়টি?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7D18F-E3A8-48B6-A8D2-D162BE3E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5" y="4343572"/>
            <a:ext cx="3542191" cy="2514428"/>
          </a:xfrm>
          <a:prstGeom prst="diamond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CD3F6-0991-447F-841D-3ED8DF4B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5" y="1405777"/>
            <a:ext cx="3542191" cy="2937795"/>
          </a:xfrm>
          <a:prstGeom prst="diamond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495BBA-52B0-4549-A28D-200B39EEA372}"/>
              </a:ext>
            </a:extLst>
          </p:cNvPr>
          <p:cNvSpPr txBox="1"/>
          <p:nvPr/>
        </p:nvSpPr>
        <p:spPr>
          <a:xfrm>
            <a:off x="1819651" y="379828"/>
            <a:ext cx="75791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গার্ল গাইডের নিয়ামাবলী ১০টি ?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FD76B-8287-4A43-8970-7517435F022B}"/>
              </a:ext>
            </a:extLst>
          </p:cNvPr>
          <p:cNvSpPr txBox="1"/>
          <p:nvPr/>
        </p:nvSpPr>
        <p:spPr>
          <a:xfrm>
            <a:off x="4047344" y="1588957"/>
            <a:ext cx="725524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১।গাইডের আত্নমর্যাদা নির্ভরযোগ্য।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ADD7F-1076-4187-906A-916B8013F780}"/>
              </a:ext>
            </a:extLst>
          </p:cNvPr>
          <p:cNvSpPr txBox="1"/>
          <p:nvPr/>
        </p:nvSpPr>
        <p:spPr>
          <a:xfrm>
            <a:off x="4047344" y="3312826"/>
            <a:ext cx="36875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২।গাইড বিশ্বস্ত।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9747BD-6EA5-425E-8356-E6ED7ED02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9" y="4399785"/>
            <a:ext cx="3687581" cy="2402002"/>
          </a:xfrm>
          <a:prstGeom prst="diamond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ECC76E-ABBF-4E0D-8AAF-4BD126A27D43}"/>
              </a:ext>
            </a:extLst>
          </p:cNvPr>
          <p:cNvSpPr txBox="1"/>
          <p:nvPr/>
        </p:nvSpPr>
        <p:spPr>
          <a:xfrm>
            <a:off x="4407107" y="4961744"/>
            <a:ext cx="7540053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৩।গাইডের কর্তব্য নিজে কার্যোপযোগী হওয়া এবং অপর কে সাহায্য করা।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2BF6A1-2075-41AD-B7B9-0DE185F47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6" y="1405777"/>
            <a:ext cx="3987461" cy="2986747"/>
          </a:xfrm>
          <a:prstGeom prst="diamond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B663E0-A94F-44A8-B13C-7F72D6364047}"/>
              </a:ext>
            </a:extLst>
          </p:cNvPr>
          <p:cNvSpPr txBox="1"/>
          <p:nvPr/>
        </p:nvSpPr>
        <p:spPr>
          <a:xfrm>
            <a:off x="4182254" y="1452600"/>
            <a:ext cx="563630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৪।গাইড সকলের বন্ধু এবং গাইড মাত্রই গাইডের ভগ্নী।  </a:t>
            </a:r>
            <a:endParaRPr lang="en-US" sz="4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2" grpId="0" animBg="1"/>
      <p:bldP spid="12" grpId="1" animBg="1"/>
      <p:bldP spid="13" grpId="0" animBg="1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B29D4-E9AD-4DEB-AF15-93DF9074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" b="8502"/>
          <a:stretch/>
        </p:blipFill>
        <p:spPr>
          <a:xfrm>
            <a:off x="429718" y="652248"/>
            <a:ext cx="3722557" cy="2540658"/>
          </a:xfrm>
          <a:prstGeom prst="round2Diag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E0ACD-443C-419B-A36C-60BF6AEE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8" y="3428999"/>
            <a:ext cx="3722557" cy="2612321"/>
          </a:xfrm>
          <a:prstGeom prst="round2Diag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13B6B-54DB-4F52-A5FC-F64C9AAEECCF}"/>
              </a:ext>
            </a:extLst>
          </p:cNvPr>
          <p:cNvSpPr txBox="1"/>
          <p:nvPr/>
        </p:nvSpPr>
        <p:spPr>
          <a:xfrm>
            <a:off x="4586990" y="959370"/>
            <a:ext cx="476687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৫।গাইড মাত্রই বিনয়ী।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0E99B-9898-4C15-A30F-0151C5AB20F6}"/>
              </a:ext>
            </a:extLst>
          </p:cNvPr>
          <p:cNvSpPr txBox="1"/>
          <p:nvPr/>
        </p:nvSpPr>
        <p:spPr>
          <a:xfrm>
            <a:off x="4586990" y="2368446"/>
            <a:ext cx="476687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৬। গাইড জীবের বন্ধু।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55FA4-BE4F-4746-9012-20F68466DD4B}"/>
              </a:ext>
            </a:extLst>
          </p:cNvPr>
          <p:cNvSpPr txBox="1"/>
          <p:nvPr/>
        </p:nvSpPr>
        <p:spPr>
          <a:xfrm>
            <a:off x="4581993" y="3705124"/>
            <a:ext cx="613097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৭।গাইড আদেশ পালন করে।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767FA-93D4-40CA-8876-7B2D9E0A3C7A}"/>
              </a:ext>
            </a:extLst>
          </p:cNvPr>
          <p:cNvSpPr txBox="1"/>
          <p:nvPr/>
        </p:nvSpPr>
        <p:spPr>
          <a:xfrm>
            <a:off x="4581992" y="4735159"/>
            <a:ext cx="718028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৮।গাইড হাসিমুখে প্রতিকূল অবস্থা </a:t>
            </a:r>
          </a:p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মোকাবেলা করে।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3420A-EC27-4CFB-851E-D26F8D9585DE}"/>
              </a:ext>
            </a:extLst>
          </p:cNvPr>
          <p:cNvSpPr txBox="1"/>
          <p:nvPr/>
        </p:nvSpPr>
        <p:spPr>
          <a:xfrm>
            <a:off x="4581992" y="982805"/>
            <a:ext cx="406233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৯।গাইড মিতব্যয়ী।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4D1C4-FB39-4436-B759-67A8FCD642CE}"/>
              </a:ext>
            </a:extLst>
          </p:cNvPr>
          <p:cNvSpPr txBox="1"/>
          <p:nvPr/>
        </p:nvSpPr>
        <p:spPr>
          <a:xfrm>
            <a:off x="4581992" y="2012840"/>
            <a:ext cx="541144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১০।গাইড কথায়,কাজে ও </a:t>
            </a:r>
          </a:p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   চিন্তায় নির্মল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A79FA-5C05-4A6E-8BF9-48E769DBDF3F}"/>
              </a:ext>
            </a:extLst>
          </p:cNvPr>
          <p:cNvSpPr txBox="1"/>
          <p:nvPr/>
        </p:nvSpPr>
        <p:spPr>
          <a:xfrm>
            <a:off x="6792687" y="1574616"/>
            <a:ext cx="266824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দলীয় কাজ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72CEC-CDD6-4F52-BD3A-16810D85DC13}"/>
              </a:ext>
            </a:extLst>
          </p:cNvPr>
          <p:cNvSpPr txBox="1"/>
          <p:nvPr/>
        </p:nvSpPr>
        <p:spPr>
          <a:xfrm>
            <a:off x="566056" y="3890012"/>
            <a:ext cx="11379200" cy="13933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স্কাউট ও গার্ল গাইডের আইনের তাৎপর্য একজন শিক্ষার্থীর জীবনে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  কেন প্রয়োজন আলোচনা করে লিখ।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A3615-1F68-41E2-8AE2-08E61C8D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2" y="303892"/>
            <a:ext cx="4539342" cy="340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44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7C75F-C995-4B1F-8B3B-D8FCF2247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72" y="1955268"/>
            <a:ext cx="1888493" cy="2706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BB7E0-77F9-49CD-A868-DE68D772E0E5}"/>
              </a:ext>
            </a:extLst>
          </p:cNvPr>
          <p:cNvSpPr txBox="1"/>
          <p:nvPr/>
        </p:nvSpPr>
        <p:spPr>
          <a:xfrm>
            <a:off x="1813810" y="5081666"/>
            <a:ext cx="918897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কোন প্রশ্ন থাকলে বলতে পার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539CB-8747-4888-AE0A-E72AD94EF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60" y="655301"/>
            <a:ext cx="2746792" cy="2412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83734-0CC7-4B5E-A269-3835E97DDDD7}"/>
              </a:ext>
            </a:extLst>
          </p:cNvPr>
          <p:cNvSpPr txBox="1"/>
          <p:nvPr/>
        </p:nvSpPr>
        <p:spPr>
          <a:xfrm>
            <a:off x="4223271" y="318163"/>
            <a:ext cx="3183628" cy="858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পর্ব</a:t>
            </a:r>
            <a:endParaRPr lang="en-US" sz="3600" b="1" dirty="0">
              <a:ln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C1E60-A034-45C6-B571-E21E74D3F3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006" y="1130003"/>
            <a:ext cx="3609120" cy="270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3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DFAC5-5BBA-45BF-B392-7F54C8B244D6}"/>
              </a:ext>
            </a:extLst>
          </p:cNvPr>
          <p:cNvSpPr txBox="1"/>
          <p:nvPr/>
        </p:nvSpPr>
        <p:spPr>
          <a:xfrm>
            <a:off x="4288971" y="275771"/>
            <a:ext cx="36140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A99A6-1C0A-4E01-AD70-5AEE168C256C}"/>
              </a:ext>
            </a:extLst>
          </p:cNvPr>
          <p:cNvSpPr txBox="1"/>
          <p:nvPr/>
        </p:nvSpPr>
        <p:spPr>
          <a:xfrm>
            <a:off x="984514" y="4468390"/>
            <a:ext cx="10508343" cy="13062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ও গার্ল গাইড কর্মসূচি শিক্ষার্থীদের জীবনে কি প্রভাব   </a:t>
            </a:r>
          </a:p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ফেলতে পারে চিন্তা করে লিখে নিয়ে এসো।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7617D-3A85-42AF-AC7F-DD8CF5EE4F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33" y="1904417"/>
            <a:ext cx="2009515" cy="2009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08E61-6C53-4EB5-ABEF-10BECB0C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45" y="1174761"/>
            <a:ext cx="4018280" cy="301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2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A7AA-7086-47A1-BC1F-3AED86C2226C}"/>
              </a:ext>
            </a:extLst>
          </p:cNvPr>
          <p:cNvSpPr txBox="1"/>
          <p:nvPr/>
        </p:nvSpPr>
        <p:spPr>
          <a:xfrm>
            <a:off x="407962" y="3387195"/>
            <a:ext cx="6513341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6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মোঃ সাইফুল ইসলাম</a:t>
            </a:r>
          </a:p>
          <a:p>
            <a:pPr algn="l"/>
            <a:r>
              <a:rPr lang="bn-IN" sz="4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প্রধান শিক্ষক</a:t>
            </a:r>
          </a:p>
          <a:p>
            <a:r>
              <a:rPr lang="bn-IN" sz="4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হবিগঞ্জ বালিকা উচ্চ বিদ্যালয়,</a:t>
            </a:r>
          </a:p>
          <a:p>
            <a:r>
              <a:rPr lang="bn-IN" sz="48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হবিগঞ্জ সদর।   </a:t>
            </a:r>
            <a:endParaRPr lang="en-US" sz="48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5D450-B05D-477D-9AE3-AA768705F764}"/>
              </a:ext>
            </a:extLst>
          </p:cNvPr>
          <p:cNvSpPr txBox="1"/>
          <p:nvPr/>
        </p:nvSpPr>
        <p:spPr>
          <a:xfrm>
            <a:off x="4986996" y="1034342"/>
            <a:ext cx="243371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পরিচিতি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DF960-AB63-4F1B-9D52-490A92084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468048"/>
            <a:ext cx="2540000" cy="24511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A8058-60B9-40FA-B34A-23DC38F04DEE}"/>
              </a:ext>
            </a:extLst>
          </p:cNvPr>
          <p:cNvCxnSpPr/>
          <p:nvPr/>
        </p:nvCxnSpPr>
        <p:spPr>
          <a:xfrm>
            <a:off x="6918958" y="3151163"/>
            <a:ext cx="0" cy="3038622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54D95F-E97C-47A7-B4B0-D44F1DED008D}"/>
              </a:ext>
            </a:extLst>
          </p:cNvPr>
          <p:cNvCxnSpPr/>
          <p:nvPr/>
        </p:nvCxnSpPr>
        <p:spPr>
          <a:xfrm>
            <a:off x="7071358" y="3303563"/>
            <a:ext cx="0" cy="303862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E43A57-135B-4F5E-B6E7-E0D6D349C187}"/>
              </a:ext>
            </a:extLst>
          </p:cNvPr>
          <p:cNvCxnSpPr/>
          <p:nvPr/>
        </p:nvCxnSpPr>
        <p:spPr>
          <a:xfrm>
            <a:off x="7223758" y="3455963"/>
            <a:ext cx="0" cy="3038622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1B7DB84-D635-4321-B958-D97DDCB6F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503" y="2760789"/>
            <a:ext cx="2692929" cy="3428996"/>
          </a:xfrm>
          <a:prstGeom prst="rect">
            <a:avLst/>
          </a:prstGeom>
          <a:ln w="57150">
            <a:solidFill>
              <a:schemeClr val="accent5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FD477-DB4B-41C2-A978-0E497FDBCBF8}"/>
              </a:ext>
            </a:extLst>
          </p:cNvPr>
          <p:cNvSpPr txBox="1"/>
          <p:nvPr/>
        </p:nvSpPr>
        <p:spPr>
          <a:xfrm>
            <a:off x="8525022" y="363415"/>
            <a:ext cx="2562410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অধিবেশনঃ-২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239151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4AAB7-9914-4701-BEDC-7A3DAD3A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4" y="701150"/>
            <a:ext cx="7251162" cy="543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53098-454D-4923-A612-D3D24C388949}"/>
              </a:ext>
            </a:extLst>
          </p:cNvPr>
          <p:cNvSpPr txBox="1"/>
          <p:nvPr/>
        </p:nvSpPr>
        <p:spPr>
          <a:xfrm>
            <a:off x="239151" y="211015"/>
            <a:ext cx="4164036" cy="2194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anDown">
              <a:avLst/>
            </a:prstTxWarp>
            <a:spAutoFit/>
            <a:sp3d extrusionH="57150">
              <a:bevelT w="38100" h="38100" prst="convex"/>
            </a:sp3d>
          </a:bodyPr>
          <a:lstStyle/>
          <a:p>
            <a:pPr algn="l"/>
            <a:r>
              <a:rPr lang="bn-IN" sz="3600" dirty="0">
                <a:gradFill flip="none" rotWithShape="1">
                  <a:gsLst>
                    <a:gs pos="46885">
                      <a:srgbClr val="FFFF00"/>
                    </a:gs>
                    <a:gs pos="24790">
                      <a:srgbClr val="00B0F0"/>
                    </a:gs>
                    <a:gs pos="0">
                      <a:srgbClr val="FF0000"/>
                    </a:gs>
                    <a:gs pos="74000">
                      <a:srgbClr val="0070C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সবাই কে </a:t>
            </a:r>
            <a:endParaRPr lang="en-US" sz="3600" dirty="0">
              <a:gradFill flip="none" rotWithShape="1">
                <a:gsLst>
                  <a:gs pos="46885">
                    <a:srgbClr val="FFFF00"/>
                  </a:gs>
                  <a:gs pos="24790">
                    <a:srgbClr val="00B0F0"/>
                  </a:gs>
                  <a:gs pos="0">
                    <a:srgbClr val="FF0000"/>
                  </a:gs>
                  <a:gs pos="74000">
                    <a:srgbClr val="0070C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F8A2B-2C0A-437E-AEFD-31D5FE874BA8}"/>
              </a:ext>
            </a:extLst>
          </p:cNvPr>
          <p:cNvSpPr txBox="1"/>
          <p:nvPr/>
        </p:nvSpPr>
        <p:spPr>
          <a:xfrm>
            <a:off x="7549664" y="0"/>
            <a:ext cx="4403185" cy="25884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Triangle">
              <a:avLst/>
            </a:prstTxWarp>
            <a:spAutoFit/>
            <a:sp3d extrusionH="57150">
              <a:bevelT w="38100" h="38100" prst="convex"/>
            </a:sp3d>
          </a:bodyPr>
          <a:lstStyle/>
          <a:p>
            <a:pPr algn="l"/>
            <a:r>
              <a:rPr lang="bn-IN" sz="3600" dirty="0">
                <a:gradFill flip="none" rotWithShape="1">
                  <a:gsLst>
                    <a:gs pos="46885">
                      <a:srgbClr val="FFFF00"/>
                    </a:gs>
                    <a:gs pos="24790">
                      <a:srgbClr val="00B0F0"/>
                    </a:gs>
                    <a:gs pos="0">
                      <a:srgbClr val="FF0000"/>
                    </a:gs>
                    <a:gs pos="74000">
                      <a:srgbClr val="0070C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3600" dirty="0">
              <a:gradFill flip="none" rotWithShape="1">
                <a:gsLst>
                  <a:gs pos="46885">
                    <a:srgbClr val="FFFF00"/>
                  </a:gs>
                  <a:gs pos="24790">
                    <a:srgbClr val="00B0F0"/>
                  </a:gs>
                  <a:gs pos="0">
                    <a:srgbClr val="FF0000"/>
                  </a:gs>
                  <a:gs pos="74000">
                    <a:srgbClr val="0070C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6BCC8-877F-4ED1-8F8E-31796ACF2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60" y="1301428"/>
            <a:ext cx="6193301" cy="35390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27FB7-B679-482C-9787-66360E19608B}"/>
              </a:ext>
            </a:extLst>
          </p:cNvPr>
          <p:cNvSpPr txBox="1"/>
          <p:nvPr/>
        </p:nvSpPr>
        <p:spPr>
          <a:xfrm>
            <a:off x="1589649" y="267286"/>
            <a:ext cx="839841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সদস্যরা কি করছে?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D306D-925F-420C-BC0B-F5712C46DE54}"/>
              </a:ext>
            </a:extLst>
          </p:cNvPr>
          <p:cNvSpPr txBox="1"/>
          <p:nvPr/>
        </p:nvSpPr>
        <p:spPr>
          <a:xfrm>
            <a:off x="1589649" y="5345723"/>
            <a:ext cx="825773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সদস্যরা দীক্ষা গ্রহণের প্রস্তুতি নিচ্ছে।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457D2-E358-43BD-9230-03B6B4D6EAD9}"/>
              </a:ext>
            </a:extLst>
          </p:cNvPr>
          <p:cNvSpPr txBox="1"/>
          <p:nvPr/>
        </p:nvSpPr>
        <p:spPr>
          <a:xfrm>
            <a:off x="1801894" y="219615"/>
            <a:ext cx="858821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স্কাউট সদস্যরা দীক্ষা গ্রহণ করলে কি হয়?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92503-32E7-4091-A1AD-5BEFB4785CBB}"/>
              </a:ext>
            </a:extLst>
          </p:cNvPr>
          <p:cNvSpPr txBox="1"/>
          <p:nvPr/>
        </p:nvSpPr>
        <p:spPr>
          <a:xfrm>
            <a:off x="464693" y="5403402"/>
            <a:ext cx="11262611" cy="8512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দীক্ষা গ্রহণের মাধ্যমে একজন নবাগত স্কাউট,স্কাউট 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         জীবনে প্রবেশ করে। 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AB4E9-A0EC-4D34-8211-BDF6732A8F21}"/>
              </a:ext>
            </a:extLst>
          </p:cNvPr>
          <p:cNvSpPr txBox="1"/>
          <p:nvPr/>
        </p:nvSpPr>
        <p:spPr>
          <a:xfrm>
            <a:off x="2338465" y="374754"/>
            <a:ext cx="7555043" cy="13191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তাহলে অনুমান করতে পার আজকের 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পাঠের বিষয় কি হতে পারে।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13D1D-098C-4073-BB52-DCFF6CF6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748" y="1793437"/>
            <a:ext cx="3407108" cy="327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0DA43-328D-4A9C-AD08-D3C3F3543AFB}"/>
              </a:ext>
            </a:extLst>
          </p:cNvPr>
          <p:cNvSpPr txBox="1"/>
          <p:nvPr/>
        </p:nvSpPr>
        <p:spPr>
          <a:xfrm>
            <a:off x="3427750" y="5351488"/>
            <a:ext cx="533649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ও গার্ল গাইডিং </a:t>
            </a:r>
            <a:endParaRPr lang="en-US" sz="48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-39973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F1D5-ECDD-4A12-8DBA-C0FB3BE18A9E}"/>
              </a:ext>
            </a:extLst>
          </p:cNvPr>
          <p:cNvSpPr txBox="1"/>
          <p:nvPr/>
        </p:nvSpPr>
        <p:spPr>
          <a:xfrm>
            <a:off x="434716" y="374754"/>
            <a:ext cx="2428406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শিক্ষণফল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228A9-C202-463C-9FE2-28FE1922311E}"/>
              </a:ext>
            </a:extLst>
          </p:cNvPr>
          <p:cNvSpPr txBox="1"/>
          <p:nvPr/>
        </p:nvSpPr>
        <p:spPr>
          <a:xfrm>
            <a:off x="434716" y="1424066"/>
            <a:ext cx="592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জানবে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349E8-CB47-4ECA-89FE-88C7E8C67EFD}"/>
              </a:ext>
            </a:extLst>
          </p:cNvPr>
          <p:cNvSpPr txBox="1"/>
          <p:nvPr/>
        </p:nvSpPr>
        <p:spPr>
          <a:xfrm>
            <a:off x="239842" y="2582693"/>
            <a:ext cx="1119765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১।স্কাউট ও গার্ল গাইডিং এর প্রতিজ্ঞা ও আইন ব্যাখ্যা করতে পারবে।  </a:t>
            </a:r>
            <a:endParaRPr lang="en-US" sz="3600" b="1" dirty="0">
              <a:ln/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EAC4A-55CC-4CDC-BE32-2A558BC48BF9}"/>
              </a:ext>
            </a:extLst>
          </p:cNvPr>
          <p:cNvSpPr txBox="1"/>
          <p:nvPr/>
        </p:nvSpPr>
        <p:spPr>
          <a:xfrm>
            <a:off x="0" y="3959635"/>
            <a:ext cx="866431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গার্ল গাইডের নিয়মাবলী বর্ণনা করতে পারবে। </a:t>
            </a:r>
            <a:endParaRPr lang="en-US" sz="36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A0EAA-BCCD-4745-B07B-6199145F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223" y="1210142"/>
            <a:ext cx="4117225" cy="361160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48615-7BB7-492C-981E-9ABEEF5B4A10}"/>
              </a:ext>
            </a:extLst>
          </p:cNvPr>
          <p:cNvSpPr txBox="1"/>
          <p:nvPr/>
        </p:nvSpPr>
        <p:spPr>
          <a:xfrm>
            <a:off x="717329" y="5380447"/>
            <a:ext cx="1019907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 আমার আত্নমর্যাদার উপর নির্ভর করে প্রতিজ্ঞা করছি যে 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8028C-B770-4B19-A700-EBA734E66AB5}"/>
              </a:ext>
            </a:extLst>
          </p:cNvPr>
          <p:cNvSpPr txBox="1"/>
          <p:nvPr/>
        </p:nvSpPr>
        <p:spPr>
          <a:xfrm>
            <a:off x="3826291" y="440701"/>
            <a:ext cx="39811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প্রতিজ্ঞা পাঠ</a:t>
            </a:r>
            <a:endParaRPr lang="en-US" sz="44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D04DB-ADF4-4C47-B367-C035C4225023}"/>
              </a:ext>
            </a:extLst>
          </p:cNvPr>
          <p:cNvSpPr txBox="1"/>
          <p:nvPr/>
        </p:nvSpPr>
        <p:spPr>
          <a:xfrm>
            <a:off x="2353456" y="440701"/>
            <a:ext cx="794478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প্রতিজ্ঞার কয়টি অংশ।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87C37-8944-45BB-A3B2-19FB140B8D70}"/>
              </a:ext>
            </a:extLst>
          </p:cNvPr>
          <p:cNvSpPr txBox="1"/>
          <p:nvPr/>
        </p:nvSpPr>
        <p:spPr>
          <a:xfrm>
            <a:off x="2493406" y="352552"/>
            <a:ext cx="664692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প্রতিজ্ঞার তিনটি অংশ।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27B63-5C66-4EDC-B02E-ABD4C3AEF4DA}"/>
              </a:ext>
            </a:extLst>
          </p:cNvPr>
          <p:cNvSpPr txBox="1"/>
          <p:nvPr/>
        </p:nvSpPr>
        <p:spPr>
          <a:xfrm>
            <a:off x="1394770" y="5244260"/>
            <a:ext cx="884419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১। আল্লাহ ও আমার দেশের প্রতি কর্তব্য পালন করতে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383B85-5ADA-428B-BE8D-68CE087DA9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07" y="1210142"/>
            <a:ext cx="5588904" cy="360341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305F8D-0AD6-4A59-A4C8-2717E2C26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045" y="1232878"/>
            <a:ext cx="5054613" cy="361160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1FDE4B-8D4D-4107-9A87-184C4CDB2ED3}"/>
              </a:ext>
            </a:extLst>
          </p:cNvPr>
          <p:cNvSpPr txBox="1"/>
          <p:nvPr/>
        </p:nvSpPr>
        <p:spPr>
          <a:xfrm>
            <a:off x="1681396" y="390514"/>
            <a:ext cx="882920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প্রথম অংশের তাৎপর্য কি? </a:t>
            </a:r>
            <a:endParaRPr lang="en-US" sz="44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38728-1D15-4DA6-B499-EE476AF75E5C}"/>
              </a:ext>
            </a:extLst>
          </p:cNvPr>
          <p:cNvSpPr txBox="1"/>
          <p:nvPr/>
        </p:nvSpPr>
        <p:spPr>
          <a:xfrm>
            <a:off x="492698" y="4907493"/>
            <a:ext cx="10981973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যখন তুমি স্কাউট প্রতিজ্ঞা করবে,তখন তোমাদের মনে রাখতে হবে,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তুমি তোমাদের নিজের জন্য,আল্লাহর জন্য,অপরের জন্য,দেশের জন্য 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                      কিছু না কিছু করবে।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2544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D0615-1DBF-45E4-81EE-011065B54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63" y="1491174"/>
            <a:ext cx="2566213" cy="341911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04B09C-3991-4B64-B642-C15424C17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330" y="1491174"/>
            <a:ext cx="4558817" cy="341911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DE234-B7AD-4DB3-8492-589538743EFD}"/>
              </a:ext>
            </a:extLst>
          </p:cNvPr>
          <p:cNvSpPr txBox="1"/>
          <p:nvPr/>
        </p:nvSpPr>
        <p:spPr>
          <a:xfrm>
            <a:off x="1199213" y="521677"/>
            <a:ext cx="962368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প্রতিজ্ঞার ২য় অংশের তাৎপর্য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F5B81-7057-4AE9-9D5A-082C6E645BD2}"/>
              </a:ext>
            </a:extLst>
          </p:cNvPr>
          <p:cNvSpPr txBox="1"/>
          <p:nvPr/>
        </p:nvSpPr>
        <p:spPr>
          <a:xfrm>
            <a:off x="1199213" y="5261548"/>
            <a:ext cx="10088380" cy="82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60516-7D2F-4992-BC59-FD364EEFF95D}"/>
              </a:ext>
            </a:extLst>
          </p:cNvPr>
          <p:cNvSpPr txBox="1"/>
          <p:nvPr/>
        </p:nvSpPr>
        <p:spPr>
          <a:xfrm>
            <a:off x="2304263" y="546102"/>
            <a:ext cx="63895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২।সর্বদা </a:t>
            </a:r>
            <a:r>
              <a:rPr lang="en-US" sz="4400" b="1" dirty="0" err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অপরকে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সাহায়্য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AA17D-FDCA-4CA6-A982-FE488E47D4E0}"/>
              </a:ext>
            </a:extLst>
          </p:cNvPr>
          <p:cNvSpPr txBox="1"/>
          <p:nvPr/>
        </p:nvSpPr>
        <p:spPr>
          <a:xfrm>
            <a:off x="1199213" y="4914539"/>
            <a:ext cx="10228288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স্কাউটকে যে বিষয়টি দায়িত্ব দেয়া হবে সঠিকভাবে সম্পন্ন করা।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কাজের মাধ্যমে দেখিয়ে দিতে হবে যে আমরা শুধু প্রতিজ্ঞা পাঠ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       করেনি তা পালন ও করছি। 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1DB86-28CC-434C-AF4C-35C7346EE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513" y="1773757"/>
            <a:ext cx="3665329" cy="248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8167E-696E-41A6-A639-025A0EE2A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089" y="1773757"/>
            <a:ext cx="3118424" cy="248721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A5C7E-62D1-4673-971F-A4213A51B179}"/>
              </a:ext>
            </a:extLst>
          </p:cNvPr>
          <p:cNvSpPr txBox="1"/>
          <p:nvPr/>
        </p:nvSpPr>
        <p:spPr>
          <a:xfrm>
            <a:off x="2825411" y="286714"/>
            <a:ext cx="5786203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৩।স্কাউট আইন মেনে চলতে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আমি আমার যথাসাধ্য চেষ্টা করব</a:t>
            </a:r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>
              <a:ln/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34C01-75AA-4825-9ED8-A8A200F55B31}"/>
              </a:ext>
            </a:extLst>
          </p:cNvPr>
          <p:cNvSpPr txBox="1"/>
          <p:nvPr/>
        </p:nvSpPr>
        <p:spPr>
          <a:xfrm>
            <a:off x="1374098" y="660904"/>
            <a:ext cx="944380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প্রতিজ্ঞার ৩য় অংশের তাৎপর্য কি</a:t>
            </a:r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n/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024F5-2788-48E6-8DDC-DC77619D478D}"/>
              </a:ext>
            </a:extLst>
          </p:cNvPr>
          <p:cNvSpPr txBox="1"/>
          <p:nvPr/>
        </p:nvSpPr>
        <p:spPr>
          <a:xfrm>
            <a:off x="1144095" y="4547689"/>
            <a:ext cx="10178321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নিয়মে চলার জন্য যথাসাধ্য চেষ্টা করা। একজন ভালো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মানেই পরোপকারী,সহানুভূতিশীল ও ন্যায়পরায়ন তথা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আর্দশ মানুষ।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7D822-8493-4438-A2E3-C33343B660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67BBF-6D92-4984-8B5B-B2F1118D50B7}"/>
              </a:ext>
            </a:extLst>
          </p:cNvPr>
          <p:cNvSpPr txBox="1"/>
          <p:nvPr/>
        </p:nvSpPr>
        <p:spPr>
          <a:xfrm>
            <a:off x="479684" y="674557"/>
            <a:ext cx="281815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FCA94-3DDB-49E4-94F6-8FBA0C2E176D}"/>
              </a:ext>
            </a:extLst>
          </p:cNvPr>
          <p:cNvSpPr txBox="1"/>
          <p:nvPr/>
        </p:nvSpPr>
        <p:spPr>
          <a:xfrm>
            <a:off x="1406769" y="3893234"/>
            <a:ext cx="9762979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স্কাউট প্রতিজ্ঞা একজন স্কাউটের জীবনে কী প্রভাব  ফেলবে,</a:t>
            </a:r>
          </a:p>
          <a:p>
            <a:pPr algn="l"/>
            <a:r>
              <a:rPr lang="bn-IN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       তোমরা আলোচনা করে লিখ? 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250AC-426D-436E-A956-DDD1C79153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189" y="387641"/>
            <a:ext cx="5134050" cy="31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2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715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63</cp:revision>
  <dcterms:created xsi:type="dcterms:W3CDTF">2021-07-04T06:58:18Z</dcterms:created>
  <dcterms:modified xsi:type="dcterms:W3CDTF">2021-07-25T08:06:44Z</dcterms:modified>
</cp:coreProperties>
</file>