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9" r:id="rId10"/>
    <p:sldId id="270" r:id="rId11"/>
    <p:sldId id="275" r:id="rId12"/>
    <p:sldId id="264" r:id="rId13"/>
    <p:sldId id="266" r:id="rId14"/>
    <p:sldId id="276" r:id="rId15"/>
    <p:sldId id="277" r:id="rId16"/>
    <p:sldId id="278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1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047D-7C16-4FCA-9F93-3FB25C853EA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23815"/>
            <a:ext cx="11633200" cy="819185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</p:pic>
      <p:pic>
        <p:nvPicPr>
          <p:cNvPr id="1028" name="Picture 4" descr="FAO: Bridging the gap between forestry and agriculture to improve food  secu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07064"/>
            <a:ext cx="11633200" cy="47645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66" y="532353"/>
            <a:ext cx="3499183" cy="521747"/>
          </a:xfrm>
          <a:prstGeom prst="rect">
            <a:avLst/>
          </a:prstGeom>
        </p:spPr>
      </p:pic>
      <p:pic>
        <p:nvPicPr>
          <p:cNvPr id="16" name="Picture 15" descr="image_213_391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896" y="1751356"/>
            <a:ext cx="2924208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8" name="Picture 17" descr="QAP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11" y="1751356"/>
            <a:ext cx="2755006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Picture 2" descr="Aquanews24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834" y="1751356"/>
            <a:ext cx="2901576" cy="2743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11" y="4707138"/>
            <a:ext cx="1066368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02" y="329153"/>
            <a:ext cx="3058498" cy="713294"/>
          </a:xfrm>
          <a:prstGeom prst="rect">
            <a:avLst/>
          </a:prstGeom>
        </p:spPr>
      </p:pic>
      <p:pic>
        <p:nvPicPr>
          <p:cNvPr id="7174" name="Picture 6" descr="জিএসপি বাতিল হলে সংকটে পড়বে পোশাক শিল্প | বিশ্ব | DW | 09.06.20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08" y="1727179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দেশের অর্থনীতিসহ অন্যান্য খাত তৈরি পোশাক শিল্পের ওপর নির্ভরশীল&amp;#39; | বাণিজ্য |  দেশ রূপান্তর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46" y="1763106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কাঁচামাল সংকটের মুখে শিল্প খাত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70" y="172717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718" y="4810612"/>
            <a:ext cx="1024778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294" y="405353"/>
            <a:ext cx="6086527" cy="713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3" y="4780609"/>
            <a:ext cx="10667999" cy="963251"/>
          </a:xfrm>
          <a:prstGeom prst="rect">
            <a:avLst/>
          </a:prstGeom>
        </p:spPr>
      </p:pic>
      <p:pic>
        <p:nvPicPr>
          <p:cNvPr id="10242" name="Picture 2" descr="বঙ্গবাজারে খুচরায় খুশি পাইকার, কম মূল্যে ক্রেতা - banglanews24.com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2" y="1713155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কুমিল্পার পাইকারি কাঁচা বাজার গুলোতে কমেছে সব্জির দাম Channel S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53" y="1713155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পাইকারি ও খুচরা দামে বিস্তর ফারাক - banglanews24.com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14" y="1713155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6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1783470" y="4493829"/>
            <a:ext cx="8662556" cy="889000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9" y="1513503"/>
            <a:ext cx="3014882" cy="28093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93" y="246023"/>
            <a:ext cx="6742760" cy="160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688" y="4529424"/>
            <a:ext cx="86653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636" y="532353"/>
            <a:ext cx="6310863" cy="713294"/>
          </a:xfrm>
          <a:prstGeom prst="rect">
            <a:avLst/>
          </a:prstGeom>
        </p:spPr>
      </p:pic>
      <p:pic>
        <p:nvPicPr>
          <p:cNvPr id="18" name="Picture 17" descr="2_50895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09091" y="1937312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6" y="1937312"/>
            <a:ext cx="2743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999" b="19778"/>
          <a:stretch>
            <a:fillRect/>
          </a:stretch>
        </p:blipFill>
        <p:spPr bwMode="auto">
          <a:xfrm>
            <a:off x="4724400" y="1937312"/>
            <a:ext cx="2743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357" y="4890551"/>
            <a:ext cx="104351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4" y="430753"/>
            <a:ext cx="5811105" cy="713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780609"/>
            <a:ext cx="10210800" cy="963251"/>
          </a:xfrm>
          <a:prstGeom prst="rect">
            <a:avLst/>
          </a:prstGeom>
        </p:spPr>
      </p:pic>
      <p:pic>
        <p:nvPicPr>
          <p:cNvPr id="13" name="Picture 12" descr="medicine-banned-in-bangladesh-muktomoncho-599x275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5974" y="1750053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 descr="commu-clinic-13420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102021" y="1750053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194" name="Picture 2" descr="স্বাস্থ্য খাতের উন্নয়নে কী বলছেন বিশেষজ্ঞরা? - banglanews24.com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59" y="1750053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2" name="AutoShape 2" descr="জিডিপিতে সাত খাতের অবদান বেড়েছে – -। সফল বাংলাদেশ ।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82429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AutoShape 4" descr="করোনা মোকাবেলায় জাতীয় বাজেটে কৃষি খাতের বরাদ্দ বৃদ্ধিও যৌক্তিকতা | Kaler  A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32106" y="1382429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30" name="Picture 6" descr="জিডিপির এত প্রবৃদ্ধি হলো কীভাবে | প্রথম আলো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4" y="1382429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594" y="574092"/>
            <a:ext cx="1828800" cy="443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694" y="4391163"/>
            <a:ext cx="941464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9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1873679" y="4533011"/>
            <a:ext cx="8662556" cy="889000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5" y="1664223"/>
            <a:ext cx="3489092" cy="2616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E28D60-B18B-411B-AF5D-E6A07619BE8C}"/>
              </a:ext>
            </a:extLst>
          </p:cNvPr>
          <p:cNvSpPr txBox="1"/>
          <p:nvPr/>
        </p:nvSpPr>
        <p:spPr>
          <a:xfrm>
            <a:off x="3181335" y="522569"/>
            <a:ext cx="6250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6000" b="1" kern="1100" cap="all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দলগত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সময়ঃ৭মিনিট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65" y="4588667"/>
            <a:ext cx="85227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1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27" y="508424"/>
            <a:ext cx="2398845" cy="4817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9" y="1397352"/>
            <a:ext cx="4078577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50" y="3982537"/>
            <a:ext cx="8663167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50" y="2258238"/>
            <a:ext cx="6773243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29" y="3168265"/>
            <a:ext cx="7974259" cy="859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50" y="4843423"/>
            <a:ext cx="10492125" cy="859611"/>
          </a:xfrm>
          <a:prstGeom prst="rect">
            <a:avLst/>
          </a:prstGeom>
        </p:spPr>
      </p:pic>
      <p:pic>
        <p:nvPicPr>
          <p:cNvPr id="21" name="Picture 20" descr="9cp7rprB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86467" y="174256"/>
            <a:ext cx="17015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8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 flipV="1">
            <a:off x="1903831" y="2844800"/>
            <a:ext cx="1097280" cy="168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24821" y="-7835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6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2111711" y="4120016"/>
            <a:ext cx="8662556" cy="1957519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63" y="4144903"/>
            <a:ext cx="8640325" cy="1536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B25178-F36B-4466-999C-88026A976AF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92202"/>
            <a:ext cx="6400800" cy="219239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767" y="130940"/>
            <a:ext cx="4176122" cy="16033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>
            <a:stCxn id="22" idx="3"/>
          </p:cNvCxnSpPr>
          <p:nvPr/>
        </p:nvCxnSpPr>
        <p:spPr>
          <a:xfrm>
            <a:off x="9296400" y="2688400"/>
            <a:ext cx="109728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75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562F2-02E4-478C-B498-92B81ECE2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468" y="1808840"/>
            <a:ext cx="2248741" cy="28282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72" y="3567085"/>
            <a:ext cx="6157494" cy="2560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149" y="1035427"/>
            <a:ext cx="2317662" cy="2317662"/>
          </a:xfrm>
          <a:prstGeom prst="rect">
            <a:avLst/>
          </a:prstGeom>
        </p:spPr>
      </p:pic>
      <p:pic>
        <p:nvPicPr>
          <p:cNvPr id="5" name="Picture 2" descr="PlayTube.pk | Ultimate Video Sharing Website">
            <a:extLst>
              <a:ext uri="{FF2B5EF4-FFF2-40B4-BE49-F238E27FC236}">
                <a16:creationId xmlns:a16="http://schemas.microsoft.com/office/drawing/2014/main" id="{2753361D-1736-41B2-802D-83E50A4D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6079" y="3659997"/>
            <a:ext cx="4462112" cy="7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255" y="711955"/>
            <a:ext cx="3535986" cy="6469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0475F-5DBD-48CE-A4BA-68C1498CA07A}"/>
              </a:ext>
            </a:extLst>
          </p:cNvPr>
          <p:cNvGrpSpPr/>
          <p:nvPr/>
        </p:nvGrpSpPr>
        <p:grpSpPr>
          <a:xfrm>
            <a:off x="296297" y="164606"/>
            <a:ext cx="1011387" cy="1094697"/>
            <a:chOff x="-158285" y="5292604"/>
            <a:chExt cx="1300367" cy="1723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959D3E-2079-4BFE-844B-44005376C889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9906C24-9CB0-41B5-B0D8-7154E84BD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F4686B-5CE8-4985-BF71-6C59BF170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4C0478-D5C2-4CD8-AD3A-01A306E82043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CCEF00E-056C-4981-85A7-852AE61A1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592D4F-3F42-4236-8E83-46058AE6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50475F-5DBD-48CE-A4BA-68C1498CA07A}"/>
              </a:ext>
            </a:extLst>
          </p:cNvPr>
          <p:cNvGrpSpPr/>
          <p:nvPr/>
        </p:nvGrpSpPr>
        <p:grpSpPr>
          <a:xfrm>
            <a:off x="10985665" y="133864"/>
            <a:ext cx="1011387" cy="1094697"/>
            <a:chOff x="-158285" y="5292604"/>
            <a:chExt cx="1300367" cy="17232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959D3E-2079-4BFE-844B-44005376C889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9906C24-9CB0-41B5-B0D8-7154E84BD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4F4686B-5CE8-4985-BF71-6C59BF170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4C0478-D5C2-4CD8-AD3A-01A306E82043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CCEF00E-056C-4981-85A7-852AE61A1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5592D4F-3F42-4236-8E83-46058AE6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3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6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79" y="588655"/>
            <a:ext cx="6358422" cy="7829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2052" name="Picture 4" descr="সম্ভাবনাময় হয়ে উঠছে সেবা বাণিজ্য খাত: বাড়ছে দেশী-বিদেশী বিনিয়োগ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2086722"/>
            <a:ext cx="6193971" cy="2743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দুপুরমনি - উইকিপিডিয়া">
            <a:extLst>
              <a:ext uri="{FF2B5EF4-FFF2-40B4-BE49-F238E27FC236}">
                <a16:creationId xmlns:a16="http://schemas.microsoft.com/office/drawing/2014/main" id="{D3A4E52D-293F-4136-A0FE-DAA7B1BE0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11940" r="23905" b="14249"/>
          <a:stretch/>
        </p:blipFill>
        <p:spPr bwMode="auto">
          <a:xfrm>
            <a:off x="10672281" y="1046358"/>
            <a:ext cx="1219199" cy="50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6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86" y="593319"/>
            <a:ext cx="5962414" cy="7655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1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2050" name="Picture 2" descr="Agriculture and Forestry University Courses 2021 | British Universities -  BritishUni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00" y="1627314"/>
            <a:ext cx="36576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মৎস্য খাতে বিপ্লব | 409523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2"/>
          <a:stretch/>
        </p:blipFill>
        <p:spPr bwMode="auto">
          <a:xfrm>
            <a:off x="6567766" y="1600200"/>
            <a:ext cx="36576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চট্টগ্রামে বেহাল শিল্প খাত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00" y="3959807"/>
            <a:ext cx="36576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বিশৃঙ্খলায় ডুবছে স্বাস্থ্য খাত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66" y="3948956"/>
            <a:ext cx="36576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578099-43B4-453E-8678-27401121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506437" y="685800"/>
            <a:ext cx="10930597" cy="5538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048" y="1409700"/>
            <a:ext cx="6610825" cy="132228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928" y="3011388"/>
            <a:ext cx="923014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2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944" y="146279"/>
            <a:ext cx="3621338" cy="1670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36" y="1057710"/>
            <a:ext cx="6486706" cy="151803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7824" y="2575746"/>
            <a:ext cx="1175892" cy="3163756"/>
            <a:chOff x="1927100" y="2207977"/>
            <a:chExt cx="1175892" cy="3163756"/>
          </a:xfrm>
        </p:grpSpPr>
        <p:grpSp>
          <p:nvGrpSpPr>
            <p:cNvPr id="20" name="Group 19"/>
            <p:cNvGrpSpPr/>
            <p:nvPr/>
          </p:nvGrpSpPr>
          <p:grpSpPr>
            <a:xfrm>
              <a:off x="2065252" y="2352286"/>
              <a:ext cx="1037740" cy="2696058"/>
              <a:chOff x="1869741" y="2339966"/>
              <a:chExt cx="875948" cy="254310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4" name="Chevron 23"/>
              <p:cNvSpPr/>
              <p:nvPr/>
            </p:nvSpPr>
            <p:spPr>
              <a:xfrm>
                <a:off x="2143281" y="2478107"/>
                <a:ext cx="599990" cy="42565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B917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145699" y="4353422"/>
                <a:ext cx="599990" cy="42565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B917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>
                <a:off x="2143281" y="3416136"/>
                <a:ext cx="599990" cy="42565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B917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869741" y="2339966"/>
                <a:ext cx="539873" cy="2543102"/>
                <a:chOff x="2074459" y="2585624"/>
                <a:chExt cx="545912" cy="2543102"/>
              </a:xfrm>
              <a:grpFill/>
            </p:grpSpPr>
            <p:sp>
              <p:nvSpPr>
                <p:cNvPr id="28" name="Oval 27"/>
                <p:cNvSpPr/>
                <p:nvPr/>
              </p:nvSpPr>
              <p:spPr>
                <a:xfrm>
                  <a:off x="2074459" y="2585624"/>
                  <a:ext cx="545912" cy="66538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074459" y="3524484"/>
                  <a:ext cx="545912" cy="66538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074459" y="4463344"/>
                  <a:ext cx="545912" cy="66538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1038" y="2207977"/>
              <a:ext cx="902286" cy="11766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8845" y="3190615"/>
              <a:ext cx="926672" cy="118272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7100" y="4195103"/>
              <a:ext cx="975445" cy="1176630"/>
            </a:xfrm>
            <a:prstGeom prst="rect">
              <a:avLst/>
            </a:prstGeom>
          </p:spPr>
        </p:pic>
      </p:grpSp>
      <p:sp>
        <p:nvSpPr>
          <p:cNvPr id="31" name="Rounded Rectangle 30"/>
          <p:cNvSpPr/>
          <p:nvPr/>
        </p:nvSpPr>
        <p:spPr>
          <a:xfrm>
            <a:off x="2010851" y="2800721"/>
            <a:ext cx="8796766" cy="634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025103" y="4789872"/>
            <a:ext cx="8796766" cy="634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10851" y="3829007"/>
            <a:ext cx="8796766" cy="634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455" y="2769891"/>
            <a:ext cx="8931414" cy="859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541" y="3761484"/>
            <a:ext cx="9065538" cy="859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5461" y="4773464"/>
            <a:ext cx="78096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3074" name="Picture 2" descr="জাতীয় আয় কি/ জাতীয় আয় কাকে বলে? | expertpreview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96" y="745589"/>
            <a:ext cx="835620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41" y="4179945"/>
            <a:ext cx="8925318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858" y="307328"/>
            <a:ext cx="7391400" cy="915280"/>
          </a:xfrm>
          <a:prstGeom prst="rect">
            <a:avLst/>
          </a:prstGeom>
        </p:spPr>
      </p:pic>
      <p:sp>
        <p:nvSpPr>
          <p:cNvPr id="14" name="AutoShape 4" descr="Forests play vital role in empowering people, promoting economic growth and  combating climate change | UN DESA | United Nations Department of Economic  and Social Aff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মাছ উৎপাদন বৃদ্ধিতে বিশ্বে দ্বিতীয় বাংলাদেশ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433673"/>
            <a:ext cx="18288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" descr="COVID-19: Normalcy To Return To India&amp;#39;s Industrial Sector, Says Re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57410" y="3843023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106" name="Picture 10" descr="স্বাস্থ্য খাতে কাটেনি সমন্বয়হীনতা | 55589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43023"/>
            <a:ext cx="18288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781746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Picture 2" descr="Agriculture and forestry | Climate Technology Centre &amp;amp; Network | 114957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10" y="1529936"/>
            <a:ext cx="18288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1433673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28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1670535" y="4242254"/>
            <a:ext cx="8662556" cy="889000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74" y="4275551"/>
            <a:ext cx="8823526" cy="96325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4945201" y="1998545"/>
            <a:ext cx="2113225" cy="18815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845" y="197596"/>
            <a:ext cx="577950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2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48" y="367253"/>
            <a:ext cx="4127086" cy="713294"/>
          </a:xfrm>
          <a:prstGeom prst="rect">
            <a:avLst/>
          </a:prstGeom>
        </p:spPr>
      </p:pic>
      <p:pic>
        <p:nvPicPr>
          <p:cNvPr id="5122" name="Picture 2" descr="খাদ্যশস্য উৎপাদনে বাংলাদেশ এখন বিশ্বে উদাহরণ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45" y="1594223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জনস্বাস্থ্য রক্ষায় রঙিন শাকসবজি - banglanews24.com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89" y="1594223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পৃথিবীকে বাসযোগ্য রাখতে রক্ষা করতে হবে বনভূমি – শেয়ার বি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22834" y="1613606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744" y="4653499"/>
            <a:ext cx="975828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Vfnbhgmjh,</dc:title>
  <dc:creator>Pc</dc:creator>
  <cp:lastModifiedBy>Pc</cp:lastModifiedBy>
  <cp:revision>54</cp:revision>
  <dcterms:created xsi:type="dcterms:W3CDTF">2021-06-30T14:44:18Z</dcterms:created>
  <dcterms:modified xsi:type="dcterms:W3CDTF">2021-07-03T15:11:58Z</dcterms:modified>
</cp:coreProperties>
</file>