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56" r:id="rId2"/>
    <p:sldId id="257" r:id="rId3"/>
    <p:sldId id="259" r:id="rId4"/>
    <p:sldId id="273" r:id="rId5"/>
    <p:sldId id="260" r:id="rId6"/>
    <p:sldId id="262" r:id="rId7"/>
    <p:sldId id="261" r:id="rId8"/>
    <p:sldId id="263" r:id="rId9"/>
    <p:sldId id="276" r:id="rId10"/>
    <p:sldId id="264" r:id="rId11"/>
    <p:sldId id="265" r:id="rId12"/>
    <p:sldId id="277" r:id="rId13"/>
    <p:sldId id="266" r:id="rId14"/>
    <p:sldId id="267" r:id="rId15"/>
    <p:sldId id="268" r:id="rId16"/>
    <p:sldId id="269" r:id="rId17"/>
    <p:sldId id="271" r:id="rId18"/>
    <p:sldId id="274" r:id="rId19"/>
    <p:sldId id="275" r:id="rId20"/>
    <p:sldId id="27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64" autoAdjust="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1164DF-4E10-47BB-951E-DA8033960A27}" type="datetimeFigureOut">
              <a:rPr lang="en-US" smtClean="0"/>
              <a:t>7/25/2021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7FCBA0-50D1-408D-B6BF-EEB0173F0953}" type="slidenum">
              <a:rPr lang="en-US" smtClean="0"/>
              <a:t>‹#›</a:t>
            </a:fld>
            <a:endParaRPr lang="en-US"/>
          </a:p>
        </p:txBody>
      </p:sp>
    </p:spTree>
    <p:extLst>
      <p:ext uri="{BB962C8B-B14F-4D97-AF65-F5344CB8AC3E}">
        <p14:creationId xmlns:p14="http://schemas.microsoft.com/office/powerpoint/2010/main" val="3881173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sz="1200" dirty="0" smtClean="0">
                <a:latin typeface="NikoshBAN" pitchFamily="2" charset="0"/>
                <a:cs typeface="NikoshBAN" pitchFamily="2" charset="0"/>
              </a:rPr>
              <a:t>শিক্ষক</a:t>
            </a:r>
            <a:r>
              <a:rPr lang="bn-IN" sz="1200" baseline="0" dirty="0" smtClean="0">
                <a:latin typeface="NikoshBAN" pitchFamily="2" charset="0"/>
                <a:cs typeface="NikoshBAN" pitchFamily="2" charset="0"/>
              </a:rPr>
              <a:t> শিক্ষার্থীদের শুভেচ্ছা জানাবেন</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B170C556-EEDB-4305-B423-EC22A58F710F}" type="slidenum">
              <a:rPr lang="en-US" smtClean="0"/>
              <a:pPr/>
              <a:t>1</a:t>
            </a:fld>
            <a:endParaRPr lang="en-US"/>
          </a:p>
        </p:txBody>
      </p:sp>
    </p:spTree>
    <p:extLst>
      <p:ext uri="{BB962C8B-B14F-4D97-AF65-F5344CB8AC3E}">
        <p14:creationId xmlns:p14="http://schemas.microsoft.com/office/powerpoint/2010/main" val="1278493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70C556-EEDB-4305-B423-EC22A58F710F}" type="slidenum">
              <a:rPr lang="en-US" smtClean="0"/>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03115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46455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31246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32509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52844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5411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84949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56589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26906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4104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40941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0000019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lowerruler.gif"/>
          <p:cNvPicPr>
            <a:picLocks noChangeAspect="1"/>
          </p:cNvPicPr>
          <p:nvPr/>
        </p:nvPicPr>
        <p:blipFill>
          <a:blip r:embed="rId3"/>
          <a:stretch>
            <a:fillRect/>
          </a:stretch>
        </p:blipFill>
        <p:spPr>
          <a:xfrm>
            <a:off x="152401" y="0"/>
            <a:ext cx="8839199" cy="376401"/>
          </a:xfrm>
          <a:prstGeom prst="rect">
            <a:avLst/>
          </a:prstGeom>
        </p:spPr>
      </p:pic>
      <p:pic>
        <p:nvPicPr>
          <p:cNvPr id="5" name="Picture 4" descr="flowerruler.gif"/>
          <p:cNvPicPr>
            <a:picLocks noChangeAspect="1"/>
          </p:cNvPicPr>
          <p:nvPr/>
        </p:nvPicPr>
        <p:blipFill>
          <a:blip r:embed="rId3"/>
          <a:stretch>
            <a:fillRect/>
          </a:stretch>
        </p:blipFill>
        <p:spPr>
          <a:xfrm>
            <a:off x="0" y="6481599"/>
            <a:ext cx="8839199" cy="376401"/>
          </a:xfrm>
          <a:prstGeom prst="rect">
            <a:avLst/>
          </a:prstGeom>
        </p:spPr>
      </p:pic>
      <p:pic>
        <p:nvPicPr>
          <p:cNvPr id="6" name="Picture 5" descr="flowerruler.gif"/>
          <p:cNvPicPr>
            <a:picLocks noChangeAspect="1"/>
          </p:cNvPicPr>
          <p:nvPr/>
        </p:nvPicPr>
        <p:blipFill>
          <a:blip r:embed="rId3"/>
          <a:stretch>
            <a:fillRect/>
          </a:stretch>
        </p:blipFill>
        <p:spPr>
          <a:xfrm rot="5400000">
            <a:off x="5514358" y="3228357"/>
            <a:ext cx="6856089" cy="403196"/>
          </a:xfrm>
          <a:prstGeom prst="rect">
            <a:avLst/>
          </a:prstGeom>
        </p:spPr>
      </p:pic>
      <p:pic>
        <p:nvPicPr>
          <p:cNvPr id="7" name="Picture 6" descr="flowerruler.gif"/>
          <p:cNvPicPr>
            <a:picLocks noChangeAspect="1"/>
          </p:cNvPicPr>
          <p:nvPr/>
        </p:nvPicPr>
        <p:blipFill>
          <a:blip r:embed="rId3"/>
          <a:stretch>
            <a:fillRect/>
          </a:stretch>
        </p:blipFill>
        <p:spPr>
          <a:xfrm rot="5400000">
            <a:off x="-3226446" y="3228357"/>
            <a:ext cx="6856089" cy="40319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8501" y="609600"/>
            <a:ext cx="7946997" cy="5742658"/>
          </a:xfrm>
          <a:prstGeom prst="ellipse">
            <a:avLst/>
          </a:prstGeom>
          <a:ln>
            <a:noFill/>
          </a:ln>
          <a:effectLst>
            <a:softEdge rad="112500"/>
          </a:effectLst>
        </p:spPr>
      </p:pic>
      <p:sp>
        <p:nvSpPr>
          <p:cNvPr id="11" name="Rectangle 10"/>
          <p:cNvSpPr/>
          <p:nvPr/>
        </p:nvSpPr>
        <p:spPr>
          <a:xfrm>
            <a:off x="2971800" y="2514600"/>
            <a:ext cx="2784737" cy="280076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8800" b="1" dirty="0" smtClean="0">
                <a:ln w="11430">
                  <a:solidFill>
                    <a:srgbClr val="C00000"/>
                  </a:solidFill>
                </a:ln>
                <a:solidFill>
                  <a:srgbClr val="C00000"/>
                </a:solidFill>
                <a:effectLst>
                  <a:outerShdw blurRad="50800" dist="39000" dir="5460000" algn="tl">
                    <a:srgbClr val="000000">
                      <a:alpha val="38000"/>
                    </a:srgbClr>
                  </a:outerShdw>
                </a:effectLst>
                <a:latin typeface="NikoshBAN" pitchFamily="2" charset="0"/>
                <a:cs typeface="NikoshBAN" pitchFamily="2" charset="0"/>
              </a:rPr>
              <a:t>স্বাগতম</a:t>
            </a:r>
          </a:p>
          <a:p>
            <a:pPr algn="ctr"/>
            <a:endParaRPr lang="en-US" sz="8800" b="1" cap="none" spc="0" dirty="0">
              <a:ln w="11430">
                <a:solidFill>
                  <a:srgbClr val="C00000"/>
                </a:solidFill>
              </a:ln>
              <a:solidFill>
                <a:srgbClr val="C00000"/>
              </a:solidFill>
              <a:effectLst>
                <a:outerShdw blurRad="50800" dist="39000" dir="5460000" algn="tl">
                  <a:srgbClr val="000000">
                    <a:alpha val="38000"/>
                  </a:srgbClr>
                </a:outerShdw>
              </a:effectLst>
              <a:latin typeface="NikoshBAN" pitchFamily="2" charset="0"/>
              <a:cs typeface="NikoshBAN" pitchFamily="2" charset="0"/>
            </a:endParaRP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657" y="-63799"/>
            <a:ext cx="5067300" cy="6947199"/>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34643" y="-50800"/>
            <a:ext cx="5046658" cy="6934200"/>
          </a:xfrm>
          <a:prstGeom prst="rect">
            <a:avLst/>
          </a:prstGeom>
        </p:spPr>
      </p:pic>
    </p:spTree>
    <p:extLst>
      <p:ext uri="{BB962C8B-B14F-4D97-AF65-F5344CB8AC3E}">
        <p14:creationId xmlns:p14="http://schemas.microsoft.com/office/powerpoint/2010/main" val="12279984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5750"/>
                                        <p:tgtEl>
                                          <p:spTgt spid="12"/>
                                        </p:tgtEl>
                                        <p:attrNameLst>
                                          <p:attrName>ppt_x</p:attrName>
                                        </p:attrNameLst>
                                      </p:cBhvr>
                                      <p:tavLst>
                                        <p:tav tm="0">
                                          <p:val>
                                            <p:strVal val="ppt_x"/>
                                          </p:val>
                                        </p:tav>
                                        <p:tav tm="100000">
                                          <p:val>
                                            <p:strVal val="0-ppt_w/2"/>
                                          </p:val>
                                        </p:tav>
                                      </p:tavLst>
                                    </p:anim>
                                    <p:anim calcmode="lin" valueType="num">
                                      <p:cBhvr additive="base">
                                        <p:cTn id="7" dur="5750"/>
                                        <p:tgtEl>
                                          <p:spTgt spid="12"/>
                                        </p:tgtEl>
                                        <p:attrNameLst>
                                          <p:attrName>ppt_y</p:attrName>
                                        </p:attrNameLst>
                                      </p:cBhvr>
                                      <p:tavLst>
                                        <p:tav tm="0">
                                          <p:val>
                                            <p:strVal val="ppt_y"/>
                                          </p:val>
                                        </p:tav>
                                        <p:tav tm="100000">
                                          <p:val>
                                            <p:strVal val="ppt_y"/>
                                          </p:val>
                                        </p:tav>
                                      </p:tavLst>
                                    </p:anim>
                                    <p:set>
                                      <p:cBhvr>
                                        <p:cTn id="8" dur="1" fill="hold">
                                          <p:stCondLst>
                                            <p:cond delay="5749"/>
                                          </p:stCondLst>
                                        </p:cTn>
                                        <p:tgtEl>
                                          <p:spTgt spid="12"/>
                                        </p:tgtEl>
                                        <p:attrNameLst>
                                          <p:attrName>style.visibility</p:attrName>
                                        </p:attrNameLst>
                                      </p:cBhvr>
                                      <p:to>
                                        <p:strVal val="hidden"/>
                                      </p:to>
                                    </p:set>
                                  </p:childTnLst>
                                </p:cTn>
                              </p:par>
                              <p:par>
                                <p:cTn id="9" presetID="2" presetClass="exit" presetSubtype="2" fill="hold" nodeType="withEffect">
                                  <p:stCondLst>
                                    <p:cond delay="0"/>
                                  </p:stCondLst>
                                  <p:childTnLst>
                                    <p:anim calcmode="lin" valueType="num">
                                      <p:cBhvr additive="base">
                                        <p:cTn id="10" dur="5750"/>
                                        <p:tgtEl>
                                          <p:spTgt spid="13"/>
                                        </p:tgtEl>
                                        <p:attrNameLst>
                                          <p:attrName>ppt_x</p:attrName>
                                        </p:attrNameLst>
                                      </p:cBhvr>
                                      <p:tavLst>
                                        <p:tav tm="0">
                                          <p:val>
                                            <p:strVal val="ppt_x"/>
                                          </p:val>
                                        </p:tav>
                                        <p:tav tm="100000">
                                          <p:val>
                                            <p:strVal val="1+ppt_w/2"/>
                                          </p:val>
                                        </p:tav>
                                      </p:tavLst>
                                    </p:anim>
                                    <p:anim calcmode="lin" valueType="num">
                                      <p:cBhvr additive="base">
                                        <p:cTn id="11" dur="5750"/>
                                        <p:tgtEl>
                                          <p:spTgt spid="13"/>
                                        </p:tgtEl>
                                        <p:attrNameLst>
                                          <p:attrName>ppt_y</p:attrName>
                                        </p:attrNameLst>
                                      </p:cBhvr>
                                      <p:tavLst>
                                        <p:tav tm="0">
                                          <p:val>
                                            <p:strVal val="ppt_y"/>
                                          </p:val>
                                        </p:tav>
                                        <p:tav tm="100000">
                                          <p:val>
                                            <p:strVal val="ppt_y"/>
                                          </p:val>
                                        </p:tav>
                                      </p:tavLst>
                                    </p:anim>
                                    <p:set>
                                      <p:cBhvr>
                                        <p:cTn id="12" dur="1" fill="hold">
                                          <p:stCondLst>
                                            <p:cond delay="5749"/>
                                          </p:stCondLst>
                                        </p:cTn>
                                        <p:tgtEl>
                                          <p:spTgt spid="13"/>
                                        </p:tgtEl>
                                        <p:attrNameLst>
                                          <p:attrName>style.visibility</p:attrName>
                                        </p:attrNameLst>
                                      </p:cBhvr>
                                      <p:to>
                                        <p:strVal val="hidden"/>
                                      </p:to>
                                    </p:set>
                                  </p:childTnLst>
                                </p:cTn>
                              </p:par>
                              <p:par>
                                <p:cTn id="13" presetID="41" presetClass="entr" presetSubtype="0" repeatCount="2000" fill="hold" grpId="0" nodeType="withEffect">
                                  <p:stCondLst>
                                    <p:cond delay="0"/>
                                  </p:stCondLst>
                                  <p:iterate type="lt">
                                    <p:tmPct val="10000"/>
                                  </p:iterate>
                                  <p:childTnLst>
                                    <p:set>
                                      <p:cBhvr>
                                        <p:cTn id="14" dur="1" fill="hold">
                                          <p:stCondLst>
                                            <p:cond delay="0"/>
                                          </p:stCondLst>
                                        </p:cTn>
                                        <p:tgtEl>
                                          <p:spTgt spid="11"/>
                                        </p:tgtEl>
                                        <p:attrNameLst>
                                          <p:attrName>style.visibility</p:attrName>
                                        </p:attrNameLst>
                                      </p:cBhvr>
                                      <p:to>
                                        <p:strVal val="visible"/>
                                      </p:to>
                                    </p:set>
                                    <p:anim calcmode="lin" valueType="num">
                                      <p:cBhvr>
                                        <p:cTn id="15" dur="20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6" dur="2000" fill="hold"/>
                                        <p:tgtEl>
                                          <p:spTgt spid="11"/>
                                        </p:tgtEl>
                                        <p:attrNameLst>
                                          <p:attrName>ppt_y</p:attrName>
                                        </p:attrNameLst>
                                      </p:cBhvr>
                                      <p:tavLst>
                                        <p:tav tm="0">
                                          <p:val>
                                            <p:strVal val="#ppt_y"/>
                                          </p:val>
                                        </p:tav>
                                        <p:tav tm="100000">
                                          <p:val>
                                            <p:strVal val="#ppt_y"/>
                                          </p:val>
                                        </p:tav>
                                      </p:tavLst>
                                    </p:anim>
                                    <p:anim calcmode="lin" valueType="num">
                                      <p:cBhvr>
                                        <p:cTn id="17" dur="20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8" dur="20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9" dur="2000" tmFilter="0,0; .5, 1; 1, 1"/>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685800"/>
            <a:ext cx="8229600" cy="5632311"/>
          </a:xfrm>
          <a:prstGeom prst="rect">
            <a:avLst/>
          </a:prstGeom>
          <a:noFill/>
        </p:spPr>
        <p:txBody>
          <a:bodyPr wrap="square" rtlCol="0">
            <a:spAutoFit/>
          </a:bodyPr>
          <a:lstStyle/>
          <a:p>
            <a:r>
              <a:rPr lang="bn-IN" sz="3600" b="1" u="sng" dirty="0">
                <a:solidFill>
                  <a:srgbClr val="FF0000"/>
                </a:solidFill>
                <a:latin typeface="NikoshBAN" pitchFamily="2" charset="0"/>
                <a:cs typeface="NikoshBAN" pitchFamily="2" charset="0"/>
              </a:rPr>
              <a:t>বিরাম চিহ্নে </a:t>
            </a:r>
            <a:r>
              <a:rPr lang="bn-IN" sz="3600" b="1" u="sng" dirty="0" smtClean="0">
                <a:solidFill>
                  <a:srgbClr val="FF0000"/>
                </a:solidFill>
                <a:latin typeface="NikoshBAN" pitchFamily="2" charset="0"/>
                <a:cs typeface="NikoshBAN" pitchFamily="2" charset="0"/>
              </a:rPr>
              <a:t>ব্যবহার-2</a:t>
            </a:r>
            <a:endParaRPr lang="bn-IN" sz="3600" b="1" dirty="0" smtClean="0">
              <a:latin typeface="NikoshBAN" pitchFamily="2" charset="0"/>
              <a:cs typeface="NikoshBAN" pitchFamily="2" charset="0"/>
            </a:endParaRPr>
          </a:p>
          <a:p>
            <a:r>
              <a:rPr lang="bn-IN" sz="3200" b="1" u="sng" dirty="0" smtClean="0">
                <a:latin typeface="NikoshBAN" pitchFamily="2" charset="0"/>
                <a:cs typeface="NikoshBAN" pitchFamily="2" charset="0"/>
              </a:rPr>
              <a:t>সেমিকোলন </a:t>
            </a:r>
            <a:r>
              <a:rPr lang="bn-IN" sz="3200" b="1" u="sng" dirty="0">
                <a:latin typeface="NikoshBAN" pitchFamily="2" charset="0"/>
                <a:cs typeface="NikoshBAN" pitchFamily="2" charset="0"/>
              </a:rPr>
              <a:t>(</a:t>
            </a:r>
            <a:r>
              <a:rPr lang="en-US" sz="3200" b="1" u="sng" dirty="0">
                <a:latin typeface="NikoshBAN" pitchFamily="2" charset="0"/>
                <a:cs typeface="NikoshBAN" pitchFamily="2" charset="0"/>
              </a:rPr>
              <a:t>;) </a:t>
            </a:r>
            <a:endParaRPr lang="en-US" sz="3200" u="sng" dirty="0">
              <a:latin typeface="NikoshBAN" pitchFamily="2" charset="0"/>
              <a:cs typeface="NikoshBAN" pitchFamily="2" charset="0"/>
            </a:endParaRPr>
          </a:p>
          <a:p>
            <a:r>
              <a:rPr lang="bn-IN" sz="3200" dirty="0">
                <a:latin typeface="NikoshBAN" pitchFamily="2" charset="0"/>
                <a:cs typeface="NikoshBAN" pitchFamily="2" charset="0"/>
              </a:rPr>
              <a:t>কমা-র </a:t>
            </a:r>
            <a:r>
              <a:rPr lang="bn-IN" sz="3200" dirty="0" smtClean="0">
                <a:latin typeface="NikoshBAN" pitchFamily="2" charset="0"/>
                <a:cs typeface="NikoshBAN" pitchFamily="2" charset="0"/>
              </a:rPr>
              <a:t>চেয়ে </a:t>
            </a:r>
            <a:r>
              <a:rPr lang="bn-IN" sz="3200" dirty="0">
                <a:latin typeface="NikoshBAN" pitchFamily="2" charset="0"/>
                <a:cs typeface="NikoshBAN" pitchFamily="2" charset="0"/>
              </a:rPr>
              <a:t>বেশি কিন্তু দাঁড়ি-র </a:t>
            </a:r>
            <a:r>
              <a:rPr lang="bn-IN" sz="3200" dirty="0" smtClean="0">
                <a:latin typeface="NikoshBAN" pitchFamily="2" charset="0"/>
                <a:cs typeface="NikoshBAN" pitchFamily="2" charset="0"/>
              </a:rPr>
              <a:t>চেয়ে </a:t>
            </a:r>
            <a:r>
              <a:rPr lang="bn-IN" sz="3200" dirty="0">
                <a:latin typeface="NikoshBAN" pitchFamily="2" charset="0"/>
                <a:cs typeface="NikoshBAN" pitchFamily="2" charset="0"/>
              </a:rPr>
              <a:t>কম বিরতি </a:t>
            </a:r>
            <a:r>
              <a:rPr lang="bn-IN" sz="3200" dirty="0" smtClean="0">
                <a:latin typeface="NikoshBAN" pitchFamily="2" charset="0"/>
                <a:cs typeface="NikoshBAN" pitchFamily="2" charset="0"/>
              </a:rPr>
              <a:t>দেয়ার </a:t>
            </a:r>
            <a:r>
              <a:rPr lang="bn-IN" sz="3200" dirty="0">
                <a:latin typeface="NikoshBAN" pitchFamily="2" charset="0"/>
                <a:cs typeface="NikoshBAN" pitchFamily="2" charset="0"/>
              </a:rPr>
              <a:t>জন্য সেমিকোলন ব্যবহৃত </a:t>
            </a:r>
            <a:r>
              <a:rPr lang="bn-IN" sz="3200" dirty="0" smtClean="0">
                <a:latin typeface="NikoshBAN" pitchFamily="2" charset="0"/>
                <a:cs typeface="NikoshBAN" pitchFamily="2" charset="0"/>
              </a:rPr>
              <a:t>হয়। যেমন- </a:t>
            </a:r>
            <a:r>
              <a:rPr lang="en-US" sz="3200" dirty="0">
                <a:latin typeface="NikoshBAN" pitchFamily="2" charset="0"/>
                <a:cs typeface="NikoshBAN" pitchFamily="2" charset="0"/>
              </a:rPr>
              <a:t/>
            </a:r>
            <a:br>
              <a:rPr lang="en-US" sz="3200" dirty="0">
                <a:latin typeface="NikoshBAN" pitchFamily="2" charset="0"/>
                <a:cs typeface="NikoshBAN" pitchFamily="2" charset="0"/>
              </a:rPr>
            </a:br>
            <a:r>
              <a:rPr lang="bn-IN" sz="3200" dirty="0">
                <a:latin typeface="NikoshBAN" pitchFamily="2" charset="0"/>
                <a:cs typeface="NikoshBAN" pitchFamily="2" charset="0"/>
              </a:rPr>
              <a:t>আমরা সবাই সবাইকে ভালবাসি</a:t>
            </a:r>
            <a:r>
              <a:rPr lang="en-US" sz="3200" dirty="0">
                <a:latin typeface="NikoshBAN" pitchFamily="2" charset="0"/>
                <a:cs typeface="NikoshBAN" pitchFamily="2" charset="0"/>
              </a:rPr>
              <a:t>; </a:t>
            </a:r>
            <a:r>
              <a:rPr lang="bn-IN" sz="3200" dirty="0">
                <a:latin typeface="NikoshBAN" pitchFamily="2" charset="0"/>
                <a:cs typeface="NikoshBAN" pitchFamily="2" charset="0"/>
              </a:rPr>
              <a:t>আসলেই কি সবাই ভালবাসি</a:t>
            </a:r>
            <a:r>
              <a:rPr lang="en-US" sz="3200" dirty="0">
                <a:latin typeface="NikoshBAN" pitchFamily="2" charset="0"/>
                <a:cs typeface="NikoshBAN" pitchFamily="2" charset="0"/>
              </a:rPr>
              <a:t>?</a:t>
            </a:r>
          </a:p>
          <a:p>
            <a:pPr marL="457200" lvl="0" indent="-457200" algn="just">
              <a:buFont typeface="Wingdings" pitchFamily="2" charset="2"/>
              <a:buChar char="Ø"/>
            </a:pPr>
            <a:r>
              <a:rPr lang="bn-IN" sz="3200" u="sng" dirty="0">
                <a:latin typeface="NikoshBAN" pitchFamily="2" charset="0"/>
                <a:cs typeface="NikoshBAN" pitchFamily="2" charset="0"/>
              </a:rPr>
              <a:t>এক ধরনের বাক্যন্তর্গত </a:t>
            </a:r>
            <a:r>
              <a:rPr lang="bn-IN" sz="3200" u="sng" dirty="0" smtClean="0">
                <a:latin typeface="NikoshBAN" pitchFamily="2" charset="0"/>
                <a:cs typeface="NikoshBAN" pitchFamily="2" charset="0"/>
              </a:rPr>
              <a:t>চিহ্ন </a:t>
            </a:r>
          </a:p>
          <a:p>
            <a:pPr marL="457200" lvl="0" indent="-457200" algn="just">
              <a:buFont typeface="Wingdings" pitchFamily="2" charset="2"/>
              <a:buChar char="Ø"/>
            </a:pPr>
            <a:r>
              <a:rPr lang="bn-IN" sz="3200" u="sng" dirty="0" smtClean="0">
                <a:latin typeface="NikoshBAN" pitchFamily="2" charset="0"/>
                <a:cs typeface="NikoshBAN" pitchFamily="2" charset="0"/>
              </a:rPr>
              <a:t>একাধিক </a:t>
            </a:r>
            <a:r>
              <a:rPr lang="bn-IN" sz="3200" u="sng" dirty="0">
                <a:latin typeface="NikoshBAN" pitchFamily="2" charset="0"/>
                <a:cs typeface="NikoshBAN" pitchFamily="2" charset="0"/>
              </a:rPr>
              <a:t>স্বাধীন বাক্যকে একটি বাক্যে লিখলে সেগুলোর মাঝখানে সেমিকোলন </a:t>
            </a:r>
            <a:r>
              <a:rPr lang="bn-IN" sz="3200" u="sng" dirty="0" smtClean="0">
                <a:latin typeface="NikoshBAN" pitchFamily="2" charset="0"/>
                <a:cs typeface="NikoshBAN" pitchFamily="2" charset="0"/>
              </a:rPr>
              <a:t>বসে। </a:t>
            </a:r>
          </a:p>
          <a:p>
            <a:pPr marL="457200" lvl="0" indent="-457200" algn="just">
              <a:buFont typeface="Wingdings" pitchFamily="2" charset="2"/>
              <a:buChar char="Ø"/>
            </a:pPr>
            <a:r>
              <a:rPr lang="bn-IN" sz="3200" u="sng" dirty="0" smtClean="0">
                <a:latin typeface="NikoshBAN" pitchFamily="2" charset="0"/>
                <a:cs typeface="NikoshBAN" pitchFamily="2" charset="0"/>
              </a:rPr>
              <a:t>বক্তব্য </a:t>
            </a:r>
            <a:r>
              <a:rPr lang="bn-IN" sz="3200" u="sng" dirty="0">
                <a:latin typeface="NikoshBAN" pitchFamily="2" charset="0"/>
                <a:cs typeface="NikoshBAN" pitchFamily="2" charset="0"/>
              </a:rPr>
              <a:t>স্পষ্ট করার জন্য সমজাতীয় বাক্য পাশাপাশি প্রতিস্থাপন করলে সেমিকোলন </a:t>
            </a:r>
            <a:r>
              <a:rPr lang="bn-IN" sz="3200" u="sng" dirty="0" smtClean="0">
                <a:latin typeface="NikoshBAN" pitchFamily="2" charset="0"/>
                <a:cs typeface="NikoshBAN" pitchFamily="2" charset="0"/>
              </a:rPr>
              <a:t>বসে।</a:t>
            </a:r>
            <a:endParaRPr lang="en-US" sz="3200" dirty="0">
              <a:latin typeface="NikoshBAN" pitchFamily="2" charset="0"/>
              <a:cs typeface="NikoshBAN" pitchFamily="2" charset="0"/>
            </a:endParaRPr>
          </a:p>
          <a:p>
            <a:endParaRPr lang="en-US" sz="3600" dirty="0">
              <a:latin typeface="NikoshBAN" pitchFamily="2" charset="0"/>
              <a:cs typeface="NikoshBAN" pitchFamily="2" charset="0"/>
            </a:endParaRPr>
          </a:p>
        </p:txBody>
      </p:sp>
      <p:pic>
        <p:nvPicPr>
          <p:cNvPr id="3" name="Picture 2" descr="flowerruler.gif"/>
          <p:cNvPicPr>
            <a:picLocks noChangeAspect="1"/>
          </p:cNvPicPr>
          <p:nvPr/>
        </p:nvPicPr>
        <p:blipFill>
          <a:blip r:embed="rId2"/>
          <a:stretch>
            <a:fillRect/>
          </a:stretch>
        </p:blipFill>
        <p:spPr>
          <a:xfrm>
            <a:off x="152401" y="0"/>
            <a:ext cx="8839199" cy="376401"/>
          </a:xfrm>
          <a:prstGeom prst="rect">
            <a:avLst/>
          </a:prstGeom>
        </p:spPr>
      </p:pic>
      <p:pic>
        <p:nvPicPr>
          <p:cNvPr id="4" name="Picture 3" descr="flowerruler.gif"/>
          <p:cNvPicPr>
            <a:picLocks noChangeAspect="1"/>
          </p:cNvPicPr>
          <p:nvPr/>
        </p:nvPicPr>
        <p:blipFill>
          <a:blip r:embed="rId2"/>
          <a:stretch>
            <a:fillRect/>
          </a:stretch>
        </p:blipFill>
        <p:spPr>
          <a:xfrm>
            <a:off x="0" y="6481599"/>
            <a:ext cx="8991600" cy="376401"/>
          </a:xfrm>
          <a:prstGeom prst="rect">
            <a:avLst/>
          </a:prstGeom>
        </p:spPr>
      </p:pic>
      <p:pic>
        <p:nvPicPr>
          <p:cNvPr id="5" name="Picture 4" descr="flowerruler.gif"/>
          <p:cNvPicPr>
            <a:picLocks noChangeAspect="1"/>
          </p:cNvPicPr>
          <p:nvPr/>
        </p:nvPicPr>
        <p:blipFill>
          <a:blip r:embed="rId2"/>
          <a:stretch>
            <a:fillRect/>
          </a:stretch>
        </p:blipFill>
        <p:spPr>
          <a:xfrm rot="5400000">
            <a:off x="5514358" y="3228357"/>
            <a:ext cx="6856089" cy="403196"/>
          </a:xfrm>
          <a:prstGeom prst="rect">
            <a:avLst/>
          </a:prstGeom>
        </p:spPr>
      </p:pic>
      <p:pic>
        <p:nvPicPr>
          <p:cNvPr id="6" name="Picture 5" descr="flowerruler.gif"/>
          <p:cNvPicPr>
            <a:picLocks noChangeAspect="1"/>
          </p:cNvPicPr>
          <p:nvPr/>
        </p:nvPicPr>
        <p:blipFill>
          <a:blip r:embed="rId2"/>
          <a:stretch>
            <a:fillRect/>
          </a:stretch>
        </p:blipFill>
        <p:spPr>
          <a:xfrm rot="5400000">
            <a:off x="-3226446" y="3228357"/>
            <a:ext cx="6856089" cy="403196"/>
          </a:xfrm>
          <a:prstGeom prst="rect">
            <a:avLst/>
          </a:prstGeom>
        </p:spPr>
      </p:pic>
    </p:spTree>
    <p:extLst>
      <p:ext uri="{BB962C8B-B14F-4D97-AF65-F5344CB8AC3E}">
        <p14:creationId xmlns:p14="http://schemas.microsoft.com/office/powerpoint/2010/main" val="1832038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fade">
                                      <p:cBhvr>
                                        <p:cTn id="24" dur="1000"/>
                                        <p:tgtEl>
                                          <p:spTgt spid="2">
                                            <p:txEl>
                                              <p:pRg st="3" end="3"/>
                                            </p:txEl>
                                          </p:spTgt>
                                        </p:tgtEl>
                                      </p:cBhvr>
                                    </p:animEffect>
                                    <p:anim calcmode="lin" valueType="num">
                                      <p:cBhvr>
                                        <p:cTn id="2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fade">
                                      <p:cBhvr>
                                        <p:cTn id="29" dur="1000"/>
                                        <p:tgtEl>
                                          <p:spTgt spid="2">
                                            <p:txEl>
                                              <p:pRg st="4" end="4"/>
                                            </p:txEl>
                                          </p:spTgt>
                                        </p:tgtEl>
                                      </p:cBhvr>
                                    </p:animEffect>
                                    <p:anim calcmode="lin" valueType="num">
                                      <p:cBhvr>
                                        <p:cTn id="30"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
                                            <p:txEl>
                                              <p:pRg st="5" end="5"/>
                                            </p:txEl>
                                          </p:spTgt>
                                        </p:tgtEl>
                                        <p:attrNameLst>
                                          <p:attrName>style.visibility</p:attrName>
                                        </p:attrNameLst>
                                      </p:cBhvr>
                                      <p:to>
                                        <p:strVal val="visible"/>
                                      </p:to>
                                    </p:set>
                                    <p:animEffect transition="in" filter="fade">
                                      <p:cBhvr>
                                        <p:cTn id="34" dur="1000"/>
                                        <p:tgtEl>
                                          <p:spTgt spid="2">
                                            <p:txEl>
                                              <p:pRg st="5" end="5"/>
                                            </p:txEl>
                                          </p:spTgt>
                                        </p:tgtEl>
                                      </p:cBhvr>
                                    </p:animEffect>
                                    <p:anim calcmode="lin" valueType="num">
                                      <p:cBhvr>
                                        <p:cTn id="35"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81000"/>
            <a:ext cx="8458200" cy="5847755"/>
          </a:xfrm>
          <a:prstGeom prst="rect">
            <a:avLst/>
          </a:prstGeom>
          <a:noFill/>
        </p:spPr>
        <p:txBody>
          <a:bodyPr wrap="square" rtlCol="0">
            <a:spAutoFit/>
          </a:bodyPr>
          <a:lstStyle/>
          <a:p>
            <a:pPr lvl="0"/>
            <a:r>
              <a:rPr lang="bn-IN" sz="5400" b="1" u="sng" dirty="0">
                <a:solidFill>
                  <a:srgbClr val="FF0000"/>
                </a:solidFill>
                <a:latin typeface="NikoshBAN" pitchFamily="2" charset="0"/>
                <a:cs typeface="NikoshBAN" pitchFamily="2" charset="0"/>
              </a:rPr>
              <a:t>বিরাম চিহ্নে </a:t>
            </a:r>
            <a:r>
              <a:rPr lang="bn-IN" sz="5400" b="1" u="sng" dirty="0" smtClean="0">
                <a:solidFill>
                  <a:srgbClr val="FF0000"/>
                </a:solidFill>
                <a:latin typeface="NikoshBAN" pitchFamily="2" charset="0"/>
                <a:cs typeface="NikoshBAN" pitchFamily="2" charset="0"/>
              </a:rPr>
              <a:t>ব্যবহার-3</a:t>
            </a:r>
            <a:endParaRPr lang="bn-IN" sz="5400" b="1" dirty="0">
              <a:solidFill>
                <a:prstClr val="black"/>
              </a:solidFill>
              <a:latin typeface="NikoshBAN" pitchFamily="2" charset="0"/>
              <a:cs typeface="NikoshBAN" pitchFamily="2" charset="0"/>
            </a:endParaRPr>
          </a:p>
          <a:p>
            <a:r>
              <a:rPr lang="bn-IN" sz="4000" b="1" u="sng" dirty="0" smtClean="0">
                <a:solidFill>
                  <a:srgbClr val="00B0F0"/>
                </a:solidFill>
                <a:latin typeface="NikoshBAN" pitchFamily="2" charset="0"/>
                <a:cs typeface="NikoshBAN" pitchFamily="2" charset="0"/>
              </a:rPr>
              <a:t>দাঁড়ি </a:t>
            </a:r>
            <a:r>
              <a:rPr lang="bn-IN" sz="4000" b="1" u="sng" dirty="0">
                <a:solidFill>
                  <a:srgbClr val="00B0F0"/>
                </a:solidFill>
                <a:latin typeface="NikoshBAN" pitchFamily="2" charset="0"/>
                <a:cs typeface="NikoshBAN" pitchFamily="2" charset="0"/>
              </a:rPr>
              <a:t>বা পূর্ণচ্ছেদ (।)</a:t>
            </a:r>
            <a:endParaRPr lang="en-US" sz="4000" u="sng" dirty="0">
              <a:solidFill>
                <a:srgbClr val="00B0F0"/>
              </a:solidFill>
              <a:latin typeface="NikoshBAN" pitchFamily="2" charset="0"/>
              <a:cs typeface="NikoshBAN" pitchFamily="2" charset="0"/>
            </a:endParaRPr>
          </a:p>
          <a:p>
            <a:r>
              <a:rPr lang="bn-IN" sz="4000" dirty="0">
                <a:latin typeface="NikoshBAN" pitchFamily="2" charset="0"/>
                <a:cs typeface="NikoshBAN" pitchFamily="2" charset="0"/>
              </a:rPr>
              <a:t>প্রতিটি </a:t>
            </a:r>
            <a:r>
              <a:rPr lang="bn-IN" sz="4000" dirty="0" smtClean="0">
                <a:latin typeface="NikoshBAN" pitchFamily="2" charset="0"/>
                <a:cs typeface="NikoshBAN" pitchFamily="2" charset="0"/>
              </a:rPr>
              <a:t>বাক্যের </a:t>
            </a:r>
            <a:r>
              <a:rPr lang="bn-IN" sz="4000" dirty="0">
                <a:latin typeface="NikoshBAN" pitchFamily="2" charset="0"/>
                <a:cs typeface="NikoshBAN" pitchFamily="2" charset="0"/>
              </a:rPr>
              <a:t>শেষে </a:t>
            </a:r>
            <a:r>
              <a:rPr lang="bn-IN" sz="4000" dirty="0" smtClean="0">
                <a:latin typeface="NikoshBAN" pitchFamily="2" charset="0"/>
                <a:cs typeface="NikoshBAN" pitchFamily="2" charset="0"/>
              </a:rPr>
              <a:t>দাঁড়ি ব্যবহৃত </a:t>
            </a:r>
            <a:r>
              <a:rPr lang="bn-IN" sz="4000" dirty="0">
                <a:latin typeface="NikoshBAN" pitchFamily="2" charset="0"/>
                <a:cs typeface="NikoshBAN" pitchFamily="2" charset="0"/>
              </a:rPr>
              <a:t>হয়। </a:t>
            </a:r>
            <a:r>
              <a:rPr lang="bn-IN" sz="4000" dirty="0" smtClean="0">
                <a:latin typeface="NikoshBAN" pitchFamily="2" charset="0"/>
                <a:cs typeface="NikoshBAN" pitchFamily="2" charset="0"/>
              </a:rPr>
              <a:t>দাঁড়ি দিয়ে </a:t>
            </a:r>
            <a:r>
              <a:rPr lang="bn-IN" sz="4000" dirty="0">
                <a:latin typeface="NikoshBAN" pitchFamily="2" charset="0"/>
                <a:cs typeface="NikoshBAN" pitchFamily="2" charset="0"/>
              </a:rPr>
              <a:t>বাক্যটি শেষ হয়েছে </a:t>
            </a:r>
            <a:r>
              <a:rPr lang="bn-IN" sz="4000" dirty="0" smtClean="0">
                <a:latin typeface="NikoshBAN" pitchFamily="2" charset="0"/>
                <a:cs typeface="NikoshBAN" pitchFamily="2" charset="0"/>
              </a:rPr>
              <a:t>বোঝায়। </a:t>
            </a:r>
            <a:r>
              <a:rPr lang="bn-IN" sz="4000" dirty="0">
                <a:latin typeface="NikoshBAN" pitchFamily="2" charset="0"/>
                <a:cs typeface="NikoshBAN" pitchFamily="2" charset="0"/>
              </a:rPr>
              <a:t>যেমন-</a:t>
            </a:r>
            <a:r>
              <a:rPr lang="en-US" sz="4000" dirty="0">
                <a:latin typeface="NikoshBAN" pitchFamily="2" charset="0"/>
                <a:cs typeface="NikoshBAN" pitchFamily="2" charset="0"/>
              </a:rPr>
              <a:t/>
            </a:r>
            <a:br>
              <a:rPr lang="en-US" sz="4000" dirty="0">
                <a:latin typeface="NikoshBAN" pitchFamily="2" charset="0"/>
                <a:cs typeface="NikoshBAN" pitchFamily="2" charset="0"/>
              </a:rPr>
            </a:br>
            <a:r>
              <a:rPr lang="bn-IN" sz="4000" dirty="0">
                <a:latin typeface="NikoshBAN" pitchFamily="2" charset="0"/>
                <a:cs typeface="NikoshBAN" pitchFamily="2" charset="0"/>
              </a:rPr>
              <a:t>আমি কাল </a:t>
            </a:r>
            <a:r>
              <a:rPr lang="bn-IN" sz="4000" dirty="0" smtClean="0">
                <a:latin typeface="NikoshBAN" pitchFamily="2" charset="0"/>
                <a:cs typeface="NikoshBAN" pitchFamily="2" charset="0"/>
              </a:rPr>
              <a:t>বাড়ি আসবো</a:t>
            </a:r>
            <a:r>
              <a:rPr lang="bn-IN" sz="4000" dirty="0">
                <a:latin typeface="NikoshBAN" pitchFamily="2" charset="0"/>
                <a:cs typeface="NikoshBAN" pitchFamily="2" charset="0"/>
              </a:rPr>
              <a:t>।</a:t>
            </a:r>
            <a:endParaRPr lang="en-US" sz="4000" dirty="0">
              <a:latin typeface="NikoshBAN" pitchFamily="2" charset="0"/>
              <a:cs typeface="NikoshBAN" pitchFamily="2" charset="0"/>
            </a:endParaRPr>
          </a:p>
          <a:p>
            <a:r>
              <a:rPr lang="bn-IN" sz="4000" b="1" u="sng" dirty="0">
                <a:latin typeface="NikoshBAN" pitchFamily="2" charset="0"/>
                <a:cs typeface="NikoshBAN" pitchFamily="2" charset="0"/>
              </a:rPr>
              <a:t>প্রশ্নবোধক চিহ্ন </a:t>
            </a:r>
            <a:endParaRPr lang="en-US" sz="4000" b="1" u="sng" dirty="0">
              <a:latin typeface="NikoshBAN" pitchFamily="2" charset="0"/>
              <a:cs typeface="NikoshBAN" pitchFamily="2" charset="0"/>
            </a:endParaRPr>
          </a:p>
          <a:p>
            <a:r>
              <a:rPr lang="bn-IN" sz="4000" dirty="0">
                <a:latin typeface="NikoshBAN" pitchFamily="2" charset="0"/>
                <a:cs typeface="NikoshBAN" pitchFamily="2" charset="0"/>
              </a:rPr>
              <a:t>প্রশ্নবোধক </a:t>
            </a:r>
            <a:r>
              <a:rPr lang="bn-IN" sz="4000" dirty="0" smtClean="0">
                <a:latin typeface="NikoshBAN" pitchFamily="2" charset="0"/>
                <a:cs typeface="NikoshBAN" pitchFamily="2" charset="0"/>
              </a:rPr>
              <a:t>বাক্যের </a:t>
            </a:r>
            <a:r>
              <a:rPr lang="bn-IN" sz="4000" dirty="0">
                <a:latin typeface="NikoshBAN" pitchFamily="2" charset="0"/>
                <a:cs typeface="NikoshBAN" pitchFamily="2" charset="0"/>
              </a:rPr>
              <a:t>শেষে প্রশ্নবোধক চিহ্ন ব্যবহৃত হয়। </a:t>
            </a:r>
            <a:r>
              <a:rPr lang="bn-IN" sz="4000" dirty="0" smtClean="0">
                <a:latin typeface="NikoshBAN" pitchFamily="2" charset="0"/>
                <a:cs typeface="NikoshBAN" pitchFamily="2" charset="0"/>
              </a:rPr>
              <a:t>যেমন-</a:t>
            </a:r>
            <a:r>
              <a:rPr lang="bn-IN" sz="4000" dirty="0">
                <a:latin typeface="NikoshBAN" pitchFamily="2" charset="0"/>
                <a:cs typeface="NikoshBAN" pitchFamily="2" charset="0"/>
              </a:rPr>
              <a:t> </a:t>
            </a:r>
            <a:r>
              <a:rPr lang="bn-IN" sz="4000" dirty="0" smtClean="0">
                <a:latin typeface="NikoshBAN" pitchFamily="2" charset="0"/>
                <a:cs typeface="NikoshBAN" pitchFamily="2" charset="0"/>
              </a:rPr>
              <a:t>তুমি </a:t>
            </a:r>
            <a:r>
              <a:rPr lang="bn-IN" sz="4000" dirty="0">
                <a:latin typeface="NikoshBAN" pitchFamily="2" charset="0"/>
                <a:cs typeface="NikoshBAN" pitchFamily="2" charset="0"/>
              </a:rPr>
              <a:t>কেমন আছ</a:t>
            </a:r>
            <a:r>
              <a:rPr lang="en-US" sz="4000" dirty="0">
                <a:latin typeface="NikoshBAN" pitchFamily="2" charset="0"/>
                <a:cs typeface="NikoshBAN" pitchFamily="2" charset="0"/>
              </a:rPr>
              <a:t>?</a:t>
            </a:r>
          </a:p>
          <a:p>
            <a:endParaRPr lang="en-US" sz="4000" dirty="0">
              <a:latin typeface="NikoshBAN" pitchFamily="2" charset="0"/>
              <a:cs typeface="NikoshBAN" pitchFamily="2" charset="0"/>
            </a:endParaRPr>
          </a:p>
        </p:txBody>
      </p:sp>
      <p:pic>
        <p:nvPicPr>
          <p:cNvPr id="3" name="Picture 2" descr="flowerruler.gif"/>
          <p:cNvPicPr>
            <a:picLocks noChangeAspect="1"/>
          </p:cNvPicPr>
          <p:nvPr/>
        </p:nvPicPr>
        <p:blipFill>
          <a:blip r:embed="rId2"/>
          <a:stretch>
            <a:fillRect/>
          </a:stretch>
        </p:blipFill>
        <p:spPr>
          <a:xfrm>
            <a:off x="152401" y="0"/>
            <a:ext cx="8839199" cy="376401"/>
          </a:xfrm>
          <a:prstGeom prst="rect">
            <a:avLst/>
          </a:prstGeom>
        </p:spPr>
      </p:pic>
      <p:pic>
        <p:nvPicPr>
          <p:cNvPr id="4" name="Picture 3" descr="flowerruler.gif"/>
          <p:cNvPicPr>
            <a:picLocks noChangeAspect="1"/>
          </p:cNvPicPr>
          <p:nvPr/>
        </p:nvPicPr>
        <p:blipFill>
          <a:blip r:embed="rId2"/>
          <a:stretch>
            <a:fillRect/>
          </a:stretch>
        </p:blipFill>
        <p:spPr>
          <a:xfrm>
            <a:off x="0" y="6481599"/>
            <a:ext cx="8991600" cy="376401"/>
          </a:xfrm>
          <a:prstGeom prst="rect">
            <a:avLst/>
          </a:prstGeom>
        </p:spPr>
      </p:pic>
      <p:pic>
        <p:nvPicPr>
          <p:cNvPr id="5" name="Picture 4" descr="flowerruler.gif"/>
          <p:cNvPicPr>
            <a:picLocks noChangeAspect="1"/>
          </p:cNvPicPr>
          <p:nvPr/>
        </p:nvPicPr>
        <p:blipFill>
          <a:blip r:embed="rId2"/>
          <a:stretch>
            <a:fillRect/>
          </a:stretch>
        </p:blipFill>
        <p:spPr>
          <a:xfrm rot="5400000">
            <a:off x="5514358" y="3228357"/>
            <a:ext cx="6856089" cy="403196"/>
          </a:xfrm>
          <a:prstGeom prst="rect">
            <a:avLst/>
          </a:prstGeom>
        </p:spPr>
      </p:pic>
      <p:pic>
        <p:nvPicPr>
          <p:cNvPr id="6" name="Picture 5" descr="flowerruler.gif"/>
          <p:cNvPicPr>
            <a:picLocks noChangeAspect="1"/>
          </p:cNvPicPr>
          <p:nvPr/>
        </p:nvPicPr>
        <p:blipFill>
          <a:blip r:embed="rId2"/>
          <a:stretch>
            <a:fillRect/>
          </a:stretch>
        </p:blipFill>
        <p:spPr>
          <a:xfrm rot="5400000">
            <a:off x="-3226446" y="3228357"/>
            <a:ext cx="6856089" cy="403196"/>
          </a:xfrm>
          <a:prstGeom prst="rect">
            <a:avLst/>
          </a:prstGeom>
        </p:spPr>
      </p:pic>
    </p:spTree>
    <p:extLst>
      <p:ext uri="{BB962C8B-B14F-4D97-AF65-F5344CB8AC3E}">
        <p14:creationId xmlns:p14="http://schemas.microsoft.com/office/powerpoint/2010/main" val="3433943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nodeType="clickEffect">
                                  <p:stCondLst>
                                    <p:cond delay="0"/>
                                  </p:stCondLst>
                                  <p:iterate type="lt">
                                    <p:tmPct val="10000"/>
                                  </p:iterate>
                                  <p:childTnLst>
                                    <p:set>
                                      <p:cBhvr>
                                        <p:cTn id="13" dur="1" fill="hold">
                                          <p:stCondLst>
                                            <p:cond delay="0"/>
                                          </p:stCondLst>
                                        </p:cTn>
                                        <p:tgtEl>
                                          <p:spTgt spid="2">
                                            <p:txEl>
                                              <p:pRg st="1" end="1"/>
                                            </p:txEl>
                                          </p:spTgt>
                                        </p:tgtEl>
                                        <p:attrNameLst>
                                          <p:attrName>style.visibility</p:attrName>
                                        </p:attrNameLst>
                                      </p:cBhvr>
                                      <p:to>
                                        <p:strVal val="visible"/>
                                      </p:to>
                                    </p:set>
                                    <p:anim by="(-#ppt_w*2)" calcmode="lin" valueType="num">
                                      <p:cBhvr rctx="PPT">
                                        <p:cTn id="14" dur="500" autoRev="1" fill="hold">
                                          <p:stCondLst>
                                            <p:cond delay="0"/>
                                          </p:stCondLst>
                                        </p:cTn>
                                        <p:tgtEl>
                                          <p:spTgt spid="2">
                                            <p:txEl>
                                              <p:pRg st="1" end="1"/>
                                            </p:txEl>
                                          </p:spTgt>
                                        </p:tgtEl>
                                        <p:attrNameLst>
                                          <p:attrName>ppt_w</p:attrName>
                                        </p:attrNameLst>
                                      </p:cBhvr>
                                    </p:anim>
                                    <p:anim by="(#ppt_w*0.50)" calcmode="lin" valueType="num">
                                      <p:cBhvr>
                                        <p:cTn id="15" dur="500" decel="50000" autoRev="1" fill="hold">
                                          <p:stCondLst>
                                            <p:cond delay="0"/>
                                          </p:stCondLst>
                                        </p:cTn>
                                        <p:tgtEl>
                                          <p:spTgt spid="2">
                                            <p:txEl>
                                              <p:pRg st="1" end="1"/>
                                            </p:txEl>
                                          </p:spTgt>
                                        </p:tgtEl>
                                        <p:attrNameLst>
                                          <p:attrName>ppt_x</p:attrName>
                                        </p:attrNameLst>
                                      </p:cBhvr>
                                    </p:anim>
                                    <p:anim from="(-#ppt_h/2)" to="(#ppt_y)" calcmode="lin" valueType="num">
                                      <p:cBhvr>
                                        <p:cTn id="16" dur="1000" fill="hold">
                                          <p:stCondLst>
                                            <p:cond delay="0"/>
                                          </p:stCondLst>
                                        </p:cTn>
                                        <p:tgtEl>
                                          <p:spTgt spid="2">
                                            <p:txEl>
                                              <p:pRg st="1" end="1"/>
                                            </p:txEl>
                                          </p:spTgt>
                                        </p:tgtEl>
                                        <p:attrNameLst>
                                          <p:attrName>ppt_y</p:attrName>
                                        </p:attrNameLst>
                                      </p:cBhvr>
                                    </p:anim>
                                    <p:animRot by="21600000">
                                      <p:cBhvr>
                                        <p:cTn id="17" dur="1000" fill="hold">
                                          <p:stCondLst>
                                            <p:cond delay="0"/>
                                          </p:stCondLst>
                                        </p:cTn>
                                        <p:tgtEl>
                                          <p:spTgt spid="2">
                                            <p:txEl>
                                              <p:pRg st="1" end="1"/>
                                            </p:txEl>
                                          </p:spTgt>
                                        </p:tgtEl>
                                        <p:attrNameLst>
                                          <p:attrName>r</p:attrName>
                                        </p:attrNameLst>
                                      </p:cBhvr>
                                    </p:animRot>
                                  </p:childTnLst>
                                </p:cTn>
                              </p:par>
                              <p:par>
                                <p:cTn id="18" presetID="56" presetClass="entr" presetSubtype="0" fill="hold" nodeType="withEffect">
                                  <p:stCondLst>
                                    <p:cond delay="0"/>
                                  </p:stCondLst>
                                  <p:iterate type="lt">
                                    <p:tmPct val="10000"/>
                                  </p:iterate>
                                  <p:childTnLst>
                                    <p:set>
                                      <p:cBhvr>
                                        <p:cTn id="19" dur="1" fill="hold">
                                          <p:stCondLst>
                                            <p:cond delay="0"/>
                                          </p:stCondLst>
                                        </p:cTn>
                                        <p:tgtEl>
                                          <p:spTgt spid="2">
                                            <p:txEl>
                                              <p:pRg st="2" end="2"/>
                                            </p:txEl>
                                          </p:spTgt>
                                        </p:tgtEl>
                                        <p:attrNameLst>
                                          <p:attrName>style.visibility</p:attrName>
                                        </p:attrNameLst>
                                      </p:cBhvr>
                                      <p:to>
                                        <p:strVal val="visible"/>
                                      </p:to>
                                    </p:set>
                                    <p:anim by="(-#ppt_w*2)" calcmode="lin" valueType="num">
                                      <p:cBhvr rctx="PPT">
                                        <p:cTn id="20" dur="500" autoRev="1" fill="hold">
                                          <p:stCondLst>
                                            <p:cond delay="0"/>
                                          </p:stCondLst>
                                        </p:cTn>
                                        <p:tgtEl>
                                          <p:spTgt spid="2">
                                            <p:txEl>
                                              <p:pRg st="2" end="2"/>
                                            </p:txEl>
                                          </p:spTgt>
                                        </p:tgtEl>
                                        <p:attrNameLst>
                                          <p:attrName>ppt_w</p:attrName>
                                        </p:attrNameLst>
                                      </p:cBhvr>
                                    </p:anim>
                                    <p:anim by="(#ppt_w*0.50)" calcmode="lin" valueType="num">
                                      <p:cBhvr>
                                        <p:cTn id="21" dur="500" decel="50000" autoRev="1" fill="hold">
                                          <p:stCondLst>
                                            <p:cond delay="0"/>
                                          </p:stCondLst>
                                        </p:cTn>
                                        <p:tgtEl>
                                          <p:spTgt spid="2">
                                            <p:txEl>
                                              <p:pRg st="2" end="2"/>
                                            </p:txEl>
                                          </p:spTgt>
                                        </p:tgtEl>
                                        <p:attrNameLst>
                                          <p:attrName>ppt_x</p:attrName>
                                        </p:attrNameLst>
                                      </p:cBhvr>
                                    </p:anim>
                                    <p:anim from="(-#ppt_h/2)" to="(#ppt_y)" calcmode="lin" valueType="num">
                                      <p:cBhvr>
                                        <p:cTn id="22" dur="1000" fill="hold">
                                          <p:stCondLst>
                                            <p:cond delay="0"/>
                                          </p:stCondLst>
                                        </p:cTn>
                                        <p:tgtEl>
                                          <p:spTgt spid="2">
                                            <p:txEl>
                                              <p:pRg st="2" end="2"/>
                                            </p:txEl>
                                          </p:spTgt>
                                        </p:tgtEl>
                                        <p:attrNameLst>
                                          <p:attrName>ppt_y</p:attrName>
                                        </p:attrNameLst>
                                      </p:cBhvr>
                                    </p:anim>
                                    <p:animRot by="21600000">
                                      <p:cBhvr>
                                        <p:cTn id="23" dur="1000" fill="hold">
                                          <p:stCondLst>
                                            <p:cond delay="0"/>
                                          </p:stCondLst>
                                        </p:cTn>
                                        <p:tgtEl>
                                          <p:spTgt spid="2">
                                            <p:txEl>
                                              <p:pRg st="2" end="2"/>
                                            </p:txEl>
                                          </p:spTgt>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914400"/>
            <a:ext cx="7315200" cy="4832092"/>
          </a:xfrm>
          <a:prstGeom prst="rect">
            <a:avLst/>
          </a:prstGeom>
        </p:spPr>
        <p:txBody>
          <a:bodyPr wrap="square">
            <a:spAutoFit/>
          </a:bodyPr>
          <a:lstStyle/>
          <a:p>
            <a:r>
              <a:rPr lang="bn-IN" sz="2800" b="1" u="sng" dirty="0">
                <a:solidFill>
                  <a:srgbClr val="FF0000"/>
                </a:solidFill>
                <a:latin typeface="NikoshBAN" pitchFamily="2" charset="0"/>
                <a:cs typeface="NikoshBAN" pitchFamily="2" charset="0"/>
              </a:rPr>
              <a:t>বিস্ময়সূচক বা আশ্চর্যবোধক চিহ্ন </a:t>
            </a:r>
            <a:endParaRPr lang="en-US" sz="2800" u="sng" dirty="0">
              <a:solidFill>
                <a:srgbClr val="FF0000"/>
              </a:solidFill>
              <a:latin typeface="NikoshBAN" pitchFamily="2" charset="0"/>
              <a:cs typeface="NikoshBAN" pitchFamily="2" charset="0"/>
            </a:endParaRPr>
          </a:p>
          <a:p>
            <a:r>
              <a:rPr lang="bn-IN" sz="2800" dirty="0">
                <a:latin typeface="NikoshBAN" pitchFamily="2" charset="0"/>
                <a:cs typeface="NikoshBAN" pitchFamily="2" charset="0"/>
              </a:rPr>
              <a:t>বিস্মিত হওয়ার অনুভূতি প্রকাশের জন্য কিংবা অন্য কোন হৃদয়ানুভূতি প্রকাশের জন্য এই চিহ্ন ব্যবহৃত হয়। </a:t>
            </a:r>
            <a:endParaRPr lang="bn-IN" sz="2800" dirty="0" smtClean="0">
              <a:latin typeface="NikoshBAN" pitchFamily="2" charset="0"/>
              <a:cs typeface="NikoshBAN" pitchFamily="2" charset="0"/>
            </a:endParaRPr>
          </a:p>
          <a:p>
            <a:r>
              <a:rPr lang="bn-IN" sz="2800" dirty="0" smtClean="0">
                <a:latin typeface="NikoshBAN" pitchFamily="2" charset="0"/>
                <a:cs typeface="NikoshBAN" pitchFamily="2" charset="0"/>
              </a:rPr>
              <a:t>যেমন-আহা</a:t>
            </a:r>
            <a:r>
              <a:rPr lang="bn-IN" sz="2800" dirty="0">
                <a:latin typeface="NikoshBAN" pitchFamily="2" charset="0"/>
                <a:cs typeface="NikoshBAN" pitchFamily="2" charset="0"/>
              </a:rPr>
              <a:t>! কী চমৎকার দৃশ্য।</a:t>
            </a:r>
            <a:r>
              <a:rPr lang="en-US" sz="2800" dirty="0">
                <a:latin typeface="NikoshBAN" pitchFamily="2" charset="0"/>
                <a:cs typeface="NikoshBAN" pitchFamily="2" charset="0"/>
              </a:rPr>
              <a:t/>
            </a:r>
            <a:br>
              <a:rPr lang="en-US" sz="2800" dirty="0">
                <a:latin typeface="NikoshBAN" pitchFamily="2" charset="0"/>
                <a:cs typeface="NikoshBAN" pitchFamily="2" charset="0"/>
              </a:rPr>
            </a:br>
            <a:r>
              <a:rPr lang="bn-IN" sz="2800" dirty="0">
                <a:latin typeface="NikoshBAN" pitchFamily="2" charset="0"/>
                <a:cs typeface="NikoshBAN" pitchFamily="2" charset="0"/>
              </a:rPr>
              <a:t>ছি! তুমি এত খারাপ।</a:t>
            </a:r>
            <a:r>
              <a:rPr lang="en-US" sz="2800" dirty="0">
                <a:latin typeface="NikoshBAN" pitchFamily="2" charset="0"/>
                <a:cs typeface="NikoshBAN" pitchFamily="2" charset="0"/>
              </a:rPr>
              <a:t/>
            </a:r>
            <a:br>
              <a:rPr lang="en-US" sz="2800" dirty="0">
                <a:latin typeface="NikoshBAN" pitchFamily="2" charset="0"/>
                <a:cs typeface="NikoshBAN" pitchFamily="2" charset="0"/>
              </a:rPr>
            </a:br>
            <a:r>
              <a:rPr lang="bn-IN" sz="2800" dirty="0">
                <a:latin typeface="NikoshBAN" pitchFamily="2" charset="0"/>
                <a:cs typeface="NikoshBAN" pitchFamily="2" charset="0"/>
              </a:rPr>
              <a:t>হুররে! আমরা খেলায় জিতেছি।</a:t>
            </a:r>
            <a:endParaRPr lang="en-US" sz="2800" dirty="0">
              <a:latin typeface="NikoshBAN" pitchFamily="2" charset="0"/>
              <a:cs typeface="NikoshBAN" pitchFamily="2" charset="0"/>
            </a:endParaRPr>
          </a:p>
          <a:p>
            <a:r>
              <a:rPr lang="bn-IN" sz="2800" dirty="0">
                <a:latin typeface="NikoshBAN" pitchFamily="2" charset="0"/>
                <a:cs typeface="NikoshBAN" pitchFamily="2" charset="0"/>
              </a:rPr>
              <a:t>আগে সম্বোধনের পরেও বিস্ময়সূচক চিহ্ন ব্যবহার করা হতো। কিন্তু আধুনিক নিয়ম অনুযায়ী সম্বোধনের পরে কমা বসে। তাই পুরোনো লেখায় সম্বোধনের পরে বিস্ময়সূচক চিহ্ন থাকলেও এখন এটা আর লেখা হয় না। যেমন-</a:t>
            </a:r>
            <a:r>
              <a:rPr lang="en-US" sz="2800" dirty="0">
                <a:latin typeface="NikoshBAN" pitchFamily="2" charset="0"/>
                <a:cs typeface="NikoshBAN" pitchFamily="2" charset="0"/>
              </a:rPr>
              <a:t/>
            </a:r>
            <a:br>
              <a:rPr lang="en-US" sz="2800" dirty="0">
                <a:latin typeface="NikoshBAN" pitchFamily="2" charset="0"/>
                <a:cs typeface="NikoshBAN" pitchFamily="2" charset="0"/>
              </a:rPr>
            </a:br>
            <a:r>
              <a:rPr lang="bn-IN" sz="2800" dirty="0">
                <a:latin typeface="NikoshBAN" pitchFamily="2" charset="0"/>
                <a:cs typeface="NikoshBAN" pitchFamily="2" charset="0"/>
              </a:rPr>
              <a:t>জননী! আজ্ঞা দেহ মোরে যাই রণস্থলে।</a:t>
            </a:r>
            <a:endParaRPr lang="en-US" sz="2800" dirty="0">
              <a:latin typeface="NikoshBAN" pitchFamily="2" charset="0"/>
              <a:cs typeface="NikoshBAN" pitchFamily="2" charset="0"/>
            </a:endParaRPr>
          </a:p>
        </p:txBody>
      </p:sp>
      <p:pic>
        <p:nvPicPr>
          <p:cNvPr id="4" name="Picture 3" descr="flowerruler.gif"/>
          <p:cNvPicPr>
            <a:picLocks noChangeAspect="1"/>
          </p:cNvPicPr>
          <p:nvPr/>
        </p:nvPicPr>
        <p:blipFill>
          <a:blip r:embed="rId2"/>
          <a:stretch>
            <a:fillRect/>
          </a:stretch>
        </p:blipFill>
        <p:spPr>
          <a:xfrm>
            <a:off x="152401" y="0"/>
            <a:ext cx="8839199" cy="376401"/>
          </a:xfrm>
          <a:prstGeom prst="rect">
            <a:avLst/>
          </a:prstGeom>
        </p:spPr>
      </p:pic>
      <p:pic>
        <p:nvPicPr>
          <p:cNvPr id="5" name="Picture 4" descr="flowerruler.gif"/>
          <p:cNvPicPr>
            <a:picLocks noChangeAspect="1"/>
          </p:cNvPicPr>
          <p:nvPr/>
        </p:nvPicPr>
        <p:blipFill>
          <a:blip r:embed="rId2"/>
          <a:stretch>
            <a:fillRect/>
          </a:stretch>
        </p:blipFill>
        <p:spPr>
          <a:xfrm>
            <a:off x="0" y="6481599"/>
            <a:ext cx="8991600" cy="376401"/>
          </a:xfrm>
          <a:prstGeom prst="rect">
            <a:avLst/>
          </a:prstGeom>
        </p:spPr>
      </p:pic>
      <p:pic>
        <p:nvPicPr>
          <p:cNvPr id="6" name="Picture 5" descr="flowerruler.gif"/>
          <p:cNvPicPr>
            <a:picLocks noChangeAspect="1"/>
          </p:cNvPicPr>
          <p:nvPr/>
        </p:nvPicPr>
        <p:blipFill>
          <a:blip r:embed="rId2"/>
          <a:stretch>
            <a:fillRect/>
          </a:stretch>
        </p:blipFill>
        <p:spPr>
          <a:xfrm rot="5400000">
            <a:off x="5514358" y="3228357"/>
            <a:ext cx="6856089" cy="403196"/>
          </a:xfrm>
          <a:prstGeom prst="rect">
            <a:avLst/>
          </a:prstGeom>
        </p:spPr>
      </p:pic>
      <p:pic>
        <p:nvPicPr>
          <p:cNvPr id="7" name="Picture 6" descr="flowerruler.gif"/>
          <p:cNvPicPr>
            <a:picLocks noChangeAspect="1"/>
          </p:cNvPicPr>
          <p:nvPr/>
        </p:nvPicPr>
        <p:blipFill>
          <a:blip r:embed="rId2"/>
          <a:stretch>
            <a:fillRect/>
          </a:stretch>
        </p:blipFill>
        <p:spPr>
          <a:xfrm rot="5400000">
            <a:off x="-3226446" y="3228357"/>
            <a:ext cx="6856089" cy="403196"/>
          </a:xfrm>
          <a:prstGeom prst="rect">
            <a:avLst/>
          </a:prstGeom>
        </p:spPr>
      </p:pic>
    </p:spTree>
    <p:extLst>
      <p:ext uri="{BB962C8B-B14F-4D97-AF65-F5344CB8AC3E}">
        <p14:creationId xmlns:p14="http://schemas.microsoft.com/office/powerpoint/2010/main" val="30427872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9545" y="290691"/>
            <a:ext cx="8243455" cy="6186309"/>
          </a:xfrm>
          <a:prstGeom prst="rect">
            <a:avLst/>
          </a:prstGeom>
          <a:noFill/>
        </p:spPr>
        <p:txBody>
          <a:bodyPr wrap="square" rtlCol="0">
            <a:spAutoFit/>
          </a:bodyPr>
          <a:lstStyle/>
          <a:p>
            <a:pPr lvl="0"/>
            <a:r>
              <a:rPr lang="bn-IN" sz="3200" b="1" u="sng" dirty="0">
                <a:solidFill>
                  <a:srgbClr val="FF0000"/>
                </a:solidFill>
                <a:latin typeface="NikoshBAN" pitchFamily="2" charset="0"/>
                <a:cs typeface="NikoshBAN" pitchFamily="2" charset="0"/>
              </a:rPr>
              <a:t>বিরাম চিহ্নে </a:t>
            </a:r>
            <a:r>
              <a:rPr lang="bn-IN" sz="3200" b="1" u="sng" dirty="0" smtClean="0">
                <a:solidFill>
                  <a:srgbClr val="FF0000"/>
                </a:solidFill>
                <a:latin typeface="NikoshBAN" pitchFamily="2" charset="0"/>
                <a:cs typeface="NikoshBAN" pitchFamily="2" charset="0"/>
              </a:rPr>
              <a:t>ব্যবহার-3</a:t>
            </a:r>
            <a:endParaRPr lang="bn-IN" sz="3200" b="1" dirty="0">
              <a:solidFill>
                <a:prstClr val="black"/>
              </a:solidFill>
              <a:latin typeface="NikoshBAN" pitchFamily="2" charset="0"/>
              <a:cs typeface="NikoshBAN" pitchFamily="2" charset="0"/>
            </a:endParaRPr>
          </a:p>
          <a:p>
            <a:r>
              <a:rPr lang="bn-IN" sz="2800" b="1" u="sng" dirty="0" smtClean="0">
                <a:latin typeface="NikoshBAN" pitchFamily="2" charset="0"/>
                <a:cs typeface="NikoshBAN" pitchFamily="2" charset="0"/>
              </a:rPr>
              <a:t>কোলন </a:t>
            </a:r>
            <a:r>
              <a:rPr lang="en-US" sz="2800" dirty="0">
                <a:latin typeface="NikoshBAN" pitchFamily="2" charset="0"/>
                <a:cs typeface="NikoshBAN" pitchFamily="2" charset="0"/>
              </a:rPr>
              <a:t/>
            </a:r>
            <a:br>
              <a:rPr lang="en-US" sz="2800" dirty="0">
                <a:latin typeface="NikoshBAN" pitchFamily="2" charset="0"/>
                <a:cs typeface="NikoshBAN" pitchFamily="2" charset="0"/>
              </a:rPr>
            </a:br>
            <a:r>
              <a:rPr lang="bn-IN" sz="2800" dirty="0">
                <a:latin typeface="NikoshBAN" pitchFamily="2" charset="0"/>
                <a:cs typeface="NikoshBAN" pitchFamily="2" charset="0"/>
              </a:rPr>
              <a:t>একটি অপূর্ণ বাক্যের পর অন্য একটি বাক্য লিখতে হলে কোলন ব্যবহার করতে হয়। যেমন- </a:t>
            </a:r>
            <a:r>
              <a:rPr lang="bn-IN" sz="2800" dirty="0" smtClean="0">
                <a:latin typeface="NikoshBAN" pitchFamily="2" charset="0"/>
                <a:cs typeface="NikoshBAN" pitchFamily="2" charset="0"/>
              </a:rPr>
              <a:t>সভায় </a:t>
            </a:r>
            <a:r>
              <a:rPr lang="bn-IN" sz="2800" dirty="0">
                <a:latin typeface="NikoshBAN" pitchFamily="2" charset="0"/>
                <a:cs typeface="NikoshBAN" pitchFamily="2" charset="0"/>
              </a:rPr>
              <a:t>ঠিক করা </a:t>
            </a:r>
            <a:r>
              <a:rPr lang="bn-IN" sz="2800" dirty="0" smtClean="0">
                <a:latin typeface="NikoshBAN" pitchFamily="2" charset="0"/>
                <a:cs typeface="NikoshBAN" pitchFamily="2" charset="0"/>
              </a:rPr>
              <a:t>হল: </a:t>
            </a:r>
            <a:r>
              <a:rPr lang="bn-IN" sz="2800" dirty="0">
                <a:latin typeface="NikoshBAN" pitchFamily="2" charset="0"/>
                <a:cs typeface="NikoshBAN" pitchFamily="2" charset="0"/>
              </a:rPr>
              <a:t>এক মাস পর আবার সভা অনুষ্ঠিত হবে।</a:t>
            </a:r>
            <a:endParaRPr lang="en-US" sz="2800" dirty="0">
              <a:latin typeface="NikoshBAN" pitchFamily="2" charset="0"/>
              <a:cs typeface="NikoshBAN" pitchFamily="2" charset="0"/>
            </a:endParaRPr>
          </a:p>
          <a:p>
            <a:r>
              <a:rPr lang="en-US" sz="2800" dirty="0">
                <a:latin typeface="NikoshBAN" pitchFamily="2" charset="0"/>
                <a:cs typeface="NikoshBAN" pitchFamily="2" charset="0"/>
              </a:rPr>
              <a:t> </a:t>
            </a:r>
            <a:r>
              <a:rPr lang="bn-IN" sz="2800" b="1" u="sng" dirty="0" smtClean="0">
                <a:solidFill>
                  <a:srgbClr val="FF0000"/>
                </a:solidFill>
                <a:latin typeface="NikoshBAN" pitchFamily="2" charset="0"/>
                <a:cs typeface="NikoshBAN" pitchFamily="2" charset="0"/>
              </a:rPr>
              <a:t>ড্যাস </a:t>
            </a:r>
            <a:r>
              <a:rPr lang="bn-IN" sz="2800" b="1" u="sng" dirty="0">
                <a:solidFill>
                  <a:srgbClr val="FF0000"/>
                </a:solidFill>
                <a:latin typeface="NikoshBAN" pitchFamily="2" charset="0"/>
                <a:cs typeface="NikoshBAN" pitchFamily="2" charset="0"/>
              </a:rPr>
              <a:t>(-) </a:t>
            </a:r>
            <a:r>
              <a:rPr lang="en-US" sz="2800" b="1" u="sng" dirty="0">
                <a:solidFill>
                  <a:srgbClr val="FF0000"/>
                </a:solidFill>
                <a:latin typeface="NikoshBAN" pitchFamily="2" charset="0"/>
                <a:cs typeface="NikoshBAN" pitchFamily="2" charset="0"/>
              </a:rPr>
              <a:t/>
            </a:r>
            <a:br>
              <a:rPr lang="en-US" sz="2800" b="1" u="sng" dirty="0">
                <a:solidFill>
                  <a:srgbClr val="FF0000"/>
                </a:solidFill>
                <a:latin typeface="NikoshBAN" pitchFamily="2" charset="0"/>
                <a:cs typeface="NikoshBAN" pitchFamily="2" charset="0"/>
              </a:rPr>
            </a:br>
            <a:r>
              <a:rPr lang="bn-IN" sz="2800" dirty="0">
                <a:latin typeface="NikoshBAN" pitchFamily="2" charset="0"/>
                <a:cs typeface="NikoshBAN" pitchFamily="2" charset="0"/>
              </a:rPr>
              <a:t>যৌগিক ও মিশ্র বাক্যে দুই বা </a:t>
            </a:r>
            <a:r>
              <a:rPr lang="bn-IN" sz="2800" dirty="0" smtClean="0">
                <a:latin typeface="NikoshBAN" pitchFamily="2" charset="0"/>
                <a:cs typeface="NikoshBAN" pitchFamily="2" charset="0"/>
              </a:rPr>
              <a:t>তার চেয়েও </a:t>
            </a:r>
            <a:r>
              <a:rPr lang="bn-IN" sz="2800" dirty="0">
                <a:latin typeface="NikoshBAN" pitchFamily="2" charset="0"/>
                <a:cs typeface="NikoshBAN" pitchFamily="2" charset="0"/>
              </a:rPr>
              <a:t>বেশি পৃথক বাক্য লেখার </a:t>
            </a:r>
            <a:r>
              <a:rPr lang="bn-IN" sz="2800" dirty="0" smtClean="0">
                <a:latin typeface="NikoshBAN" pitchFamily="2" charset="0"/>
                <a:cs typeface="NikoshBAN" pitchFamily="2" charset="0"/>
              </a:rPr>
              <a:t>সময় </a:t>
            </a:r>
            <a:r>
              <a:rPr lang="bn-IN" sz="2800" dirty="0">
                <a:latin typeface="NikoshBAN" pitchFamily="2" charset="0"/>
                <a:cs typeface="NikoshBAN" pitchFamily="2" charset="0"/>
              </a:rPr>
              <a:t>তাদের মধ্যে </a:t>
            </a:r>
            <a:r>
              <a:rPr lang="bn-IN" sz="2800" dirty="0" smtClean="0">
                <a:latin typeface="NikoshBAN" pitchFamily="2" charset="0"/>
                <a:cs typeface="NikoshBAN" pitchFamily="2" charset="0"/>
              </a:rPr>
              <a:t>সমন্বয় </a:t>
            </a:r>
            <a:r>
              <a:rPr lang="bn-IN" sz="2800" dirty="0">
                <a:latin typeface="NikoshBAN" pitchFamily="2" charset="0"/>
                <a:cs typeface="NikoshBAN" pitchFamily="2" charset="0"/>
              </a:rPr>
              <a:t>সাধন করতে ড্যাস চিহ্ন ব্যবহার করা </a:t>
            </a:r>
            <a:r>
              <a:rPr lang="bn-IN" sz="2800" dirty="0" smtClean="0">
                <a:latin typeface="NikoshBAN" pitchFamily="2" charset="0"/>
                <a:cs typeface="NikoshBAN" pitchFamily="2" charset="0"/>
              </a:rPr>
              <a:t>যায়। </a:t>
            </a:r>
            <a:r>
              <a:rPr lang="bn-IN" sz="2800" dirty="0">
                <a:latin typeface="NikoshBAN" pitchFamily="2" charset="0"/>
                <a:cs typeface="NikoshBAN" pitchFamily="2" charset="0"/>
              </a:rPr>
              <a:t>যেমন-</a:t>
            </a:r>
            <a:endParaRPr lang="en-US" sz="2800" dirty="0">
              <a:latin typeface="NikoshBAN" pitchFamily="2" charset="0"/>
              <a:cs typeface="NikoshBAN" pitchFamily="2" charset="0"/>
            </a:endParaRPr>
          </a:p>
          <a:p>
            <a:r>
              <a:rPr lang="bn-IN" sz="2800" dirty="0">
                <a:latin typeface="NikoshBAN" pitchFamily="2" charset="0"/>
                <a:cs typeface="NikoshBAN" pitchFamily="2" charset="0"/>
              </a:rPr>
              <a:t>তোমরা দরিদ্রের উপকার কর- এতে তোমাদের সম্মান যাবে না- বাড়বে</a:t>
            </a:r>
            <a:r>
              <a:rPr lang="bn-IN" sz="2800" dirty="0" smtClean="0">
                <a:latin typeface="NikoshBAN" pitchFamily="2" charset="0"/>
                <a:cs typeface="NikoshBAN" pitchFamily="2" charset="0"/>
              </a:rPr>
              <a:t>।</a:t>
            </a:r>
            <a:endParaRPr lang="en-US" sz="2800" dirty="0">
              <a:latin typeface="NikoshBAN" pitchFamily="2" charset="0"/>
              <a:cs typeface="NikoshBAN" pitchFamily="2" charset="0"/>
            </a:endParaRPr>
          </a:p>
          <a:p>
            <a:pPr marL="457200" lvl="0" indent="-457200">
              <a:buFont typeface="Wingdings" pitchFamily="2" charset="2"/>
              <a:buChar char="Ø"/>
            </a:pPr>
            <a:r>
              <a:rPr lang="bn-IN" sz="2800" dirty="0">
                <a:latin typeface="NikoshBAN" pitchFamily="2" charset="0"/>
                <a:cs typeface="NikoshBAN" pitchFamily="2" charset="0"/>
              </a:rPr>
              <a:t>কোনো কথার দৃষ্টান্ত বা বিস্তার বোঝাতে ড্যাশ চিহ্ন ব্যবহৃত </a:t>
            </a:r>
            <a:r>
              <a:rPr lang="bn-IN" sz="2800" dirty="0" smtClean="0">
                <a:latin typeface="NikoshBAN" pitchFamily="2" charset="0"/>
                <a:cs typeface="NikoshBAN" pitchFamily="2" charset="0"/>
              </a:rPr>
              <a:t>হয়।</a:t>
            </a:r>
          </a:p>
          <a:p>
            <a:pPr marL="457200" lvl="0" indent="-457200">
              <a:buFont typeface="Wingdings" pitchFamily="2" charset="2"/>
              <a:buChar char="Ø"/>
            </a:pPr>
            <a:r>
              <a:rPr lang="bn-IN" sz="2800" dirty="0" smtClean="0">
                <a:latin typeface="NikoshBAN" pitchFamily="2" charset="0"/>
                <a:cs typeface="NikoshBAN" pitchFamily="2" charset="0"/>
              </a:rPr>
              <a:t>বাক্য </a:t>
            </a:r>
            <a:r>
              <a:rPr lang="bn-IN" sz="2800" dirty="0">
                <a:latin typeface="NikoshBAN" pitchFamily="2" charset="0"/>
                <a:cs typeface="NikoshBAN" pitchFamily="2" charset="0"/>
              </a:rPr>
              <a:t>অসম্পূর্ণ থাকলে বাক্যের শেষে ড্যাশ চিহ্ন </a:t>
            </a:r>
            <a:r>
              <a:rPr lang="bn-IN" sz="2800" dirty="0" smtClean="0">
                <a:latin typeface="NikoshBAN" pitchFamily="2" charset="0"/>
                <a:cs typeface="NikoshBAN" pitchFamily="2" charset="0"/>
              </a:rPr>
              <a:t>বসে।</a:t>
            </a:r>
          </a:p>
          <a:p>
            <a:pPr marL="457200" lvl="0" indent="-457200">
              <a:buFont typeface="Wingdings" pitchFamily="2" charset="2"/>
              <a:buChar char="Ø"/>
            </a:pPr>
            <a:r>
              <a:rPr lang="bn-IN" sz="2800" dirty="0" smtClean="0">
                <a:latin typeface="NikoshBAN" pitchFamily="2" charset="0"/>
                <a:cs typeface="NikoshBAN" pitchFamily="2" charset="0"/>
              </a:rPr>
              <a:t>গল্পে </a:t>
            </a:r>
            <a:r>
              <a:rPr lang="bn-IN" sz="2800" dirty="0">
                <a:latin typeface="NikoshBAN" pitchFamily="2" charset="0"/>
                <a:cs typeface="NikoshBAN" pitchFamily="2" charset="0"/>
              </a:rPr>
              <a:t>উপন্যাসে প্রসঙ্গের পরিবর্তন বা </a:t>
            </a:r>
            <a:r>
              <a:rPr lang="bn-IN" sz="2800" dirty="0" smtClean="0">
                <a:latin typeface="NikoshBAN" pitchFamily="2" charset="0"/>
                <a:cs typeface="NikoshBAN" pitchFamily="2" charset="0"/>
              </a:rPr>
              <a:t>ব্যাখ্যায় ড্যাশ </a:t>
            </a:r>
            <a:r>
              <a:rPr lang="bn-IN" sz="2800" dirty="0">
                <a:latin typeface="NikoshBAN" pitchFamily="2" charset="0"/>
                <a:cs typeface="NikoshBAN" pitchFamily="2" charset="0"/>
              </a:rPr>
              <a:t>চিহ্ন ব্যবহৃত </a:t>
            </a:r>
            <a:r>
              <a:rPr lang="bn-IN" sz="2800" dirty="0" smtClean="0">
                <a:latin typeface="NikoshBAN" pitchFamily="2" charset="0"/>
                <a:cs typeface="NikoshBAN" pitchFamily="2" charset="0"/>
              </a:rPr>
              <a:t>হয়।</a:t>
            </a:r>
          </a:p>
          <a:p>
            <a:pPr marL="457200" lvl="0" indent="-457200">
              <a:buFont typeface="Wingdings" pitchFamily="2" charset="2"/>
              <a:buChar char="Ø"/>
            </a:pPr>
            <a:r>
              <a:rPr lang="bn-IN" sz="2800" dirty="0" smtClean="0">
                <a:latin typeface="NikoshBAN" pitchFamily="2" charset="0"/>
                <a:cs typeface="NikoshBAN" pitchFamily="2" charset="0"/>
              </a:rPr>
              <a:t>নাটক </a:t>
            </a:r>
            <a:r>
              <a:rPr lang="bn-IN" sz="2800" dirty="0">
                <a:latin typeface="NikoshBAN" pitchFamily="2" charset="0"/>
                <a:cs typeface="NikoshBAN" pitchFamily="2" charset="0"/>
              </a:rPr>
              <a:t>বা গল্প-উপন্যাসে সংলাপের আগেও ড্যাশ চিহ্ন </a:t>
            </a:r>
            <a:r>
              <a:rPr lang="bn-IN" sz="2800" dirty="0" smtClean="0">
                <a:latin typeface="NikoshBAN" pitchFamily="2" charset="0"/>
                <a:cs typeface="NikoshBAN" pitchFamily="2" charset="0"/>
              </a:rPr>
              <a:t>বসে। </a:t>
            </a:r>
            <a:endParaRPr lang="en-US" sz="2800" dirty="0">
              <a:latin typeface="NikoshBAN" pitchFamily="2" charset="0"/>
              <a:cs typeface="NikoshBAN" pitchFamily="2" charset="0"/>
            </a:endParaRPr>
          </a:p>
          <a:p>
            <a:endParaRPr lang="en-US" sz="2800" dirty="0">
              <a:latin typeface="NikoshBAN" pitchFamily="2" charset="0"/>
              <a:cs typeface="NikoshBAN" pitchFamily="2" charset="0"/>
            </a:endParaRPr>
          </a:p>
        </p:txBody>
      </p:sp>
      <p:pic>
        <p:nvPicPr>
          <p:cNvPr id="3" name="Picture 2" descr="flowerruler.gif"/>
          <p:cNvPicPr>
            <a:picLocks noChangeAspect="1"/>
          </p:cNvPicPr>
          <p:nvPr/>
        </p:nvPicPr>
        <p:blipFill>
          <a:blip r:embed="rId2"/>
          <a:stretch>
            <a:fillRect/>
          </a:stretch>
        </p:blipFill>
        <p:spPr>
          <a:xfrm>
            <a:off x="152401" y="0"/>
            <a:ext cx="8839199" cy="376401"/>
          </a:xfrm>
          <a:prstGeom prst="rect">
            <a:avLst/>
          </a:prstGeom>
        </p:spPr>
      </p:pic>
      <p:pic>
        <p:nvPicPr>
          <p:cNvPr id="4" name="Picture 3" descr="flowerruler.gif"/>
          <p:cNvPicPr>
            <a:picLocks noChangeAspect="1"/>
          </p:cNvPicPr>
          <p:nvPr/>
        </p:nvPicPr>
        <p:blipFill>
          <a:blip r:embed="rId2"/>
          <a:stretch>
            <a:fillRect/>
          </a:stretch>
        </p:blipFill>
        <p:spPr>
          <a:xfrm>
            <a:off x="0" y="6481599"/>
            <a:ext cx="8991600" cy="376401"/>
          </a:xfrm>
          <a:prstGeom prst="rect">
            <a:avLst/>
          </a:prstGeom>
        </p:spPr>
      </p:pic>
      <p:pic>
        <p:nvPicPr>
          <p:cNvPr id="5" name="Picture 4" descr="flowerruler.gif"/>
          <p:cNvPicPr>
            <a:picLocks noChangeAspect="1"/>
          </p:cNvPicPr>
          <p:nvPr/>
        </p:nvPicPr>
        <p:blipFill>
          <a:blip r:embed="rId2"/>
          <a:stretch>
            <a:fillRect/>
          </a:stretch>
        </p:blipFill>
        <p:spPr>
          <a:xfrm rot="5400000">
            <a:off x="5514358" y="3228357"/>
            <a:ext cx="6856089" cy="403196"/>
          </a:xfrm>
          <a:prstGeom prst="rect">
            <a:avLst/>
          </a:prstGeom>
        </p:spPr>
      </p:pic>
      <p:pic>
        <p:nvPicPr>
          <p:cNvPr id="6" name="Picture 5" descr="flowerruler.gif"/>
          <p:cNvPicPr>
            <a:picLocks noChangeAspect="1"/>
          </p:cNvPicPr>
          <p:nvPr/>
        </p:nvPicPr>
        <p:blipFill>
          <a:blip r:embed="rId2"/>
          <a:stretch>
            <a:fillRect/>
          </a:stretch>
        </p:blipFill>
        <p:spPr>
          <a:xfrm rot="5400000">
            <a:off x="-3226446" y="3228357"/>
            <a:ext cx="6856089" cy="403196"/>
          </a:xfrm>
          <a:prstGeom prst="rect">
            <a:avLst/>
          </a:prstGeom>
        </p:spPr>
      </p:pic>
    </p:spTree>
    <p:extLst>
      <p:ext uri="{BB962C8B-B14F-4D97-AF65-F5344CB8AC3E}">
        <p14:creationId xmlns:p14="http://schemas.microsoft.com/office/powerpoint/2010/main" val="3486460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1000"/>
                                        <p:tgtEl>
                                          <p:spTgt spid="2">
                                            <p:txEl>
                                              <p:pRg st="3" end="3"/>
                                            </p:txEl>
                                          </p:spTgt>
                                        </p:tgtEl>
                                      </p:cBhvr>
                                    </p:animEffect>
                                    <p:anim calcmode="lin" valueType="num">
                                      <p:cBhvr>
                                        <p:cTn id="2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fade">
                                      <p:cBhvr>
                                        <p:cTn id="31" dur="1000"/>
                                        <p:tgtEl>
                                          <p:spTgt spid="2">
                                            <p:txEl>
                                              <p:pRg st="4" end="4"/>
                                            </p:txEl>
                                          </p:spTgt>
                                        </p:tgtEl>
                                      </p:cBhvr>
                                    </p:animEffect>
                                    <p:anim calcmode="lin" valueType="num">
                                      <p:cBhvr>
                                        <p:cTn id="3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
                                            <p:txEl>
                                              <p:pRg st="5" end="5"/>
                                            </p:txEl>
                                          </p:spTgt>
                                        </p:tgtEl>
                                        <p:attrNameLst>
                                          <p:attrName>style.visibility</p:attrName>
                                        </p:attrNameLst>
                                      </p:cBhvr>
                                      <p:to>
                                        <p:strVal val="visible"/>
                                      </p:to>
                                    </p:set>
                                    <p:animEffect transition="in" filter="fade">
                                      <p:cBhvr>
                                        <p:cTn id="36" dur="1000"/>
                                        <p:tgtEl>
                                          <p:spTgt spid="2">
                                            <p:txEl>
                                              <p:pRg st="5" end="5"/>
                                            </p:txEl>
                                          </p:spTgt>
                                        </p:tgtEl>
                                      </p:cBhvr>
                                    </p:animEffect>
                                    <p:anim calcmode="lin" valueType="num">
                                      <p:cBhvr>
                                        <p:cTn id="37"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2">
                                            <p:txEl>
                                              <p:pRg st="6" end="6"/>
                                            </p:txEl>
                                          </p:spTgt>
                                        </p:tgtEl>
                                        <p:attrNameLst>
                                          <p:attrName>style.visibility</p:attrName>
                                        </p:attrNameLst>
                                      </p:cBhvr>
                                      <p:to>
                                        <p:strVal val="visible"/>
                                      </p:to>
                                    </p:set>
                                    <p:animEffect transition="in" filter="fade">
                                      <p:cBhvr>
                                        <p:cTn id="41" dur="1000"/>
                                        <p:tgtEl>
                                          <p:spTgt spid="2">
                                            <p:txEl>
                                              <p:pRg st="6" end="6"/>
                                            </p:txEl>
                                          </p:spTgt>
                                        </p:tgtEl>
                                      </p:cBhvr>
                                    </p:animEffect>
                                    <p:anim calcmode="lin" valueType="num">
                                      <p:cBhvr>
                                        <p:cTn id="42"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2">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2">
                                            <p:txEl>
                                              <p:pRg st="7" end="7"/>
                                            </p:txEl>
                                          </p:spTgt>
                                        </p:tgtEl>
                                        <p:attrNameLst>
                                          <p:attrName>style.visibility</p:attrName>
                                        </p:attrNameLst>
                                      </p:cBhvr>
                                      <p:to>
                                        <p:strVal val="visible"/>
                                      </p:to>
                                    </p:set>
                                    <p:animEffect transition="in" filter="fade">
                                      <p:cBhvr>
                                        <p:cTn id="46" dur="1000"/>
                                        <p:tgtEl>
                                          <p:spTgt spid="2">
                                            <p:txEl>
                                              <p:pRg st="7" end="7"/>
                                            </p:txEl>
                                          </p:spTgt>
                                        </p:tgtEl>
                                      </p:cBhvr>
                                    </p:animEffect>
                                    <p:anim calcmode="lin" valueType="num">
                                      <p:cBhvr>
                                        <p:cTn id="4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381000"/>
            <a:ext cx="8001000" cy="6555641"/>
          </a:xfrm>
          <a:prstGeom prst="rect">
            <a:avLst/>
          </a:prstGeom>
          <a:noFill/>
        </p:spPr>
        <p:txBody>
          <a:bodyPr wrap="square" rtlCol="0">
            <a:spAutoFit/>
          </a:bodyPr>
          <a:lstStyle/>
          <a:p>
            <a:pPr lvl="0"/>
            <a:r>
              <a:rPr lang="bn-IN" sz="2800" b="1" u="sng" dirty="0">
                <a:solidFill>
                  <a:srgbClr val="FF0000"/>
                </a:solidFill>
                <a:latin typeface="NikoshBAN" pitchFamily="2" charset="0"/>
                <a:cs typeface="NikoshBAN" pitchFamily="2" charset="0"/>
              </a:rPr>
              <a:t>বিরাম চিহ্নে </a:t>
            </a:r>
            <a:r>
              <a:rPr lang="bn-IN" sz="2800" b="1" u="sng" dirty="0" smtClean="0">
                <a:solidFill>
                  <a:srgbClr val="FF0000"/>
                </a:solidFill>
                <a:latin typeface="NikoshBAN" pitchFamily="2" charset="0"/>
                <a:cs typeface="NikoshBAN" pitchFamily="2" charset="0"/>
              </a:rPr>
              <a:t>ব্যবহার-4</a:t>
            </a:r>
            <a:endParaRPr lang="bn-IN" sz="2800" b="1" u="sng" dirty="0">
              <a:solidFill>
                <a:srgbClr val="FF0000"/>
              </a:solidFill>
              <a:latin typeface="NikoshBAN" pitchFamily="2" charset="0"/>
              <a:cs typeface="NikoshBAN" pitchFamily="2" charset="0"/>
            </a:endParaRPr>
          </a:p>
          <a:p>
            <a:r>
              <a:rPr lang="bn-IN" sz="2800" b="1" u="sng" dirty="0" smtClean="0">
                <a:latin typeface="NikoshBAN" pitchFamily="2" charset="0"/>
                <a:cs typeface="NikoshBAN" pitchFamily="2" charset="0"/>
              </a:rPr>
              <a:t>কোলন </a:t>
            </a:r>
            <a:r>
              <a:rPr lang="bn-IN" sz="2800" b="1" u="sng" dirty="0">
                <a:latin typeface="NikoshBAN" pitchFamily="2" charset="0"/>
                <a:cs typeface="NikoshBAN" pitchFamily="2" charset="0"/>
              </a:rPr>
              <a:t>ড্যাস (:-) </a:t>
            </a:r>
            <a:endParaRPr lang="en-US" sz="2800" u="sng" dirty="0">
              <a:latin typeface="NikoshBAN" pitchFamily="2" charset="0"/>
              <a:cs typeface="NikoshBAN" pitchFamily="2" charset="0"/>
            </a:endParaRPr>
          </a:p>
          <a:p>
            <a:r>
              <a:rPr lang="bn-IN" sz="2800" dirty="0">
                <a:latin typeface="NikoshBAN" pitchFamily="2" charset="0"/>
                <a:cs typeface="NikoshBAN" pitchFamily="2" charset="0"/>
              </a:rPr>
              <a:t>উদাহরণ বা দৃষ্টান্ত প্রয়োগের জন্য কোলন ড্যাস ব্যবহৃত হয়। যেমন-</a:t>
            </a:r>
            <a:r>
              <a:rPr lang="en-US" sz="2800" dirty="0">
                <a:latin typeface="NikoshBAN" pitchFamily="2" charset="0"/>
                <a:cs typeface="NikoshBAN" pitchFamily="2" charset="0"/>
              </a:rPr>
              <a:t/>
            </a:r>
            <a:br>
              <a:rPr lang="en-US" sz="2800" dirty="0">
                <a:latin typeface="NikoshBAN" pitchFamily="2" charset="0"/>
                <a:cs typeface="NikoshBAN" pitchFamily="2" charset="0"/>
              </a:rPr>
            </a:br>
            <a:r>
              <a:rPr lang="bn-IN" sz="2800" dirty="0">
                <a:latin typeface="NikoshBAN" pitchFamily="2" charset="0"/>
                <a:cs typeface="NikoshBAN" pitchFamily="2" charset="0"/>
              </a:rPr>
              <a:t>পদ পাঁচ প্রকার :- বিশেষ্য</a:t>
            </a:r>
            <a:r>
              <a:rPr lang="en-US" sz="2800" dirty="0">
                <a:latin typeface="NikoshBAN" pitchFamily="2" charset="0"/>
                <a:cs typeface="NikoshBAN" pitchFamily="2" charset="0"/>
              </a:rPr>
              <a:t>, </a:t>
            </a:r>
            <a:r>
              <a:rPr lang="bn-IN" sz="2800" dirty="0">
                <a:latin typeface="NikoshBAN" pitchFamily="2" charset="0"/>
                <a:cs typeface="NikoshBAN" pitchFamily="2" charset="0"/>
              </a:rPr>
              <a:t>বিশেষণ</a:t>
            </a:r>
            <a:r>
              <a:rPr lang="en-US" sz="2800" dirty="0">
                <a:latin typeface="NikoshBAN" pitchFamily="2" charset="0"/>
                <a:cs typeface="NikoshBAN" pitchFamily="2" charset="0"/>
              </a:rPr>
              <a:t>, </a:t>
            </a:r>
            <a:r>
              <a:rPr lang="bn-IN" sz="2800" dirty="0">
                <a:latin typeface="NikoshBAN" pitchFamily="2" charset="0"/>
                <a:cs typeface="NikoshBAN" pitchFamily="2" charset="0"/>
              </a:rPr>
              <a:t>সর্বনাম</a:t>
            </a:r>
            <a:r>
              <a:rPr lang="en-US" sz="2800" dirty="0">
                <a:latin typeface="NikoshBAN" pitchFamily="2" charset="0"/>
                <a:cs typeface="NikoshBAN" pitchFamily="2" charset="0"/>
              </a:rPr>
              <a:t>, </a:t>
            </a:r>
            <a:r>
              <a:rPr lang="bn-IN" sz="2800" dirty="0" smtClean="0">
                <a:latin typeface="NikoshBAN" pitchFamily="2" charset="0"/>
                <a:cs typeface="NikoshBAN" pitchFamily="2" charset="0"/>
              </a:rPr>
              <a:t>অব্যয় ও ক্রিয়া।</a:t>
            </a:r>
            <a:endParaRPr lang="en-US" sz="2800" dirty="0">
              <a:latin typeface="NikoshBAN" pitchFamily="2" charset="0"/>
              <a:cs typeface="NikoshBAN" pitchFamily="2" charset="0"/>
            </a:endParaRPr>
          </a:p>
          <a:p>
            <a:r>
              <a:rPr lang="bn-IN" sz="2800" b="1" u="sng" dirty="0">
                <a:latin typeface="NikoshBAN" pitchFamily="2" charset="0"/>
                <a:cs typeface="NikoshBAN" pitchFamily="2" charset="0"/>
              </a:rPr>
              <a:t>হাইফেন বা সংযোগ চিহ্ন </a:t>
            </a:r>
            <a:r>
              <a:rPr lang="en-US" sz="2800" u="sng" dirty="0">
                <a:latin typeface="NikoshBAN" pitchFamily="2" charset="0"/>
                <a:cs typeface="NikoshBAN" pitchFamily="2" charset="0"/>
              </a:rPr>
              <a:t/>
            </a:r>
            <a:br>
              <a:rPr lang="en-US" sz="2800" u="sng" dirty="0">
                <a:latin typeface="NikoshBAN" pitchFamily="2" charset="0"/>
                <a:cs typeface="NikoshBAN" pitchFamily="2" charset="0"/>
              </a:rPr>
            </a:br>
            <a:r>
              <a:rPr lang="bn-IN" sz="2800" dirty="0">
                <a:latin typeface="NikoshBAN" pitchFamily="2" charset="0"/>
                <a:cs typeface="NikoshBAN" pitchFamily="2" charset="0"/>
              </a:rPr>
              <a:t>সমাসবদ্ধ পদের অংশগুলো বিচ্ছিন্ন করে দেখানোর জন্য হাইফেন ব্যবহৃত </a:t>
            </a:r>
            <a:r>
              <a:rPr lang="bn-IN" sz="2800" dirty="0" smtClean="0">
                <a:latin typeface="NikoshBAN" pitchFamily="2" charset="0"/>
                <a:cs typeface="NikoshBAN" pitchFamily="2" charset="0"/>
              </a:rPr>
              <a:t>হয়। </a:t>
            </a:r>
            <a:r>
              <a:rPr lang="bn-IN" sz="2800" dirty="0">
                <a:latin typeface="NikoshBAN" pitchFamily="2" charset="0"/>
                <a:cs typeface="NikoshBAN" pitchFamily="2" charset="0"/>
              </a:rPr>
              <a:t>অর্থাৎ</a:t>
            </a:r>
            <a:r>
              <a:rPr lang="en-US" sz="2800" dirty="0">
                <a:latin typeface="NikoshBAN" pitchFamily="2" charset="0"/>
                <a:cs typeface="NikoshBAN" pitchFamily="2" charset="0"/>
              </a:rPr>
              <a:t>, </a:t>
            </a:r>
            <a:r>
              <a:rPr lang="bn-IN" sz="2800" dirty="0">
                <a:latin typeface="NikoshBAN" pitchFamily="2" charset="0"/>
                <a:cs typeface="NikoshBAN" pitchFamily="2" charset="0"/>
              </a:rPr>
              <a:t>দুইটি পদ একসঙ্গে লিখতে গেলে হাইফেন </a:t>
            </a:r>
            <a:r>
              <a:rPr lang="bn-IN" sz="2800" dirty="0" smtClean="0">
                <a:latin typeface="NikoshBAN" pitchFamily="2" charset="0"/>
                <a:cs typeface="NikoshBAN" pitchFamily="2" charset="0"/>
              </a:rPr>
              <a:t>দিয়ে লিখতে হয়। যেমন-</a:t>
            </a:r>
            <a:r>
              <a:rPr lang="bn-IN" sz="2800" dirty="0">
                <a:latin typeface="NikoshBAN" pitchFamily="2" charset="0"/>
                <a:cs typeface="NikoshBAN" pitchFamily="2" charset="0"/>
              </a:rPr>
              <a:t> </a:t>
            </a:r>
            <a:r>
              <a:rPr lang="bn-IN" sz="2800" dirty="0" smtClean="0">
                <a:latin typeface="NikoshBAN" pitchFamily="2" charset="0"/>
                <a:cs typeface="NikoshBAN" pitchFamily="2" charset="0"/>
              </a:rPr>
              <a:t>সুখ-দুঃখ</a:t>
            </a:r>
            <a:r>
              <a:rPr lang="en-US" sz="2800" dirty="0">
                <a:latin typeface="NikoshBAN" pitchFamily="2" charset="0"/>
                <a:cs typeface="NikoshBAN" pitchFamily="2" charset="0"/>
              </a:rPr>
              <a:t>, </a:t>
            </a:r>
            <a:r>
              <a:rPr lang="bn-IN" sz="2800" dirty="0">
                <a:latin typeface="NikoshBAN" pitchFamily="2" charset="0"/>
                <a:cs typeface="NikoshBAN" pitchFamily="2" charset="0"/>
              </a:rPr>
              <a:t>মা-বাবা।</a:t>
            </a:r>
            <a:endParaRPr lang="en-US" sz="2800" dirty="0">
              <a:latin typeface="NikoshBAN" pitchFamily="2" charset="0"/>
              <a:cs typeface="NikoshBAN" pitchFamily="2" charset="0"/>
            </a:endParaRPr>
          </a:p>
          <a:p>
            <a:r>
              <a:rPr lang="bn-IN" sz="2800" b="1" u="sng" dirty="0">
                <a:latin typeface="NikoshBAN" pitchFamily="2" charset="0"/>
                <a:cs typeface="NikoshBAN" pitchFamily="2" charset="0"/>
              </a:rPr>
              <a:t>ইলেক বা লোপ চিহ্ন </a:t>
            </a:r>
            <a:r>
              <a:rPr lang="en-US" sz="2800" u="sng" dirty="0">
                <a:latin typeface="NikoshBAN" pitchFamily="2" charset="0"/>
                <a:cs typeface="NikoshBAN" pitchFamily="2" charset="0"/>
              </a:rPr>
              <a:t/>
            </a:r>
            <a:br>
              <a:rPr lang="en-US" sz="2800" u="sng" dirty="0">
                <a:latin typeface="NikoshBAN" pitchFamily="2" charset="0"/>
                <a:cs typeface="NikoshBAN" pitchFamily="2" charset="0"/>
              </a:rPr>
            </a:br>
            <a:r>
              <a:rPr lang="bn-IN" sz="2800" dirty="0">
                <a:latin typeface="NikoshBAN" pitchFamily="2" charset="0"/>
                <a:cs typeface="NikoshBAN" pitchFamily="2" charset="0"/>
              </a:rPr>
              <a:t>কোন বর্ণ লোপ করে বা বাদ </a:t>
            </a:r>
            <a:r>
              <a:rPr lang="bn-IN" sz="2800" dirty="0" smtClean="0">
                <a:latin typeface="NikoshBAN" pitchFamily="2" charset="0"/>
                <a:cs typeface="NikoshBAN" pitchFamily="2" charset="0"/>
              </a:rPr>
              <a:t>দিয়ে সংক্ষিপ্ত </a:t>
            </a:r>
            <a:r>
              <a:rPr lang="bn-IN" sz="2800" dirty="0">
                <a:latin typeface="NikoshBAN" pitchFamily="2" charset="0"/>
                <a:cs typeface="NikoshBAN" pitchFamily="2" charset="0"/>
              </a:rPr>
              <a:t>উচ্চারণ বোঝাতে ইলেক বা লোপ চিহ্ন ব্যবহৃত </a:t>
            </a:r>
            <a:r>
              <a:rPr lang="bn-IN" sz="2800" dirty="0" smtClean="0">
                <a:latin typeface="NikoshBAN" pitchFamily="2" charset="0"/>
                <a:cs typeface="NikoshBAN" pitchFamily="2" charset="0"/>
              </a:rPr>
              <a:t>হয়। </a:t>
            </a:r>
            <a:r>
              <a:rPr lang="bn-IN" sz="2800" dirty="0">
                <a:latin typeface="NikoshBAN" pitchFamily="2" charset="0"/>
                <a:cs typeface="NikoshBAN" pitchFamily="2" charset="0"/>
              </a:rPr>
              <a:t>কবিতা বা অন্যান্য সাহিত্যে এটি ব্যবহৃত </a:t>
            </a:r>
            <a:r>
              <a:rPr lang="bn-IN" sz="2800" dirty="0" smtClean="0">
                <a:latin typeface="NikoshBAN" pitchFamily="2" charset="0"/>
                <a:cs typeface="NikoshBAN" pitchFamily="2" charset="0"/>
              </a:rPr>
              <a:t>হয়ে </a:t>
            </a:r>
            <a:r>
              <a:rPr lang="bn-IN" sz="2800" dirty="0">
                <a:latin typeface="NikoshBAN" pitchFamily="2" charset="0"/>
                <a:cs typeface="NikoshBAN" pitchFamily="2" charset="0"/>
              </a:rPr>
              <a:t>থাকে</a:t>
            </a:r>
            <a:r>
              <a:rPr lang="bn-IN" sz="2800" dirty="0" smtClean="0">
                <a:latin typeface="NikoshBAN" pitchFamily="2" charset="0"/>
                <a:cs typeface="NikoshBAN" pitchFamily="2" charset="0"/>
              </a:rPr>
              <a:t>।</a:t>
            </a:r>
          </a:p>
          <a:p>
            <a:r>
              <a:rPr lang="bn-IN" sz="2800" dirty="0" smtClean="0">
                <a:latin typeface="NikoshBAN" pitchFamily="2" charset="0"/>
                <a:cs typeface="NikoshBAN" pitchFamily="2" charset="0"/>
              </a:rPr>
              <a:t>যেমন- মাথার </a:t>
            </a:r>
            <a:r>
              <a:rPr lang="en-US" sz="2800" dirty="0">
                <a:latin typeface="NikoshBAN" pitchFamily="2" charset="0"/>
                <a:cs typeface="NikoshBAN" pitchFamily="2" charset="0"/>
              </a:rPr>
              <a:t>’</a:t>
            </a:r>
            <a:r>
              <a:rPr lang="bn-IN" sz="2800" dirty="0">
                <a:latin typeface="NikoshBAN" pitchFamily="2" charset="0"/>
                <a:cs typeface="NikoshBAN" pitchFamily="2" charset="0"/>
              </a:rPr>
              <a:t>পরে জ্বলছে রবি। (</a:t>
            </a:r>
            <a:r>
              <a:rPr lang="en-US" sz="2800" dirty="0">
                <a:latin typeface="NikoshBAN" pitchFamily="2" charset="0"/>
                <a:cs typeface="NikoshBAN" pitchFamily="2" charset="0"/>
              </a:rPr>
              <a:t>’</a:t>
            </a:r>
            <a:r>
              <a:rPr lang="bn-IN" sz="2800" dirty="0">
                <a:latin typeface="NikoshBAN" pitchFamily="2" charset="0"/>
                <a:cs typeface="NikoshBAN" pitchFamily="2" charset="0"/>
              </a:rPr>
              <a:t>পরে= ওপরে)</a:t>
            </a:r>
            <a:r>
              <a:rPr lang="en-US" sz="2800" dirty="0">
                <a:latin typeface="NikoshBAN" pitchFamily="2" charset="0"/>
                <a:cs typeface="NikoshBAN" pitchFamily="2" charset="0"/>
              </a:rPr>
              <a:t/>
            </a:r>
            <a:br>
              <a:rPr lang="en-US" sz="2800" dirty="0">
                <a:latin typeface="NikoshBAN" pitchFamily="2" charset="0"/>
                <a:cs typeface="NikoshBAN" pitchFamily="2" charset="0"/>
              </a:rPr>
            </a:br>
            <a:r>
              <a:rPr lang="bn-IN" sz="2800" dirty="0">
                <a:latin typeface="NikoshBAN" pitchFamily="2" charset="0"/>
                <a:cs typeface="NikoshBAN" pitchFamily="2" charset="0"/>
              </a:rPr>
              <a:t>পাগড়ি বাঁধা যাচ্ছে কা</a:t>
            </a:r>
            <a:r>
              <a:rPr lang="en-US" sz="2800" dirty="0">
                <a:latin typeface="NikoshBAN" pitchFamily="2" charset="0"/>
                <a:cs typeface="NikoshBAN" pitchFamily="2" charset="0"/>
              </a:rPr>
              <a:t>’</a:t>
            </a:r>
            <a:r>
              <a:rPr lang="bn-IN" sz="2800" dirty="0">
                <a:latin typeface="NikoshBAN" pitchFamily="2" charset="0"/>
                <a:cs typeface="NikoshBAN" pitchFamily="2" charset="0"/>
              </a:rPr>
              <a:t>রা</a:t>
            </a:r>
            <a:r>
              <a:rPr lang="en-US" sz="2800" dirty="0">
                <a:latin typeface="NikoshBAN" pitchFamily="2" charset="0"/>
                <a:cs typeface="NikoshBAN" pitchFamily="2" charset="0"/>
              </a:rPr>
              <a:t>? (</a:t>
            </a:r>
            <a:r>
              <a:rPr lang="bn-IN" sz="2800" dirty="0">
                <a:latin typeface="NikoshBAN" pitchFamily="2" charset="0"/>
                <a:cs typeface="NikoshBAN" pitchFamily="2" charset="0"/>
              </a:rPr>
              <a:t>কা</a:t>
            </a:r>
            <a:r>
              <a:rPr lang="en-US" sz="2800" dirty="0">
                <a:latin typeface="NikoshBAN" pitchFamily="2" charset="0"/>
                <a:cs typeface="NikoshBAN" pitchFamily="2" charset="0"/>
              </a:rPr>
              <a:t>’</a:t>
            </a:r>
            <a:r>
              <a:rPr lang="bn-IN" sz="2800" dirty="0">
                <a:latin typeface="NikoshBAN" pitchFamily="2" charset="0"/>
                <a:cs typeface="NikoshBAN" pitchFamily="2" charset="0"/>
              </a:rPr>
              <a:t>রা = কাহারা)</a:t>
            </a:r>
            <a:endParaRPr lang="en-US" sz="2800" dirty="0">
              <a:latin typeface="NikoshBAN" pitchFamily="2" charset="0"/>
              <a:cs typeface="NikoshBAN" pitchFamily="2" charset="0"/>
            </a:endParaRPr>
          </a:p>
          <a:p>
            <a:endParaRPr lang="en-US" sz="2800" dirty="0">
              <a:latin typeface="NikoshBAN" pitchFamily="2" charset="0"/>
              <a:cs typeface="NikoshBAN" pitchFamily="2" charset="0"/>
            </a:endParaRPr>
          </a:p>
        </p:txBody>
      </p:sp>
      <p:pic>
        <p:nvPicPr>
          <p:cNvPr id="3" name="Picture 2" descr="flowerruler.gif"/>
          <p:cNvPicPr>
            <a:picLocks noChangeAspect="1"/>
          </p:cNvPicPr>
          <p:nvPr/>
        </p:nvPicPr>
        <p:blipFill>
          <a:blip r:embed="rId2"/>
          <a:stretch>
            <a:fillRect/>
          </a:stretch>
        </p:blipFill>
        <p:spPr>
          <a:xfrm>
            <a:off x="152401" y="0"/>
            <a:ext cx="8839199" cy="376401"/>
          </a:xfrm>
          <a:prstGeom prst="rect">
            <a:avLst/>
          </a:prstGeom>
        </p:spPr>
      </p:pic>
      <p:pic>
        <p:nvPicPr>
          <p:cNvPr id="4" name="Picture 3" descr="flowerruler.gif"/>
          <p:cNvPicPr>
            <a:picLocks noChangeAspect="1"/>
          </p:cNvPicPr>
          <p:nvPr/>
        </p:nvPicPr>
        <p:blipFill>
          <a:blip r:embed="rId2"/>
          <a:stretch>
            <a:fillRect/>
          </a:stretch>
        </p:blipFill>
        <p:spPr>
          <a:xfrm>
            <a:off x="0" y="6481599"/>
            <a:ext cx="8991600" cy="376401"/>
          </a:xfrm>
          <a:prstGeom prst="rect">
            <a:avLst/>
          </a:prstGeom>
        </p:spPr>
      </p:pic>
      <p:pic>
        <p:nvPicPr>
          <p:cNvPr id="5" name="Picture 4" descr="flowerruler.gif"/>
          <p:cNvPicPr>
            <a:picLocks noChangeAspect="1"/>
          </p:cNvPicPr>
          <p:nvPr/>
        </p:nvPicPr>
        <p:blipFill>
          <a:blip r:embed="rId2"/>
          <a:stretch>
            <a:fillRect/>
          </a:stretch>
        </p:blipFill>
        <p:spPr>
          <a:xfrm rot="5400000">
            <a:off x="5514358" y="3228357"/>
            <a:ext cx="6856089" cy="403196"/>
          </a:xfrm>
          <a:prstGeom prst="rect">
            <a:avLst/>
          </a:prstGeom>
        </p:spPr>
      </p:pic>
      <p:pic>
        <p:nvPicPr>
          <p:cNvPr id="6" name="Picture 5" descr="flowerruler.gif"/>
          <p:cNvPicPr>
            <a:picLocks noChangeAspect="1"/>
          </p:cNvPicPr>
          <p:nvPr/>
        </p:nvPicPr>
        <p:blipFill>
          <a:blip r:embed="rId2"/>
          <a:stretch>
            <a:fillRect/>
          </a:stretch>
        </p:blipFill>
        <p:spPr>
          <a:xfrm rot="5400000">
            <a:off x="-3226446" y="3228357"/>
            <a:ext cx="6856089" cy="403196"/>
          </a:xfrm>
          <a:prstGeom prst="rect">
            <a:avLst/>
          </a:prstGeom>
        </p:spPr>
      </p:pic>
    </p:spTree>
    <p:extLst>
      <p:ext uri="{BB962C8B-B14F-4D97-AF65-F5344CB8AC3E}">
        <p14:creationId xmlns:p14="http://schemas.microsoft.com/office/powerpoint/2010/main" val="5759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000"/>
                                        <p:tgtEl>
                                          <p:spTgt spid="2">
                                            <p:txEl>
                                              <p:pRg st="2" end="2"/>
                                            </p:txEl>
                                          </p:spTgt>
                                        </p:tgtEl>
                                      </p:cBhvr>
                                    </p:animEffect>
                                    <p:anim calcmode="lin" valueType="num">
                                      <p:cBhvr>
                                        <p:cTn id="1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000"/>
                                        <p:tgtEl>
                                          <p:spTgt spid="2">
                                            <p:txEl>
                                              <p:pRg st="3" end="3"/>
                                            </p:txEl>
                                          </p:spTgt>
                                        </p:tgtEl>
                                      </p:cBhvr>
                                    </p:animEffect>
                                    <p:anim calcmode="lin" valueType="num">
                                      <p:cBhvr>
                                        <p:cTn id="2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fade">
                                      <p:cBhvr>
                                        <p:cTn id="26" dur="1000"/>
                                        <p:tgtEl>
                                          <p:spTgt spid="2">
                                            <p:txEl>
                                              <p:pRg st="4" end="4"/>
                                            </p:txEl>
                                          </p:spTgt>
                                        </p:tgtEl>
                                      </p:cBhvr>
                                    </p:animEffect>
                                    <p:anim calcmode="lin" valueType="num">
                                      <p:cBhvr>
                                        <p:cTn id="27"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Effect transition="in" filter="fade">
                                      <p:cBhvr>
                                        <p:cTn id="33" dur="1000"/>
                                        <p:tgtEl>
                                          <p:spTgt spid="2">
                                            <p:txEl>
                                              <p:pRg st="5" end="5"/>
                                            </p:txEl>
                                          </p:spTgt>
                                        </p:tgtEl>
                                      </p:cBhvr>
                                    </p:animEffect>
                                    <p:anim calcmode="lin" valueType="num">
                                      <p:cBhvr>
                                        <p:cTn id="34"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457200"/>
            <a:ext cx="7239000" cy="5601533"/>
          </a:xfrm>
          <a:prstGeom prst="rect">
            <a:avLst/>
          </a:prstGeom>
          <a:noFill/>
        </p:spPr>
        <p:txBody>
          <a:bodyPr wrap="square" rtlCol="0">
            <a:spAutoFit/>
          </a:bodyPr>
          <a:lstStyle/>
          <a:p>
            <a:pPr lvl="0"/>
            <a:r>
              <a:rPr lang="en-US" dirty="0">
                <a:latin typeface="NikoshBAN" pitchFamily="2" charset="0"/>
                <a:cs typeface="NikoshBAN" pitchFamily="2" charset="0"/>
              </a:rPr>
              <a:t> </a:t>
            </a:r>
            <a:r>
              <a:rPr lang="bn-IN" sz="3200" b="1" u="sng" dirty="0">
                <a:solidFill>
                  <a:srgbClr val="FF0000"/>
                </a:solidFill>
                <a:latin typeface="NikoshBAN" pitchFamily="2" charset="0"/>
                <a:cs typeface="NikoshBAN" pitchFamily="2" charset="0"/>
              </a:rPr>
              <a:t>বিরাম চিহ্নে </a:t>
            </a:r>
            <a:r>
              <a:rPr lang="bn-IN" sz="3200" b="1" u="sng" dirty="0" smtClean="0">
                <a:solidFill>
                  <a:srgbClr val="FF0000"/>
                </a:solidFill>
                <a:latin typeface="NikoshBAN" pitchFamily="2" charset="0"/>
                <a:cs typeface="NikoshBAN" pitchFamily="2" charset="0"/>
              </a:rPr>
              <a:t>ব্যবহার-5</a:t>
            </a:r>
            <a:endParaRPr lang="en-US" dirty="0">
              <a:latin typeface="NikoshBAN" pitchFamily="2" charset="0"/>
              <a:cs typeface="NikoshBAN" pitchFamily="2" charset="0"/>
            </a:endParaRPr>
          </a:p>
          <a:p>
            <a:r>
              <a:rPr lang="bn-IN" sz="2800" b="1" u="sng" dirty="0">
                <a:latin typeface="NikoshBAN" pitchFamily="2" charset="0"/>
                <a:cs typeface="NikoshBAN" pitchFamily="2" charset="0"/>
              </a:rPr>
              <a:t>উদ্ধরণ চিহ্ন </a:t>
            </a:r>
            <a:r>
              <a:rPr lang="en-US" sz="2800" u="sng" dirty="0">
                <a:latin typeface="NikoshBAN" pitchFamily="2" charset="0"/>
                <a:cs typeface="NikoshBAN" pitchFamily="2" charset="0"/>
              </a:rPr>
              <a:t/>
            </a:r>
            <a:br>
              <a:rPr lang="en-US" sz="2800" u="sng" dirty="0">
                <a:latin typeface="NikoshBAN" pitchFamily="2" charset="0"/>
                <a:cs typeface="NikoshBAN" pitchFamily="2" charset="0"/>
              </a:rPr>
            </a:br>
            <a:r>
              <a:rPr lang="bn-IN" sz="2800" dirty="0">
                <a:latin typeface="NikoshBAN" pitchFamily="2" charset="0"/>
                <a:cs typeface="NikoshBAN" pitchFamily="2" charset="0"/>
              </a:rPr>
              <a:t>বক্তার কথা হুবুহু উদ্ধৃত করলে সেটিকে এই চিহ্নের মধ্যে রাখতে </a:t>
            </a:r>
            <a:r>
              <a:rPr lang="bn-IN" sz="2800" dirty="0" smtClean="0">
                <a:latin typeface="NikoshBAN" pitchFamily="2" charset="0"/>
                <a:cs typeface="NikoshBAN" pitchFamily="2" charset="0"/>
              </a:rPr>
              <a:t>হয়। </a:t>
            </a:r>
            <a:r>
              <a:rPr lang="bn-IN" sz="2800" dirty="0">
                <a:latin typeface="NikoshBAN" pitchFamily="2" charset="0"/>
                <a:cs typeface="NikoshBAN" pitchFamily="2" charset="0"/>
              </a:rPr>
              <a:t>অর্থাৎ</a:t>
            </a:r>
            <a:r>
              <a:rPr lang="en-US" sz="2800" dirty="0">
                <a:latin typeface="NikoshBAN" pitchFamily="2" charset="0"/>
                <a:cs typeface="NikoshBAN" pitchFamily="2" charset="0"/>
              </a:rPr>
              <a:t>, </a:t>
            </a:r>
            <a:r>
              <a:rPr lang="bn-IN" sz="2800" dirty="0">
                <a:latin typeface="NikoshBAN" pitchFamily="2" charset="0"/>
                <a:cs typeface="NikoshBAN" pitchFamily="2" charset="0"/>
              </a:rPr>
              <a:t>প্রত্যক্ষ উক্তিকে এই চিহ্নের মধ্যে রেখে লিখতে </a:t>
            </a:r>
            <a:r>
              <a:rPr lang="bn-IN" sz="2800" dirty="0" smtClean="0">
                <a:latin typeface="NikoshBAN" pitchFamily="2" charset="0"/>
                <a:cs typeface="NikoshBAN" pitchFamily="2" charset="0"/>
              </a:rPr>
              <a:t>হয়। যেমন-</a:t>
            </a:r>
            <a:r>
              <a:rPr lang="bn-IN" sz="2800" dirty="0">
                <a:latin typeface="NikoshBAN" pitchFamily="2" charset="0"/>
                <a:cs typeface="NikoshBAN" pitchFamily="2" charset="0"/>
              </a:rPr>
              <a:t> </a:t>
            </a:r>
            <a:r>
              <a:rPr lang="bn-IN" sz="2800" dirty="0" smtClean="0">
                <a:latin typeface="NikoshBAN" pitchFamily="2" charset="0"/>
                <a:cs typeface="NikoshBAN" pitchFamily="2" charset="0"/>
              </a:rPr>
              <a:t>ফিদেল </a:t>
            </a:r>
            <a:r>
              <a:rPr lang="bn-IN" sz="2800" dirty="0">
                <a:latin typeface="NikoshBAN" pitchFamily="2" charset="0"/>
                <a:cs typeface="NikoshBAN" pitchFamily="2" charset="0"/>
              </a:rPr>
              <a:t>ক্যাস্ত্রো বলেছেন</a:t>
            </a:r>
            <a:r>
              <a:rPr lang="en-US" sz="2800" dirty="0">
                <a:latin typeface="NikoshBAN" pitchFamily="2" charset="0"/>
                <a:cs typeface="NikoshBAN" pitchFamily="2" charset="0"/>
              </a:rPr>
              <a:t>, ‘</a:t>
            </a:r>
            <a:r>
              <a:rPr lang="bn-IN" sz="2800" dirty="0">
                <a:latin typeface="NikoshBAN" pitchFamily="2" charset="0"/>
                <a:cs typeface="NikoshBAN" pitchFamily="2" charset="0"/>
              </a:rPr>
              <a:t>জন্মভূমি অথবা মৃত্যু</a:t>
            </a:r>
            <a:r>
              <a:rPr lang="en-US" sz="2800" dirty="0">
                <a:latin typeface="NikoshBAN" pitchFamily="2" charset="0"/>
                <a:cs typeface="NikoshBAN" pitchFamily="2" charset="0"/>
              </a:rPr>
              <a:t>’</a:t>
            </a:r>
            <a:r>
              <a:rPr lang="bn-IN" sz="2800" dirty="0">
                <a:latin typeface="NikoshBAN" pitchFamily="2" charset="0"/>
                <a:cs typeface="NikoshBAN" pitchFamily="2" charset="0"/>
              </a:rPr>
              <a:t>।</a:t>
            </a:r>
            <a:endParaRPr lang="en-US" sz="2800" dirty="0">
              <a:latin typeface="NikoshBAN" pitchFamily="2" charset="0"/>
              <a:cs typeface="NikoshBAN" pitchFamily="2" charset="0"/>
            </a:endParaRPr>
          </a:p>
          <a:p>
            <a:r>
              <a:rPr lang="bn-IN" sz="2800" b="1" u="sng" dirty="0">
                <a:latin typeface="NikoshBAN" pitchFamily="2" charset="0"/>
                <a:cs typeface="NikoshBAN" pitchFamily="2" charset="0"/>
              </a:rPr>
              <a:t>ব্র্যাকেট বা বন্ধনী চিহ্ন ( ).</a:t>
            </a:r>
            <a:r>
              <a:rPr lang="en-US" sz="2800" b="1" u="sng" dirty="0">
                <a:latin typeface="NikoshBAN" pitchFamily="2" charset="0"/>
                <a:cs typeface="NikoshBAN" pitchFamily="2" charset="0"/>
              </a:rPr>
              <a:t>{ }. [ ] </a:t>
            </a:r>
            <a:endParaRPr lang="en-US" sz="2800" u="sng" dirty="0">
              <a:latin typeface="NikoshBAN" pitchFamily="2" charset="0"/>
              <a:cs typeface="NikoshBAN" pitchFamily="2" charset="0"/>
            </a:endParaRPr>
          </a:p>
          <a:p>
            <a:r>
              <a:rPr lang="bn-IN" sz="2800" dirty="0">
                <a:latin typeface="NikoshBAN" pitchFamily="2" charset="0"/>
                <a:cs typeface="NikoshBAN" pitchFamily="2" charset="0"/>
              </a:rPr>
              <a:t>গণিতশাস্ত্রে এই তিনটির আলাদা </a:t>
            </a:r>
            <a:r>
              <a:rPr lang="bn-IN" sz="2800" dirty="0" smtClean="0">
                <a:latin typeface="NikoshBAN" pitchFamily="2" charset="0"/>
                <a:cs typeface="NikoshBAN" pitchFamily="2" charset="0"/>
              </a:rPr>
              <a:t>গুরুত্ব </a:t>
            </a:r>
            <a:r>
              <a:rPr lang="bn-IN" sz="2800" dirty="0">
                <a:latin typeface="NikoshBAN" pitchFamily="2" charset="0"/>
                <a:cs typeface="NikoshBAN" pitchFamily="2" charset="0"/>
              </a:rPr>
              <a:t>থাকলেও ভাষার ক্ষেত্রে এদের আলাদা কোন </a:t>
            </a:r>
            <a:r>
              <a:rPr lang="bn-IN" sz="2800" dirty="0" smtClean="0">
                <a:latin typeface="NikoshBAN" pitchFamily="2" charset="0"/>
                <a:cs typeface="NikoshBAN" pitchFamily="2" charset="0"/>
              </a:rPr>
              <a:t>গুরুত্ব </a:t>
            </a:r>
            <a:r>
              <a:rPr lang="bn-IN" sz="2800" dirty="0">
                <a:latin typeface="NikoshBAN" pitchFamily="2" charset="0"/>
                <a:cs typeface="NikoshBAN" pitchFamily="2" charset="0"/>
              </a:rPr>
              <a:t>নেই। তবে সাহিত্যে ও </a:t>
            </a:r>
            <a:r>
              <a:rPr lang="bn-IN" sz="2800" dirty="0" smtClean="0">
                <a:latin typeface="NikoshBAN" pitchFamily="2" charset="0"/>
                <a:cs typeface="NikoshBAN" pitchFamily="2" charset="0"/>
              </a:rPr>
              <a:t>রচনায় </a:t>
            </a:r>
            <a:r>
              <a:rPr lang="bn-IN" sz="2800" dirty="0">
                <a:latin typeface="NikoshBAN" pitchFamily="2" charset="0"/>
                <a:cs typeface="NikoshBAN" pitchFamily="2" charset="0"/>
              </a:rPr>
              <a:t>ব্যাখ্যা </a:t>
            </a:r>
            <a:r>
              <a:rPr lang="bn-IN" sz="2800" dirty="0" smtClean="0">
                <a:latin typeface="NikoshBAN" pitchFamily="2" charset="0"/>
                <a:cs typeface="NikoshBAN" pitchFamily="2" charset="0"/>
              </a:rPr>
              <a:t>দেয়ার </a:t>
            </a:r>
            <a:r>
              <a:rPr lang="bn-IN" sz="2800" dirty="0">
                <a:latin typeface="NikoshBAN" pitchFamily="2" charset="0"/>
                <a:cs typeface="NikoshBAN" pitchFamily="2" charset="0"/>
              </a:rPr>
              <a:t>জন্য প্রথম বন্ধনী ব্যবহার করা </a:t>
            </a:r>
            <a:r>
              <a:rPr lang="bn-IN" sz="2800" dirty="0" smtClean="0">
                <a:latin typeface="NikoshBAN" pitchFamily="2" charset="0"/>
                <a:cs typeface="NikoshBAN" pitchFamily="2" charset="0"/>
              </a:rPr>
              <a:t>হয়। </a:t>
            </a:r>
            <a:r>
              <a:rPr lang="bn-IN" sz="2800" dirty="0">
                <a:latin typeface="NikoshBAN" pitchFamily="2" charset="0"/>
                <a:cs typeface="NikoshBAN" pitchFamily="2" charset="0"/>
              </a:rPr>
              <a:t>যেমন-</a:t>
            </a:r>
            <a:r>
              <a:rPr lang="en-US" sz="2800" dirty="0">
                <a:latin typeface="NikoshBAN" pitchFamily="2" charset="0"/>
                <a:cs typeface="NikoshBAN" pitchFamily="2" charset="0"/>
              </a:rPr>
              <a:t/>
            </a:r>
            <a:br>
              <a:rPr lang="en-US" sz="2800" dirty="0">
                <a:latin typeface="NikoshBAN" pitchFamily="2" charset="0"/>
                <a:cs typeface="NikoshBAN" pitchFamily="2" charset="0"/>
              </a:rPr>
            </a:br>
            <a:r>
              <a:rPr lang="bn-IN" sz="2800" dirty="0">
                <a:latin typeface="NikoshBAN" pitchFamily="2" charset="0"/>
                <a:cs typeface="NikoshBAN" pitchFamily="2" charset="0"/>
              </a:rPr>
              <a:t>১৯৭১ সালের ১৬ ডিসেম্বর রমনার রেসকোর্স </a:t>
            </a:r>
            <a:r>
              <a:rPr lang="bn-IN" sz="2800" dirty="0" smtClean="0">
                <a:latin typeface="NikoshBAN" pitchFamily="2" charset="0"/>
                <a:cs typeface="NikoshBAN" pitchFamily="2" charset="0"/>
              </a:rPr>
              <a:t>ময়দানে </a:t>
            </a:r>
            <a:r>
              <a:rPr lang="bn-IN" sz="2800" dirty="0">
                <a:latin typeface="NikoshBAN" pitchFamily="2" charset="0"/>
                <a:cs typeface="NikoshBAN" pitchFamily="2" charset="0"/>
              </a:rPr>
              <a:t>(বর্তমান </a:t>
            </a:r>
            <a:r>
              <a:rPr lang="bn-IN" sz="2800" dirty="0" smtClean="0">
                <a:latin typeface="NikoshBAN" pitchFamily="2" charset="0"/>
                <a:cs typeface="NikoshBAN" pitchFamily="2" charset="0"/>
              </a:rPr>
              <a:t>সোহরাওয়ার্দী </a:t>
            </a:r>
            <a:r>
              <a:rPr lang="bn-IN" sz="2800" dirty="0">
                <a:latin typeface="NikoshBAN" pitchFamily="2" charset="0"/>
                <a:cs typeface="NikoshBAN" pitchFamily="2" charset="0"/>
              </a:rPr>
              <a:t>উদ্যানে) পাকিস্তান বাংলাদেশের কাছে </a:t>
            </a:r>
            <a:r>
              <a:rPr lang="bn-IN" sz="2800" dirty="0" smtClean="0">
                <a:latin typeface="NikoshBAN" pitchFamily="2" charset="0"/>
                <a:cs typeface="NikoshBAN" pitchFamily="2" charset="0"/>
              </a:rPr>
              <a:t>পরাজয় </a:t>
            </a:r>
            <a:r>
              <a:rPr lang="bn-IN" sz="2800" dirty="0">
                <a:latin typeface="NikoshBAN" pitchFamily="2" charset="0"/>
                <a:cs typeface="NikoshBAN" pitchFamily="2" charset="0"/>
              </a:rPr>
              <a:t>মেনে দলিলে স্বাক্ষর করে।</a:t>
            </a:r>
            <a:endParaRPr lang="en-US" sz="2800" dirty="0">
              <a:latin typeface="NikoshBAN" pitchFamily="2" charset="0"/>
              <a:cs typeface="NikoshBAN" pitchFamily="2" charset="0"/>
            </a:endParaRPr>
          </a:p>
          <a:p>
            <a:endParaRPr lang="en-US" dirty="0">
              <a:latin typeface="NikoshBAN" pitchFamily="2" charset="0"/>
              <a:cs typeface="NikoshBAN" pitchFamily="2" charset="0"/>
            </a:endParaRPr>
          </a:p>
        </p:txBody>
      </p:sp>
      <p:pic>
        <p:nvPicPr>
          <p:cNvPr id="3" name="Picture 2" descr="flowerruler.gif"/>
          <p:cNvPicPr>
            <a:picLocks noChangeAspect="1"/>
          </p:cNvPicPr>
          <p:nvPr/>
        </p:nvPicPr>
        <p:blipFill>
          <a:blip r:embed="rId2"/>
          <a:stretch>
            <a:fillRect/>
          </a:stretch>
        </p:blipFill>
        <p:spPr>
          <a:xfrm>
            <a:off x="152401" y="0"/>
            <a:ext cx="8839199" cy="376401"/>
          </a:xfrm>
          <a:prstGeom prst="rect">
            <a:avLst/>
          </a:prstGeom>
        </p:spPr>
      </p:pic>
      <p:pic>
        <p:nvPicPr>
          <p:cNvPr id="4" name="Picture 3" descr="flowerruler.gif"/>
          <p:cNvPicPr>
            <a:picLocks noChangeAspect="1"/>
          </p:cNvPicPr>
          <p:nvPr/>
        </p:nvPicPr>
        <p:blipFill>
          <a:blip r:embed="rId2"/>
          <a:stretch>
            <a:fillRect/>
          </a:stretch>
        </p:blipFill>
        <p:spPr>
          <a:xfrm>
            <a:off x="0" y="6481599"/>
            <a:ext cx="8991600" cy="376401"/>
          </a:xfrm>
          <a:prstGeom prst="rect">
            <a:avLst/>
          </a:prstGeom>
        </p:spPr>
      </p:pic>
      <p:pic>
        <p:nvPicPr>
          <p:cNvPr id="5" name="Picture 4" descr="flowerruler.gif"/>
          <p:cNvPicPr>
            <a:picLocks noChangeAspect="1"/>
          </p:cNvPicPr>
          <p:nvPr/>
        </p:nvPicPr>
        <p:blipFill>
          <a:blip r:embed="rId2"/>
          <a:stretch>
            <a:fillRect/>
          </a:stretch>
        </p:blipFill>
        <p:spPr>
          <a:xfrm rot="5400000">
            <a:off x="5514358" y="3228357"/>
            <a:ext cx="6856089" cy="403196"/>
          </a:xfrm>
          <a:prstGeom prst="rect">
            <a:avLst/>
          </a:prstGeom>
        </p:spPr>
      </p:pic>
      <p:pic>
        <p:nvPicPr>
          <p:cNvPr id="6" name="Picture 5" descr="flowerruler.gif"/>
          <p:cNvPicPr>
            <a:picLocks noChangeAspect="1"/>
          </p:cNvPicPr>
          <p:nvPr/>
        </p:nvPicPr>
        <p:blipFill>
          <a:blip r:embed="rId2"/>
          <a:stretch>
            <a:fillRect/>
          </a:stretch>
        </p:blipFill>
        <p:spPr>
          <a:xfrm rot="5400000">
            <a:off x="-3226446" y="3228357"/>
            <a:ext cx="6856089" cy="403196"/>
          </a:xfrm>
          <a:prstGeom prst="rect">
            <a:avLst/>
          </a:prstGeom>
        </p:spPr>
      </p:pic>
    </p:spTree>
    <p:extLst>
      <p:ext uri="{BB962C8B-B14F-4D97-AF65-F5344CB8AC3E}">
        <p14:creationId xmlns:p14="http://schemas.microsoft.com/office/powerpoint/2010/main" val="1370995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000"/>
                                        <p:tgtEl>
                                          <p:spTgt spid="2">
                                            <p:txEl>
                                              <p:pRg st="3" end="3"/>
                                            </p:txEl>
                                          </p:spTgt>
                                        </p:tgtEl>
                                      </p:cBhvr>
                                    </p:animEffect>
                                    <p:anim calcmode="lin" valueType="num">
                                      <p:cBhvr>
                                        <p:cTn id="2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701999417"/>
              </p:ext>
            </p:extLst>
          </p:nvPr>
        </p:nvGraphicFramePr>
        <p:xfrm>
          <a:off x="914400" y="2590800"/>
          <a:ext cx="6858000" cy="4066032"/>
        </p:xfrm>
        <a:graphic>
          <a:graphicData uri="http://schemas.openxmlformats.org/drawingml/2006/table">
            <a:tbl>
              <a:tblPr firstRow="1" firstCol="1" bandRow="1">
                <a:tableStyleId>{5C22544A-7EE6-4342-B048-85BDC9FD1C3A}</a:tableStyleId>
              </a:tblPr>
              <a:tblGrid>
                <a:gridCol w="2584823">
                  <a:extLst>
                    <a:ext uri="{9D8B030D-6E8A-4147-A177-3AD203B41FA5}">
                      <a16:colId xmlns:a16="http://schemas.microsoft.com/office/drawing/2014/main" val="20000"/>
                    </a:ext>
                  </a:extLst>
                </a:gridCol>
                <a:gridCol w="1703295">
                  <a:extLst>
                    <a:ext uri="{9D8B030D-6E8A-4147-A177-3AD203B41FA5}">
                      <a16:colId xmlns:a16="http://schemas.microsoft.com/office/drawing/2014/main" val="20001"/>
                    </a:ext>
                  </a:extLst>
                </a:gridCol>
                <a:gridCol w="2569882">
                  <a:extLst>
                    <a:ext uri="{9D8B030D-6E8A-4147-A177-3AD203B41FA5}">
                      <a16:colId xmlns:a16="http://schemas.microsoft.com/office/drawing/2014/main" val="20002"/>
                    </a:ext>
                  </a:extLst>
                </a:gridCol>
              </a:tblGrid>
              <a:tr h="762912">
                <a:tc>
                  <a:txBody>
                    <a:bodyPr/>
                    <a:lstStyle/>
                    <a:p>
                      <a:pPr marL="0" marR="0">
                        <a:lnSpc>
                          <a:spcPct val="115000"/>
                        </a:lnSpc>
                        <a:spcBef>
                          <a:spcPts val="0"/>
                        </a:spcBef>
                        <a:spcAft>
                          <a:spcPts val="1000"/>
                        </a:spcAft>
                      </a:pPr>
                      <a:r>
                        <a:rPr lang="en-US" sz="2800" dirty="0">
                          <a:effectLst/>
                          <a:latin typeface="NikoshBAN" pitchFamily="2" charset="0"/>
                          <a:cs typeface="NikoshBAN" pitchFamily="2" charset="0"/>
                        </a:rPr>
                        <a:t/>
                      </a:r>
                      <a:br>
                        <a:rPr lang="en-US" sz="2800" dirty="0">
                          <a:effectLst/>
                          <a:latin typeface="NikoshBAN" pitchFamily="2" charset="0"/>
                          <a:cs typeface="NikoshBAN" pitchFamily="2" charset="0"/>
                        </a:rPr>
                      </a:br>
                      <a:r>
                        <a:rPr lang="bn-IN" sz="2800" dirty="0" smtClean="0">
                          <a:effectLst/>
                          <a:latin typeface="NikoshBAN" pitchFamily="2" charset="0"/>
                          <a:cs typeface="NikoshBAN" pitchFamily="2" charset="0"/>
                        </a:rPr>
                        <a:t>বোঝায়</a:t>
                      </a:r>
                      <a:endParaRPr lang="en-US" sz="2800" dirty="0">
                        <a:effectLst/>
                        <a:latin typeface="NikoshBAN" pitchFamily="2" charset="0"/>
                        <a:ea typeface="Calibri"/>
                        <a:cs typeface="NikoshBAN" pitchFamily="2" charset="0"/>
                      </a:endParaRPr>
                    </a:p>
                  </a:txBody>
                  <a:tcPr marL="0" marR="0" marT="0" marB="0"/>
                </a:tc>
                <a:tc>
                  <a:txBody>
                    <a:bodyPr/>
                    <a:lstStyle/>
                    <a:p>
                      <a:pPr marL="0" marR="0">
                        <a:lnSpc>
                          <a:spcPct val="115000"/>
                        </a:lnSpc>
                        <a:spcBef>
                          <a:spcPts val="0"/>
                        </a:spcBef>
                        <a:spcAft>
                          <a:spcPts val="1000"/>
                        </a:spcAft>
                      </a:pPr>
                      <a:r>
                        <a:rPr lang="bn-IN" sz="2800" dirty="0">
                          <a:effectLst/>
                          <a:latin typeface="NikoshBAN" pitchFamily="2" charset="0"/>
                          <a:cs typeface="NikoshBAN" pitchFamily="2" charset="0"/>
                        </a:rPr>
                        <a:t>চিহ্ন/ আকৃতি</a:t>
                      </a:r>
                      <a:endParaRPr lang="en-US" sz="2800" dirty="0">
                        <a:effectLst/>
                        <a:latin typeface="NikoshBAN" pitchFamily="2" charset="0"/>
                        <a:ea typeface="Calibri"/>
                        <a:cs typeface="NikoshBAN" pitchFamily="2" charset="0"/>
                      </a:endParaRPr>
                    </a:p>
                  </a:txBody>
                  <a:tcPr marL="0" marR="0" marT="0" marB="0"/>
                </a:tc>
                <a:tc>
                  <a:txBody>
                    <a:bodyPr/>
                    <a:lstStyle/>
                    <a:p>
                      <a:pPr marL="0" marR="0">
                        <a:lnSpc>
                          <a:spcPct val="115000"/>
                        </a:lnSpc>
                        <a:spcBef>
                          <a:spcPts val="0"/>
                        </a:spcBef>
                        <a:spcAft>
                          <a:spcPts val="1000"/>
                        </a:spcAft>
                      </a:pPr>
                      <a:r>
                        <a:rPr lang="bn-IN" sz="2800">
                          <a:effectLst/>
                          <a:latin typeface="NikoshBAN" pitchFamily="2" charset="0"/>
                          <a:cs typeface="NikoshBAN" pitchFamily="2" charset="0"/>
                        </a:rPr>
                        <a:t>উদাহরণ</a:t>
                      </a:r>
                      <a:endParaRPr lang="en-US" sz="2800">
                        <a:effectLst/>
                        <a:latin typeface="NikoshBAN" pitchFamily="2" charset="0"/>
                        <a:ea typeface="Calibri"/>
                        <a:cs typeface="NikoshBAN" pitchFamily="2" charset="0"/>
                      </a:endParaRPr>
                    </a:p>
                  </a:txBody>
                  <a:tcPr marL="0" marR="0" marT="0" marB="0"/>
                </a:tc>
                <a:extLst>
                  <a:ext uri="{0D108BD9-81ED-4DB2-BD59-A6C34878D82A}">
                    <a16:rowId xmlns:a16="http://schemas.microsoft.com/office/drawing/2014/main" val="10000"/>
                  </a:ext>
                </a:extLst>
              </a:tr>
              <a:tr h="517247">
                <a:tc>
                  <a:txBody>
                    <a:bodyPr/>
                    <a:lstStyle/>
                    <a:p>
                      <a:pPr marL="0" marR="0">
                        <a:lnSpc>
                          <a:spcPct val="115000"/>
                        </a:lnSpc>
                        <a:spcBef>
                          <a:spcPts val="0"/>
                        </a:spcBef>
                        <a:spcAft>
                          <a:spcPts val="1000"/>
                        </a:spcAft>
                      </a:pPr>
                      <a:r>
                        <a:rPr lang="bn-IN" sz="2800" u="sng">
                          <a:effectLst/>
                          <a:latin typeface="NikoshBAN" pitchFamily="2" charset="0"/>
                          <a:cs typeface="NikoshBAN" pitchFamily="2" charset="0"/>
                        </a:rPr>
                        <a:t>ধাতু </a:t>
                      </a:r>
                      <a:endParaRPr lang="en-US" sz="2800">
                        <a:effectLst/>
                        <a:latin typeface="NikoshBAN" pitchFamily="2" charset="0"/>
                        <a:ea typeface="Calibri"/>
                        <a:cs typeface="NikoshBAN" pitchFamily="2" charset="0"/>
                      </a:endParaRPr>
                    </a:p>
                  </a:txBody>
                  <a:tcPr marL="0" marR="0" marT="0" marB="0"/>
                </a:tc>
                <a:tc>
                  <a:txBody>
                    <a:bodyPr/>
                    <a:lstStyle/>
                    <a:p>
                      <a:pPr marL="0" marR="0">
                        <a:lnSpc>
                          <a:spcPct val="115000"/>
                        </a:lnSpc>
                        <a:spcBef>
                          <a:spcPts val="0"/>
                        </a:spcBef>
                        <a:spcAft>
                          <a:spcPts val="1000"/>
                        </a:spcAft>
                      </a:pPr>
                      <a:r>
                        <a:rPr lang="bn-IN" sz="4000" b="1" dirty="0" smtClean="0">
                          <a:effectLst/>
                          <a:latin typeface="NikoshBAN" pitchFamily="2" charset="0"/>
                          <a:cs typeface="NikoshBAN" pitchFamily="2" charset="0"/>
                        </a:rPr>
                        <a:t>    </a:t>
                      </a:r>
                      <a:r>
                        <a:rPr lang="en-US" sz="4000" b="1" dirty="0" smtClean="0">
                          <a:effectLst/>
                          <a:latin typeface="NikoshBAN" pitchFamily="2" charset="0"/>
                          <a:cs typeface="NikoshBAN" pitchFamily="2" charset="0"/>
                        </a:rPr>
                        <a:t>√</a:t>
                      </a:r>
                      <a:endParaRPr lang="en-US" sz="4000" b="1" dirty="0">
                        <a:effectLst/>
                        <a:latin typeface="NikoshBAN" pitchFamily="2" charset="0"/>
                        <a:ea typeface="Calibri"/>
                        <a:cs typeface="NikoshBAN" pitchFamily="2" charset="0"/>
                      </a:endParaRPr>
                    </a:p>
                  </a:txBody>
                  <a:tcPr marL="0" marR="0" marT="0" marB="0"/>
                </a:tc>
                <a:tc>
                  <a:txBody>
                    <a:bodyPr/>
                    <a:lstStyle/>
                    <a:p>
                      <a:pPr marL="0" marR="0">
                        <a:lnSpc>
                          <a:spcPct val="115000"/>
                        </a:lnSpc>
                        <a:spcBef>
                          <a:spcPts val="0"/>
                        </a:spcBef>
                        <a:spcAft>
                          <a:spcPts val="1000"/>
                        </a:spcAft>
                      </a:pPr>
                      <a:r>
                        <a:rPr lang="en-US" sz="2800">
                          <a:effectLst/>
                          <a:latin typeface="NikoshBAN" pitchFamily="2" charset="0"/>
                          <a:cs typeface="NikoshBAN" pitchFamily="2" charset="0"/>
                        </a:rPr>
                        <a:t>√</a:t>
                      </a:r>
                      <a:r>
                        <a:rPr lang="bn-IN" sz="2800">
                          <a:effectLst/>
                          <a:latin typeface="NikoshBAN" pitchFamily="2" charset="0"/>
                          <a:cs typeface="NikoshBAN" pitchFamily="2" charset="0"/>
                        </a:rPr>
                        <a:t>স্থা = স্থা ধাতু</a:t>
                      </a:r>
                      <a:endParaRPr lang="en-US" sz="2800">
                        <a:effectLst/>
                        <a:latin typeface="NikoshBAN" pitchFamily="2" charset="0"/>
                        <a:ea typeface="Calibri"/>
                        <a:cs typeface="NikoshBAN" pitchFamily="2" charset="0"/>
                      </a:endParaRPr>
                    </a:p>
                  </a:txBody>
                  <a:tcPr marL="0" marR="0" marT="0" marB="0"/>
                </a:tc>
                <a:extLst>
                  <a:ext uri="{0D108BD9-81ED-4DB2-BD59-A6C34878D82A}">
                    <a16:rowId xmlns:a16="http://schemas.microsoft.com/office/drawing/2014/main" val="10001"/>
                  </a:ext>
                </a:extLst>
              </a:tr>
              <a:tr h="515746">
                <a:tc>
                  <a:txBody>
                    <a:bodyPr/>
                    <a:lstStyle/>
                    <a:p>
                      <a:pPr marL="0" marR="0">
                        <a:lnSpc>
                          <a:spcPct val="115000"/>
                        </a:lnSpc>
                        <a:spcBef>
                          <a:spcPts val="0"/>
                        </a:spcBef>
                        <a:spcAft>
                          <a:spcPts val="1000"/>
                        </a:spcAft>
                      </a:pPr>
                      <a:r>
                        <a:rPr lang="bn-IN" sz="2800">
                          <a:effectLst/>
                          <a:latin typeface="NikoshBAN" pitchFamily="2" charset="0"/>
                          <a:cs typeface="NikoshBAN" pitchFamily="2" charset="0"/>
                        </a:rPr>
                        <a:t>পরবর্তী শব্দ হতে উৎপন্ন </a:t>
                      </a:r>
                      <a:endParaRPr lang="en-US" sz="2800">
                        <a:effectLst/>
                        <a:latin typeface="NikoshBAN" pitchFamily="2" charset="0"/>
                        <a:ea typeface="Calibri"/>
                        <a:cs typeface="NikoshBAN" pitchFamily="2" charset="0"/>
                      </a:endParaRPr>
                    </a:p>
                  </a:txBody>
                  <a:tcPr marL="0" marR="0" marT="0" marB="0"/>
                </a:tc>
                <a:tc>
                  <a:txBody>
                    <a:bodyPr/>
                    <a:lstStyle/>
                    <a:p>
                      <a:pPr marL="0" marR="0">
                        <a:lnSpc>
                          <a:spcPct val="115000"/>
                        </a:lnSpc>
                        <a:spcBef>
                          <a:spcPts val="0"/>
                        </a:spcBef>
                        <a:spcAft>
                          <a:spcPts val="1000"/>
                        </a:spcAft>
                      </a:pPr>
                      <a:r>
                        <a:rPr lang="bn-IN" sz="4000" b="1" dirty="0" smtClean="0">
                          <a:effectLst/>
                          <a:latin typeface="NikoshBAN" pitchFamily="2" charset="0"/>
                          <a:cs typeface="NikoshBAN" pitchFamily="2" charset="0"/>
                        </a:rPr>
                        <a:t>    </a:t>
                      </a:r>
                      <a:r>
                        <a:rPr lang="en-US" sz="4000" b="1" dirty="0" smtClean="0">
                          <a:effectLst/>
                          <a:latin typeface="NikoshBAN" pitchFamily="2" charset="0"/>
                          <a:cs typeface="NikoshBAN" pitchFamily="2" charset="0"/>
                        </a:rPr>
                        <a:t>˂</a:t>
                      </a:r>
                      <a:endParaRPr lang="en-US" sz="4000" b="1" dirty="0">
                        <a:effectLst/>
                        <a:latin typeface="NikoshBAN" pitchFamily="2" charset="0"/>
                        <a:ea typeface="Calibri"/>
                        <a:cs typeface="NikoshBAN" pitchFamily="2" charset="0"/>
                      </a:endParaRPr>
                    </a:p>
                  </a:txBody>
                  <a:tcPr marL="0" marR="0" marT="0" marB="0"/>
                </a:tc>
                <a:tc>
                  <a:txBody>
                    <a:bodyPr/>
                    <a:lstStyle/>
                    <a:p>
                      <a:pPr marL="0" marR="0">
                        <a:lnSpc>
                          <a:spcPct val="115000"/>
                        </a:lnSpc>
                        <a:spcBef>
                          <a:spcPts val="0"/>
                        </a:spcBef>
                        <a:spcAft>
                          <a:spcPts val="1000"/>
                        </a:spcAft>
                      </a:pPr>
                      <a:r>
                        <a:rPr lang="bn-IN" sz="2800">
                          <a:effectLst/>
                          <a:latin typeface="NikoshBAN" pitchFamily="2" charset="0"/>
                          <a:cs typeface="NikoshBAN" pitchFamily="2" charset="0"/>
                        </a:rPr>
                        <a:t>জাঁদরেল </a:t>
                      </a:r>
                      <a:r>
                        <a:rPr lang="en-US" sz="2800">
                          <a:effectLst/>
                          <a:latin typeface="NikoshBAN" pitchFamily="2" charset="0"/>
                          <a:cs typeface="NikoshBAN" pitchFamily="2" charset="0"/>
                        </a:rPr>
                        <a:t>˂ </a:t>
                      </a:r>
                      <a:r>
                        <a:rPr lang="bn-IN" sz="2800">
                          <a:effectLst/>
                          <a:latin typeface="NikoshBAN" pitchFamily="2" charset="0"/>
                          <a:cs typeface="NikoshBAN" pitchFamily="2" charset="0"/>
                        </a:rPr>
                        <a:t>জেনারেল</a:t>
                      </a:r>
                      <a:endParaRPr lang="en-US" sz="2800">
                        <a:effectLst/>
                        <a:latin typeface="NikoshBAN" pitchFamily="2" charset="0"/>
                        <a:ea typeface="Calibri"/>
                        <a:cs typeface="NikoshBAN" pitchFamily="2" charset="0"/>
                      </a:endParaRPr>
                    </a:p>
                  </a:txBody>
                  <a:tcPr marL="0" marR="0" marT="0" marB="0"/>
                </a:tc>
                <a:extLst>
                  <a:ext uri="{0D108BD9-81ED-4DB2-BD59-A6C34878D82A}">
                    <a16:rowId xmlns:a16="http://schemas.microsoft.com/office/drawing/2014/main" val="10002"/>
                  </a:ext>
                </a:extLst>
              </a:tr>
              <a:tr h="515746">
                <a:tc>
                  <a:txBody>
                    <a:bodyPr/>
                    <a:lstStyle/>
                    <a:p>
                      <a:pPr marL="0" marR="0">
                        <a:lnSpc>
                          <a:spcPct val="115000"/>
                        </a:lnSpc>
                        <a:spcBef>
                          <a:spcPts val="0"/>
                        </a:spcBef>
                        <a:spcAft>
                          <a:spcPts val="1000"/>
                        </a:spcAft>
                      </a:pPr>
                      <a:r>
                        <a:rPr lang="bn-IN" sz="2800">
                          <a:effectLst/>
                          <a:latin typeface="NikoshBAN" pitchFamily="2" charset="0"/>
                          <a:cs typeface="NikoshBAN" pitchFamily="2" charset="0"/>
                        </a:rPr>
                        <a:t>পূর্ববর্তী শব্দ হতে উৎপন্ন </a:t>
                      </a:r>
                      <a:endParaRPr lang="en-US" sz="2800">
                        <a:effectLst/>
                        <a:latin typeface="NikoshBAN" pitchFamily="2" charset="0"/>
                        <a:ea typeface="Calibri"/>
                        <a:cs typeface="NikoshBAN" pitchFamily="2" charset="0"/>
                      </a:endParaRPr>
                    </a:p>
                  </a:txBody>
                  <a:tcPr marL="0" marR="0" marT="0" marB="0"/>
                </a:tc>
                <a:tc>
                  <a:txBody>
                    <a:bodyPr/>
                    <a:lstStyle/>
                    <a:p>
                      <a:pPr marL="0" marR="0">
                        <a:lnSpc>
                          <a:spcPct val="115000"/>
                        </a:lnSpc>
                        <a:spcBef>
                          <a:spcPts val="0"/>
                        </a:spcBef>
                        <a:spcAft>
                          <a:spcPts val="1000"/>
                        </a:spcAft>
                      </a:pPr>
                      <a:r>
                        <a:rPr lang="bn-IN" sz="4000" b="1" dirty="0" smtClean="0">
                          <a:effectLst/>
                          <a:latin typeface="NikoshBAN" pitchFamily="2" charset="0"/>
                          <a:cs typeface="NikoshBAN" pitchFamily="2" charset="0"/>
                        </a:rPr>
                        <a:t>    </a:t>
                      </a:r>
                      <a:r>
                        <a:rPr lang="en-US" sz="4000" b="1" dirty="0" smtClean="0">
                          <a:effectLst/>
                          <a:latin typeface="NikoshBAN" pitchFamily="2" charset="0"/>
                          <a:cs typeface="NikoshBAN" pitchFamily="2" charset="0"/>
                        </a:rPr>
                        <a:t>˃</a:t>
                      </a:r>
                      <a:endParaRPr lang="en-US" sz="4000" b="1" dirty="0">
                        <a:effectLst/>
                        <a:latin typeface="NikoshBAN" pitchFamily="2" charset="0"/>
                        <a:ea typeface="Calibri"/>
                        <a:cs typeface="NikoshBAN" pitchFamily="2" charset="0"/>
                      </a:endParaRPr>
                    </a:p>
                  </a:txBody>
                  <a:tcPr marL="0" marR="0" marT="0" marB="0"/>
                </a:tc>
                <a:tc>
                  <a:txBody>
                    <a:bodyPr/>
                    <a:lstStyle/>
                    <a:p>
                      <a:pPr marL="0" marR="0">
                        <a:lnSpc>
                          <a:spcPct val="115000"/>
                        </a:lnSpc>
                        <a:spcBef>
                          <a:spcPts val="0"/>
                        </a:spcBef>
                        <a:spcAft>
                          <a:spcPts val="1000"/>
                        </a:spcAft>
                      </a:pPr>
                      <a:r>
                        <a:rPr lang="bn-IN" sz="2800">
                          <a:effectLst/>
                          <a:latin typeface="NikoshBAN" pitchFamily="2" charset="0"/>
                          <a:cs typeface="NikoshBAN" pitchFamily="2" charset="0"/>
                        </a:rPr>
                        <a:t>গঙ্গা </a:t>
                      </a:r>
                      <a:r>
                        <a:rPr lang="en-US" sz="2800">
                          <a:effectLst/>
                          <a:latin typeface="NikoshBAN" pitchFamily="2" charset="0"/>
                          <a:cs typeface="NikoshBAN" pitchFamily="2" charset="0"/>
                        </a:rPr>
                        <a:t>˃ </a:t>
                      </a:r>
                      <a:r>
                        <a:rPr lang="bn-IN" sz="2800">
                          <a:effectLst/>
                          <a:latin typeface="NikoshBAN" pitchFamily="2" charset="0"/>
                          <a:cs typeface="NikoshBAN" pitchFamily="2" charset="0"/>
                        </a:rPr>
                        <a:t>গাঙ</a:t>
                      </a:r>
                      <a:endParaRPr lang="en-US" sz="2800">
                        <a:effectLst/>
                        <a:latin typeface="NikoshBAN" pitchFamily="2" charset="0"/>
                        <a:ea typeface="Calibri"/>
                        <a:cs typeface="NikoshBAN" pitchFamily="2" charset="0"/>
                      </a:endParaRPr>
                    </a:p>
                  </a:txBody>
                  <a:tcPr marL="0" marR="0" marT="0" marB="0"/>
                </a:tc>
                <a:extLst>
                  <a:ext uri="{0D108BD9-81ED-4DB2-BD59-A6C34878D82A}">
                    <a16:rowId xmlns:a16="http://schemas.microsoft.com/office/drawing/2014/main" val="10003"/>
                  </a:ext>
                </a:extLst>
              </a:tr>
              <a:tr h="736350">
                <a:tc>
                  <a:txBody>
                    <a:bodyPr/>
                    <a:lstStyle/>
                    <a:p>
                      <a:pPr marL="0" marR="0">
                        <a:lnSpc>
                          <a:spcPct val="115000"/>
                        </a:lnSpc>
                        <a:spcBef>
                          <a:spcPts val="0"/>
                        </a:spcBef>
                        <a:spcAft>
                          <a:spcPts val="1000"/>
                        </a:spcAft>
                      </a:pPr>
                      <a:r>
                        <a:rPr lang="bn-IN" sz="2800">
                          <a:effectLst/>
                          <a:latin typeface="NikoshBAN" pitchFamily="2" charset="0"/>
                          <a:cs typeface="NikoshBAN" pitchFamily="2" charset="0"/>
                        </a:rPr>
                        <a:t>সমানবাচক বা সমস্তবাচক </a:t>
                      </a:r>
                      <a:endParaRPr lang="en-US" sz="2800">
                        <a:effectLst/>
                        <a:latin typeface="NikoshBAN" pitchFamily="2" charset="0"/>
                        <a:ea typeface="Calibri"/>
                        <a:cs typeface="NikoshBAN" pitchFamily="2" charset="0"/>
                      </a:endParaRPr>
                    </a:p>
                  </a:txBody>
                  <a:tcPr marL="0" marR="0" marT="0" marB="0"/>
                </a:tc>
                <a:tc>
                  <a:txBody>
                    <a:bodyPr/>
                    <a:lstStyle/>
                    <a:p>
                      <a:pPr marL="0" marR="0">
                        <a:lnSpc>
                          <a:spcPct val="115000"/>
                        </a:lnSpc>
                        <a:spcBef>
                          <a:spcPts val="0"/>
                        </a:spcBef>
                        <a:spcAft>
                          <a:spcPts val="1000"/>
                        </a:spcAft>
                      </a:pPr>
                      <a:r>
                        <a:rPr lang="bn-IN" sz="4000" b="1" dirty="0" smtClean="0">
                          <a:effectLst/>
                          <a:latin typeface="NikoshBAN" pitchFamily="2" charset="0"/>
                          <a:cs typeface="NikoshBAN" pitchFamily="2" charset="0"/>
                        </a:rPr>
                        <a:t>    </a:t>
                      </a:r>
                      <a:r>
                        <a:rPr lang="en-US" sz="4000" b="1" dirty="0" smtClean="0">
                          <a:effectLst/>
                          <a:latin typeface="NikoshBAN" pitchFamily="2" charset="0"/>
                          <a:cs typeface="NikoshBAN" pitchFamily="2" charset="0"/>
                        </a:rPr>
                        <a:t>=</a:t>
                      </a:r>
                      <a:endParaRPr lang="en-US" sz="4000" b="1" dirty="0">
                        <a:effectLst/>
                        <a:latin typeface="NikoshBAN" pitchFamily="2" charset="0"/>
                        <a:ea typeface="Calibri"/>
                        <a:cs typeface="NikoshBAN" pitchFamily="2" charset="0"/>
                      </a:endParaRPr>
                    </a:p>
                  </a:txBody>
                  <a:tcPr marL="0" marR="0" marT="0" marB="0"/>
                </a:tc>
                <a:tc>
                  <a:txBody>
                    <a:bodyPr/>
                    <a:lstStyle/>
                    <a:p>
                      <a:pPr marL="0" marR="0">
                        <a:lnSpc>
                          <a:spcPct val="115000"/>
                        </a:lnSpc>
                        <a:spcBef>
                          <a:spcPts val="0"/>
                        </a:spcBef>
                        <a:spcAft>
                          <a:spcPts val="1000"/>
                        </a:spcAft>
                      </a:pPr>
                      <a:r>
                        <a:rPr lang="bn-IN" sz="2800" dirty="0">
                          <a:effectLst/>
                          <a:latin typeface="NikoshBAN" pitchFamily="2" charset="0"/>
                          <a:cs typeface="NikoshBAN" pitchFamily="2" charset="0"/>
                        </a:rPr>
                        <a:t>নর ও নারী = নরনারী</a:t>
                      </a:r>
                      <a:endParaRPr lang="en-US" sz="2800" dirty="0">
                        <a:effectLst/>
                        <a:latin typeface="NikoshBAN" pitchFamily="2" charset="0"/>
                        <a:ea typeface="Calibri"/>
                        <a:cs typeface="NikoshBAN" pitchFamily="2" charset="0"/>
                      </a:endParaRPr>
                    </a:p>
                  </a:txBody>
                  <a:tcPr marL="0" marR="0" marT="0" marB="0"/>
                </a:tc>
                <a:extLst>
                  <a:ext uri="{0D108BD9-81ED-4DB2-BD59-A6C34878D82A}">
                    <a16:rowId xmlns:a16="http://schemas.microsoft.com/office/drawing/2014/main" val="10004"/>
                  </a:ext>
                </a:extLst>
              </a:tr>
            </a:tbl>
          </a:graphicData>
        </a:graphic>
      </p:graphicFrame>
      <p:sp>
        <p:nvSpPr>
          <p:cNvPr id="5" name="TextBox 4"/>
          <p:cNvSpPr txBox="1"/>
          <p:nvPr/>
        </p:nvSpPr>
        <p:spPr>
          <a:xfrm>
            <a:off x="0" y="152400"/>
            <a:ext cx="9144000" cy="2769989"/>
          </a:xfrm>
          <a:prstGeom prst="rect">
            <a:avLst/>
          </a:prstGeom>
          <a:noFill/>
        </p:spPr>
        <p:txBody>
          <a:bodyPr wrap="square" rtlCol="0">
            <a:spAutoFit/>
          </a:bodyPr>
          <a:lstStyle/>
          <a:p>
            <a:pPr lvl="0"/>
            <a:r>
              <a:rPr lang="bn-IN" sz="3200" b="1" u="sng" dirty="0">
                <a:solidFill>
                  <a:srgbClr val="FF0000"/>
                </a:solidFill>
                <a:latin typeface="NikoshBAN" pitchFamily="2" charset="0"/>
                <a:cs typeface="NikoshBAN" pitchFamily="2" charset="0"/>
              </a:rPr>
              <a:t>বিরাম চিহ্নে </a:t>
            </a:r>
            <a:r>
              <a:rPr lang="bn-IN" sz="3200" b="1" u="sng" dirty="0" smtClean="0">
                <a:solidFill>
                  <a:srgbClr val="FF0000"/>
                </a:solidFill>
                <a:latin typeface="NikoshBAN" pitchFamily="2" charset="0"/>
                <a:cs typeface="NikoshBAN" pitchFamily="2" charset="0"/>
              </a:rPr>
              <a:t>ব্যবহার-5</a:t>
            </a:r>
            <a:endParaRPr lang="bn-IN" sz="3200" b="1" u="sng" dirty="0">
              <a:solidFill>
                <a:srgbClr val="FF0000"/>
              </a:solidFill>
              <a:latin typeface="NikoshBAN" pitchFamily="2" charset="0"/>
              <a:cs typeface="NikoshBAN" pitchFamily="2" charset="0"/>
            </a:endParaRPr>
          </a:p>
          <a:p>
            <a:r>
              <a:rPr lang="bn-IN" sz="2800" b="1" u="sng" dirty="0" smtClean="0">
                <a:latin typeface="NikoshBAN" pitchFamily="2" charset="0"/>
                <a:cs typeface="NikoshBAN" pitchFamily="2" charset="0"/>
              </a:rPr>
              <a:t>ব্যাকরণিক </a:t>
            </a:r>
            <a:r>
              <a:rPr lang="bn-IN" sz="2800" b="1" u="sng" dirty="0">
                <a:latin typeface="NikoshBAN" pitchFamily="2" charset="0"/>
                <a:cs typeface="NikoshBAN" pitchFamily="2" charset="0"/>
              </a:rPr>
              <a:t>চিহ্ন </a:t>
            </a:r>
            <a:r>
              <a:rPr lang="en-US" sz="2800" u="sng" dirty="0">
                <a:latin typeface="NikoshBAN" pitchFamily="2" charset="0"/>
                <a:cs typeface="NikoshBAN" pitchFamily="2" charset="0"/>
              </a:rPr>
              <a:t/>
            </a:r>
            <a:br>
              <a:rPr lang="en-US" sz="2800" u="sng" dirty="0">
                <a:latin typeface="NikoshBAN" pitchFamily="2" charset="0"/>
                <a:cs typeface="NikoshBAN" pitchFamily="2" charset="0"/>
              </a:rPr>
            </a:br>
            <a:r>
              <a:rPr lang="bn-IN" sz="2400" dirty="0">
                <a:latin typeface="NikoshBAN" pitchFamily="2" charset="0"/>
                <a:cs typeface="NikoshBAN" pitchFamily="2" charset="0"/>
              </a:rPr>
              <a:t>বিরাম চিহ্নের বাইরেও বাংলা </a:t>
            </a:r>
            <a:r>
              <a:rPr lang="bn-IN" sz="2400" dirty="0" smtClean="0">
                <a:latin typeface="NikoshBAN" pitchFamily="2" charset="0"/>
                <a:cs typeface="NikoshBAN" pitchFamily="2" charset="0"/>
              </a:rPr>
              <a:t>ভাষায় </a:t>
            </a:r>
            <a:r>
              <a:rPr lang="bn-IN" sz="2400" dirty="0">
                <a:latin typeface="NikoshBAN" pitchFamily="2" charset="0"/>
                <a:cs typeface="NikoshBAN" pitchFamily="2" charset="0"/>
              </a:rPr>
              <a:t>কিছু চিহ্ন ব্যবহৃত </a:t>
            </a:r>
            <a:r>
              <a:rPr lang="bn-IN" sz="2400" dirty="0" smtClean="0">
                <a:latin typeface="NikoshBAN" pitchFamily="2" charset="0"/>
                <a:cs typeface="NikoshBAN" pitchFamily="2" charset="0"/>
              </a:rPr>
              <a:t>হয়। </a:t>
            </a:r>
            <a:r>
              <a:rPr lang="bn-IN" sz="2400" dirty="0">
                <a:latin typeface="NikoshBAN" pitchFamily="2" charset="0"/>
                <a:cs typeface="NikoshBAN" pitchFamily="2" charset="0"/>
              </a:rPr>
              <a:t>এগুলো দিয়ে কোন বিরতি বা ছেদ বোঝানো </a:t>
            </a:r>
            <a:r>
              <a:rPr lang="bn-IN" sz="2400" dirty="0" smtClean="0">
                <a:latin typeface="NikoshBAN" pitchFamily="2" charset="0"/>
                <a:cs typeface="NikoshBAN" pitchFamily="2" charset="0"/>
              </a:rPr>
              <a:t>হয় </a:t>
            </a:r>
            <a:r>
              <a:rPr lang="bn-IN" sz="2400" dirty="0">
                <a:latin typeface="NikoshBAN" pitchFamily="2" charset="0"/>
                <a:cs typeface="NikoshBAN" pitchFamily="2" charset="0"/>
              </a:rPr>
              <a:t>না। এগুলো ব্যাকরণের কতোগুলো টার্মস </a:t>
            </a:r>
            <a:r>
              <a:rPr lang="bn-IN" sz="2400" dirty="0" smtClean="0">
                <a:latin typeface="NikoshBAN" pitchFamily="2" charset="0"/>
                <a:cs typeface="NikoshBAN" pitchFamily="2" charset="0"/>
              </a:rPr>
              <a:t>বোঝায়।</a:t>
            </a:r>
            <a:r>
              <a:rPr lang="en-US" sz="2400" dirty="0">
                <a:latin typeface="NikoshBAN" pitchFamily="2" charset="0"/>
                <a:cs typeface="NikoshBAN" pitchFamily="2" charset="0"/>
              </a:rPr>
              <a:t/>
            </a:r>
            <a:br>
              <a:rPr lang="en-US" sz="2400" dirty="0">
                <a:latin typeface="NikoshBAN" pitchFamily="2" charset="0"/>
                <a:cs typeface="NikoshBAN" pitchFamily="2" charset="0"/>
              </a:rPr>
            </a:br>
            <a:r>
              <a:rPr lang="bn-IN" sz="2400" dirty="0">
                <a:latin typeface="NikoshBAN" pitchFamily="2" charset="0"/>
                <a:cs typeface="NikoshBAN" pitchFamily="2" charset="0"/>
              </a:rPr>
              <a:t>ব্যাকরণের বিভিন্ন তথ্য বা টার্মস বোঝাতে </a:t>
            </a:r>
            <a:r>
              <a:rPr lang="bn-IN" sz="2400" dirty="0" smtClean="0">
                <a:latin typeface="NikoshBAN" pitchFamily="2" charset="0"/>
                <a:cs typeface="NikoshBAN" pitchFamily="2" charset="0"/>
              </a:rPr>
              <a:t>যে </a:t>
            </a:r>
            <a:r>
              <a:rPr lang="bn-IN" sz="2400" dirty="0">
                <a:latin typeface="NikoshBAN" pitchFamily="2" charset="0"/>
                <a:cs typeface="NikoshBAN" pitchFamily="2" charset="0"/>
              </a:rPr>
              <a:t>চিহ্নগুলো ব্যবহৃত </a:t>
            </a:r>
            <a:r>
              <a:rPr lang="bn-IN" sz="2400" dirty="0" smtClean="0">
                <a:latin typeface="NikoshBAN" pitchFamily="2" charset="0"/>
                <a:cs typeface="NikoshBAN" pitchFamily="2" charset="0"/>
              </a:rPr>
              <a:t>হয়</a:t>
            </a:r>
            <a:r>
              <a:rPr lang="en-US" sz="2400" dirty="0" smtClean="0">
                <a:latin typeface="NikoshBAN" pitchFamily="2" charset="0"/>
                <a:cs typeface="NikoshBAN" pitchFamily="2" charset="0"/>
              </a:rPr>
              <a:t>, </a:t>
            </a:r>
            <a:r>
              <a:rPr lang="bn-IN" sz="2400" dirty="0">
                <a:latin typeface="NikoshBAN" pitchFamily="2" charset="0"/>
                <a:cs typeface="NikoshBAN" pitchFamily="2" charset="0"/>
              </a:rPr>
              <a:t>সেগুলোই ব্যাকরণিক চিহ্ন।</a:t>
            </a:r>
            <a:r>
              <a:rPr lang="en-US" sz="2400" dirty="0">
                <a:latin typeface="NikoshBAN" pitchFamily="2" charset="0"/>
                <a:cs typeface="NikoshBAN" pitchFamily="2" charset="0"/>
              </a:rPr>
              <a:t/>
            </a:r>
            <a:br>
              <a:rPr lang="en-US" sz="2400" dirty="0">
                <a:latin typeface="NikoshBAN" pitchFamily="2" charset="0"/>
                <a:cs typeface="NikoshBAN" pitchFamily="2" charset="0"/>
              </a:rPr>
            </a:br>
            <a:r>
              <a:rPr lang="bn-IN" sz="2400" dirty="0">
                <a:latin typeface="NikoshBAN" pitchFamily="2" charset="0"/>
                <a:cs typeface="NikoshBAN" pitchFamily="2" charset="0"/>
              </a:rPr>
              <a:t>বাংলা </a:t>
            </a:r>
            <a:r>
              <a:rPr lang="bn-IN" sz="2400" dirty="0" smtClean="0">
                <a:latin typeface="NikoshBAN" pitchFamily="2" charset="0"/>
                <a:cs typeface="NikoshBAN" pitchFamily="2" charset="0"/>
              </a:rPr>
              <a:t>ভাষায় </a:t>
            </a:r>
            <a:r>
              <a:rPr lang="bn-IN" sz="2400" dirty="0">
                <a:latin typeface="NikoshBAN" pitchFamily="2" charset="0"/>
                <a:cs typeface="NikoshBAN" pitchFamily="2" charset="0"/>
              </a:rPr>
              <a:t>ব্যবহৃত </a:t>
            </a:r>
            <a:r>
              <a:rPr lang="bn-IN" sz="2400" dirty="0" smtClean="0">
                <a:latin typeface="NikoshBAN" pitchFamily="2" charset="0"/>
                <a:cs typeface="NikoshBAN" pitchFamily="2" charset="0"/>
              </a:rPr>
              <a:t>উল্লেখযোগ্য কয়েকটি </a:t>
            </a:r>
            <a:r>
              <a:rPr lang="bn-IN" sz="2400" dirty="0">
                <a:latin typeface="NikoshBAN" pitchFamily="2" charset="0"/>
                <a:cs typeface="NikoshBAN" pitchFamily="2" charset="0"/>
              </a:rPr>
              <a:t>ব্যাকরণিক চিহ্ন হলো-</a:t>
            </a:r>
            <a:endParaRPr lang="en-US" sz="2400" dirty="0">
              <a:latin typeface="NikoshBAN" pitchFamily="2" charset="0"/>
              <a:cs typeface="NikoshBAN" pitchFamily="2" charset="0"/>
            </a:endParaRPr>
          </a:p>
          <a:p>
            <a:endParaRPr lang="en-US" dirty="0">
              <a:latin typeface="NikoshBAN" pitchFamily="2" charset="0"/>
              <a:cs typeface="NikoshBAN" pitchFamily="2" charset="0"/>
            </a:endParaRPr>
          </a:p>
        </p:txBody>
      </p:sp>
    </p:spTree>
    <p:extLst>
      <p:ext uri="{BB962C8B-B14F-4D97-AF65-F5344CB8AC3E}">
        <p14:creationId xmlns:p14="http://schemas.microsoft.com/office/powerpoint/2010/main" val="398457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heel(1)">
                                      <p:cBhvr>
                                        <p:cTn id="2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81000"/>
            <a:ext cx="8763000" cy="3170099"/>
          </a:xfrm>
          <a:prstGeom prst="rect">
            <a:avLst/>
          </a:prstGeom>
          <a:noFill/>
        </p:spPr>
        <p:txBody>
          <a:bodyPr wrap="square" rtlCol="0">
            <a:spAutoFit/>
          </a:bodyPr>
          <a:lstStyle/>
          <a:p>
            <a:pPr algn="ctr"/>
            <a:r>
              <a:rPr lang="bn-IN" sz="4000" b="1" dirty="0" smtClean="0">
                <a:latin typeface="NikoshBAN" pitchFamily="2" charset="0"/>
                <a:cs typeface="NikoshBAN" pitchFamily="2" charset="0"/>
              </a:rPr>
              <a:t>দলীয় কাজ </a:t>
            </a:r>
          </a:p>
          <a:p>
            <a:r>
              <a:rPr lang="bn-IN" sz="3200" b="1" u="sng" dirty="0" smtClean="0">
                <a:latin typeface="NikoshBAN" pitchFamily="2" charset="0"/>
                <a:cs typeface="NikoshBAN" pitchFamily="2" charset="0"/>
              </a:rPr>
              <a:t>প্রয়োজনীয় স্থানে বিরাম চিহ্ন বসাও --------</a:t>
            </a:r>
          </a:p>
          <a:p>
            <a:endParaRPr lang="bn-IN" sz="3200" b="1" u="sng" dirty="0" smtClean="0">
              <a:latin typeface="NikoshBAN" pitchFamily="2" charset="0"/>
              <a:cs typeface="NikoshBAN" pitchFamily="2" charset="0"/>
            </a:endParaRPr>
          </a:p>
          <a:p>
            <a:pPr algn="just"/>
            <a:r>
              <a:rPr lang="bn-IN" sz="3200" dirty="0" smtClean="0">
                <a:latin typeface="NikoshBAN" pitchFamily="2" charset="0"/>
                <a:cs typeface="NikoshBAN" pitchFamily="2" charset="0"/>
              </a:rPr>
              <a:t>পাক পাখালীর দেশ বাংলাদেশ প্রকৃতির অপরুপ সৌন্দর্যে সজ্জিত বাংলাদ্বশের খ্যাতি বিশ্ব ব্যাপী তারা নদী-নালা শ্যামল শষ্যভরা মাঠ বৃক্ষ পল্লবে শোভিত বনভূমি একাত্ব হয়ে সৃষ্টি করেছে অপরূপ মায়া। </a:t>
            </a:r>
          </a:p>
        </p:txBody>
      </p:sp>
    </p:spTree>
    <p:extLst>
      <p:ext uri="{BB962C8B-B14F-4D97-AF65-F5344CB8AC3E}">
        <p14:creationId xmlns:p14="http://schemas.microsoft.com/office/powerpoint/2010/main" val="11303730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000"/>
                                        <p:tgtEl>
                                          <p:spTgt spid="2">
                                            <p:txEl>
                                              <p:pRg st="3" end="3"/>
                                            </p:txEl>
                                          </p:spTgt>
                                        </p:tgtEl>
                                      </p:cBhvr>
                                    </p:animEffect>
                                    <p:anim calcmode="lin" valueType="num">
                                      <p:cBhvr>
                                        <p:cTn id="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331569907"/>
              </p:ext>
            </p:extLst>
          </p:nvPr>
        </p:nvGraphicFramePr>
        <p:xfrm>
          <a:off x="4080163" y="675574"/>
          <a:ext cx="4876801" cy="6091006"/>
        </p:xfrm>
        <a:graphic>
          <a:graphicData uri="http://schemas.openxmlformats.org/drawingml/2006/table">
            <a:tbl>
              <a:tblPr firstRow="1" firstCol="1" bandRow="1">
                <a:tableStyleId>{5C22544A-7EE6-4342-B048-85BDC9FD1C3A}</a:tableStyleId>
              </a:tblPr>
              <a:tblGrid>
                <a:gridCol w="1112325">
                  <a:extLst>
                    <a:ext uri="{9D8B030D-6E8A-4147-A177-3AD203B41FA5}">
                      <a16:colId xmlns:a16="http://schemas.microsoft.com/office/drawing/2014/main" val="20000"/>
                    </a:ext>
                  </a:extLst>
                </a:gridCol>
                <a:gridCol w="2011875">
                  <a:extLst>
                    <a:ext uri="{9D8B030D-6E8A-4147-A177-3AD203B41FA5}">
                      <a16:colId xmlns:a16="http://schemas.microsoft.com/office/drawing/2014/main" val="20001"/>
                    </a:ext>
                  </a:extLst>
                </a:gridCol>
                <a:gridCol w="1752601">
                  <a:extLst>
                    <a:ext uri="{9D8B030D-6E8A-4147-A177-3AD203B41FA5}">
                      <a16:colId xmlns:a16="http://schemas.microsoft.com/office/drawing/2014/main" val="20002"/>
                    </a:ext>
                  </a:extLst>
                </a:gridCol>
              </a:tblGrid>
              <a:tr h="392048">
                <a:tc>
                  <a:txBody>
                    <a:bodyPr/>
                    <a:lstStyle/>
                    <a:p>
                      <a:pPr marL="0" marR="0">
                        <a:lnSpc>
                          <a:spcPct val="115000"/>
                        </a:lnSpc>
                        <a:spcBef>
                          <a:spcPts val="0"/>
                        </a:spcBef>
                        <a:spcAft>
                          <a:spcPts val="0"/>
                        </a:spcAft>
                      </a:pPr>
                      <a:endParaRPr lang="en-US" sz="1800" dirty="0">
                        <a:effectLst/>
                        <a:latin typeface="NikoshBAN" pitchFamily="2" charset="0"/>
                        <a:ea typeface="Calibri"/>
                        <a:cs typeface="NikoshBAN" pitchFamily="2" charset="0"/>
                      </a:endParaRPr>
                    </a:p>
                  </a:txBody>
                  <a:tcPr marL="0" marR="0" marT="0" marB="0"/>
                </a:tc>
                <a:tc>
                  <a:txBody>
                    <a:bodyPr/>
                    <a:lstStyle/>
                    <a:p>
                      <a:pPr marL="0" marR="0">
                        <a:lnSpc>
                          <a:spcPct val="115000"/>
                        </a:lnSpc>
                        <a:spcBef>
                          <a:spcPts val="0"/>
                        </a:spcBef>
                        <a:spcAft>
                          <a:spcPts val="1000"/>
                        </a:spcAft>
                      </a:pPr>
                      <a:endParaRPr lang="en-US" sz="1800" dirty="0">
                        <a:effectLst/>
                        <a:latin typeface="NikoshBAN" pitchFamily="2" charset="0"/>
                        <a:ea typeface="Calibri"/>
                        <a:cs typeface="NikoshBAN" pitchFamily="2" charset="0"/>
                      </a:endParaRPr>
                    </a:p>
                  </a:txBody>
                  <a:tcPr marL="0" marR="0" marT="0" marB="0"/>
                </a:tc>
                <a:tc>
                  <a:txBody>
                    <a:bodyPr/>
                    <a:lstStyle/>
                    <a:p>
                      <a:pPr marL="0" marR="0">
                        <a:lnSpc>
                          <a:spcPct val="115000"/>
                        </a:lnSpc>
                        <a:spcBef>
                          <a:spcPts val="0"/>
                        </a:spcBef>
                        <a:spcAft>
                          <a:spcPts val="1000"/>
                        </a:spcAft>
                      </a:pPr>
                      <a:endParaRPr lang="en-US" sz="1800" dirty="0">
                        <a:effectLst/>
                        <a:latin typeface="NikoshBAN" pitchFamily="2" charset="0"/>
                        <a:ea typeface="Calibri"/>
                        <a:cs typeface="NikoshBAN" pitchFamily="2" charset="0"/>
                      </a:endParaRPr>
                    </a:p>
                  </a:txBody>
                  <a:tcPr marL="0" marR="0" marT="0" marB="0"/>
                </a:tc>
                <a:extLst>
                  <a:ext uri="{0D108BD9-81ED-4DB2-BD59-A6C34878D82A}">
                    <a16:rowId xmlns:a16="http://schemas.microsoft.com/office/drawing/2014/main" val="10000"/>
                  </a:ext>
                </a:extLst>
              </a:tr>
              <a:tr h="220579">
                <a:tc>
                  <a:txBody>
                    <a:bodyPr/>
                    <a:lstStyle/>
                    <a:p>
                      <a:endParaRPr lang="en-US" dirty="0"/>
                    </a:p>
                  </a:txBody>
                  <a:tcPr marL="0" marR="0" marT="0" marB="0"/>
                </a:tc>
                <a:tc>
                  <a:txBody>
                    <a:bodyPr/>
                    <a:lstStyle/>
                    <a:p>
                      <a:pPr marL="0" marR="0">
                        <a:lnSpc>
                          <a:spcPct val="115000"/>
                        </a:lnSpc>
                        <a:spcBef>
                          <a:spcPts val="0"/>
                        </a:spcBef>
                        <a:spcAft>
                          <a:spcPts val="1000"/>
                        </a:spcAft>
                      </a:pPr>
                      <a:r>
                        <a:rPr lang="bn-IN" sz="2000" b="1" dirty="0" smtClean="0">
                          <a:effectLst/>
                          <a:latin typeface="NikoshBAN" pitchFamily="2" charset="0"/>
                          <a:cs typeface="NikoshBAN" pitchFamily="2" charset="0"/>
                        </a:rPr>
                        <a:t>          </a:t>
                      </a:r>
                      <a:r>
                        <a:rPr lang="en-US" sz="2000" b="1" dirty="0" smtClean="0">
                          <a:effectLst/>
                          <a:latin typeface="NikoshBAN" pitchFamily="2" charset="0"/>
                          <a:cs typeface="NikoshBAN" pitchFamily="2" charset="0"/>
                        </a:rPr>
                        <a:t>,</a:t>
                      </a:r>
                      <a:endParaRPr lang="en-US" sz="2000" b="1" dirty="0">
                        <a:effectLst/>
                        <a:latin typeface="NikoshBAN" pitchFamily="2" charset="0"/>
                        <a:ea typeface="Calibri"/>
                        <a:cs typeface="NikoshBAN" pitchFamily="2" charset="0"/>
                      </a:endParaRPr>
                    </a:p>
                  </a:txBody>
                  <a:tcPr marL="0" marR="0" marT="0" marB="0"/>
                </a:tc>
                <a:tc>
                  <a:txBody>
                    <a:bodyPr/>
                    <a:lstStyle/>
                    <a:p>
                      <a:pPr marL="0" marR="0">
                        <a:lnSpc>
                          <a:spcPct val="115000"/>
                        </a:lnSpc>
                        <a:spcBef>
                          <a:spcPts val="0"/>
                        </a:spcBef>
                        <a:spcAft>
                          <a:spcPts val="1000"/>
                        </a:spcAft>
                      </a:pPr>
                      <a:endParaRPr lang="en-US" sz="1800" dirty="0">
                        <a:effectLst/>
                        <a:latin typeface="NikoshBAN" pitchFamily="2" charset="0"/>
                        <a:ea typeface="Calibri"/>
                        <a:cs typeface="NikoshBAN" pitchFamily="2" charset="0"/>
                      </a:endParaRPr>
                    </a:p>
                  </a:txBody>
                  <a:tcPr marL="0" marR="0" marT="0" marB="0"/>
                </a:tc>
                <a:extLst>
                  <a:ext uri="{0D108BD9-81ED-4DB2-BD59-A6C34878D82A}">
                    <a16:rowId xmlns:a16="http://schemas.microsoft.com/office/drawing/2014/main" val="10001"/>
                  </a:ext>
                </a:extLst>
              </a:tr>
              <a:tr h="220579">
                <a:tc>
                  <a:txBody>
                    <a:bodyPr/>
                    <a:lstStyle/>
                    <a:p>
                      <a:endParaRPr lang="en-US"/>
                    </a:p>
                  </a:txBody>
                  <a:tcPr marL="0" marR="0" marT="0" marB="0"/>
                </a:tc>
                <a:tc>
                  <a:txBody>
                    <a:bodyPr/>
                    <a:lstStyle/>
                    <a:p>
                      <a:pPr marL="0" marR="0">
                        <a:lnSpc>
                          <a:spcPct val="115000"/>
                        </a:lnSpc>
                        <a:spcBef>
                          <a:spcPts val="0"/>
                        </a:spcBef>
                        <a:spcAft>
                          <a:spcPts val="1000"/>
                        </a:spcAft>
                      </a:pPr>
                      <a:r>
                        <a:rPr lang="bn-IN" sz="2000" b="1" dirty="0" smtClean="0">
                          <a:effectLst/>
                          <a:latin typeface="NikoshBAN" pitchFamily="2" charset="0"/>
                          <a:cs typeface="NikoshBAN" pitchFamily="2" charset="0"/>
                        </a:rPr>
                        <a:t>          </a:t>
                      </a:r>
                      <a:r>
                        <a:rPr lang="hi-IN" sz="2000" b="1" dirty="0" smtClean="0">
                          <a:effectLst/>
                          <a:latin typeface="NikoshBAN" pitchFamily="2" charset="0"/>
                          <a:cs typeface="NikoshBAN" pitchFamily="2" charset="0"/>
                        </a:rPr>
                        <a:t>।</a:t>
                      </a:r>
                      <a:endParaRPr lang="en-US" sz="2000" b="1" dirty="0">
                        <a:effectLst/>
                        <a:latin typeface="NikoshBAN" pitchFamily="2" charset="0"/>
                        <a:ea typeface="Calibri"/>
                        <a:cs typeface="NikoshBAN" pitchFamily="2" charset="0"/>
                      </a:endParaRPr>
                    </a:p>
                  </a:txBody>
                  <a:tcPr marL="0" marR="0" marT="0" marB="0"/>
                </a:tc>
                <a:tc>
                  <a:txBody>
                    <a:bodyPr/>
                    <a:lstStyle/>
                    <a:p>
                      <a:pPr marL="0" marR="0">
                        <a:lnSpc>
                          <a:spcPct val="115000"/>
                        </a:lnSpc>
                        <a:spcBef>
                          <a:spcPts val="0"/>
                        </a:spcBef>
                        <a:spcAft>
                          <a:spcPts val="1000"/>
                        </a:spcAft>
                      </a:pPr>
                      <a:endParaRPr lang="en-US" sz="1800" dirty="0">
                        <a:effectLst/>
                        <a:latin typeface="NikoshBAN" pitchFamily="2" charset="0"/>
                        <a:ea typeface="Calibri"/>
                        <a:cs typeface="NikoshBAN" pitchFamily="2" charset="0"/>
                      </a:endParaRPr>
                    </a:p>
                  </a:txBody>
                  <a:tcPr marL="0" marR="0" marT="0" marB="0"/>
                </a:tc>
                <a:extLst>
                  <a:ext uri="{0D108BD9-81ED-4DB2-BD59-A6C34878D82A}">
                    <a16:rowId xmlns:a16="http://schemas.microsoft.com/office/drawing/2014/main" val="10002"/>
                  </a:ext>
                </a:extLst>
              </a:tr>
              <a:tr h="220579">
                <a:tc>
                  <a:txBody>
                    <a:bodyPr/>
                    <a:lstStyle/>
                    <a:p>
                      <a:endParaRPr lang="en-US"/>
                    </a:p>
                  </a:txBody>
                  <a:tcPr marL="0" marR="0" marT="0" marB="0"/>
                </a:tc>
                <a:tc>
                  <a:txBody>
                    <a:bodyPr/>
                    <a:lstStyle/>
                    <a:p>
                      <a:pPr marL="0" marR="0">
                        <a:lnSpc>
                          <a:spcPct val="115000"/>
                        </a:lnSpc>
                        <a:spcBef>
                          <a:spcPts val="0"/>
                        </a:spcBef>
                        <a:spcAft>
                          <a:spcPts val="1000"/>
                        </a:spcAft>
                      </a:pPr>
                      <a:r>
                        <a:rPr lang="bn-IN" sz="2000" b="1" dirty="0" smtClean="0">
                          <a:effectLst/>
                          <a:latin typeface="NikoshBAN" pitchFamily="2" charset="0"/>
                          <a:cs typeface="NikoshBAN" pitchFamily="2" charset="0"/>
                        </a:rPr>
                        <a:t>          </a:t>
                      </a:r>
                      <a:r>
                        <a:rPr lang="en-US" sz="2000" b="1" dirty="0" smtClean="0">
                          <a:effectLst/>
                          <a:latin typeface="NikoshBAN" pitchFamily="2" charset="0"/>
                          <a:cs typeface="NikoshBAN" pitchFamily="2" charset="0"/>
                        </a:rPr>
                        <a:t>?</a:t>
                      </a:r>
                      <a:endParaRPr lang="en-US" sz="2000" b="1" dirty="0">
                        <a:effectLst/>
                        <a:latin typeface="NikoshBAN" pitchFamily="2" charset="0"/>
                        <a:ea typeface="Calibri"/>
                        <a:cs typeface="NikoshBAN" pitchFamily="2" charset="0"/>
                      </a:endParaRPr>
                    </a:p>
                  </a:txBody>
                  <a:tcPr marL="0" marR="0" marT="0" marB="0"/>
                </a:tc>
                <a:tc>
                  <a:txBody>
                    <a:bodyPr/>
                    <a:lstStyle/>
                    <a:p>
                      <a:pPr marL="0" marR="0">
                        <a:lnSpc>
                          <a:spcPct val="115000"/>
                        </a:lnSpc>
                        <a:spcBef>
                          <a:spcPts val="0"/>
                        </a:spcBef>
                        <a:spcAft>
                          <a:spcPts val="1000"/>
                        </a:spcAft>
                      </a:pPr>
                      <a:endParaRPr lang="en-US" sz="1800" dirty="0">
                        <a:effectLst/>
                        <a:latin typeface="NikoshBAN" pitchFamily="2" charset="0"/>
                        <a:ea typeface="Calibri"/>
                        <a:cs typeface="NikoshBAN" pitchFamily="2" charset="0"/>
                      </a:endParaRPr>
                    </a:p>
                  </a:txBody>
                  <a:tcPr marL="0" marR="0" marT="0" marB="0"/>
                </a:tc>
                <a:extLst>
                  <a:ext uri="{0D108BD9-81ED-4DB2-BD59-A6C34878D82A}">
                    <a16:rowId xmlns:a16="http://schemas.microsoft.com/office/drawing/2014/main" val="10003"/>
                  </a:ext>
                </a:extLst>
              </a:tr>
              <a:tr h="441158">
                <a:tc>
                  <a:txBody>
                    <a:bodyPr/>
                    <a:lstStyle/>
                    <a:p>
                      <a:endParaRPr lang="en-US"/>
                    </a:p>
                  </a:txBody>
                  <a:tcPr marL="0" marR="0" marT="0" marB="0"/>
                </a:tc>
                <a:tc>
                  <a:txBody>
                    <a:bodyPr/>
                    <a:lstStyle/>
                    <a:p>
                      <a:pPr marL="0" marR="0">
                        <a:lnSpc>
                          <a:spcPct val="115000"/>
                        </a:lnSpc>
                        <a:spcBef>
                          <a:spcPts val="0"/>
                        </a:spcBef>
                        <a:spcAft>
                          <a:spcPts val="1000"/>
                        </a:spcAft>
                      </a:pPr>
                      <a:r>
                        <a:rPr lang="bn-IN" sz="2000" b="1" dirty="0" smtClean="0">
                          <a:effectLst/>
                          <a:latin typeface="NikoshBAN" pitchFamily="2" charset="0"/>
                          <a:cs typeface="NikoshBAN" pitchFamily="2" charset="0"/>
                        </a:rPr>
                        <a:t>          </a:t>
                      </a:r>
                      <a:r>
                        <a:rPr lang="en-US" sz="2000" b="1" dirty="0" smtClean="0">
                          <a:effectLst/>
                          <a:latin typeface="NikoshBAN" pitchFamily="2" charset="0"/>
                          <a:cs typeface="NikoshBAN" pitchFamily="2" charset="0"/>
                        </a:rPr>
                        <a:t>!</a:t>
                      </a:r>
                      <a:endParaRPr lang="en-US" sz="2000" b="1" dirty="0">
                        <a:effectLst/>
                        <a:latin typeface="NikoshBAN" pitchFamily="2" charset="0"/>
                        <a:ea typeface="Calibri"/>
                        <a:cs typeface="NikoshBAN" pitchFamily="2" charset="0"/>
                      </a:endParaRPr>
                    </a:p>
                  </a:txBody>
                  <a:tcPr marL="0" marR="0" marT="0" marB="0"/>
                </a:tc>
                <a:tc>
                  <a:txBody>
                    <a:bodyPr/>
                    <a:lstStyle/>
                    <a:p>
                      <a:pPr marL="0" marR="0">
                        <a:lnSpc>
                          <a:spcPct val="115000"/>
                        </a:lnSpc>
                        <a:spcBef>
                          <a:spcPts val="0"/>
                        </a:spcBef>
                        <a:spcAft>
                          <a:spcPts val="1000"/>
                        </a:spcAft>
                      </a:pPr>
                      <a:endParaRPr lang="en-US" sz="1800" dirty="0">
                        <a:effectLst/>
                        <a:latin typeface="NikoshBAN" pitchFamily="2" charset="0"/>
                        <a:ea typeface="Calibri"/>
                        <a:cs typeface="NikoshBAN" pitchFamily="2" charset="0"/>
                      </a:endParaRPr>
                    </a:p>
                  </a:txBody>
                  <a:tcPr marL="0" marR="0" marT="0" marB="0"/>
                </a:tc>
                <a:extLst>
                  <a:ext uri="{0D108BD9-81ED-4DB2-BD59-A6C34878D82A}">
                    <a16:rowId xmlns:a16="http://schemas.microsoft.com/office/drawing/2014/main" val="10004"/>
                  </a:ext>
                </a:extLst>
              </a:tr>
              <a:tr h="220579">
                <a:tc>
                  <a:txBody>
                    <a:bodyPr/>
                    <a:lstStyle/>
                    <a:p>
                      <a:endParaRPr lang="en-US"/>
                    </a:p>
                  </a:txBody>
                  <a:tcPr marL="0" marR="0" marT="0" marB="0"/>
                </a:tc>
                <a:tc>
                  <a:txBody>
                    <a:bodyPr/>
                    <a:lstStyle/>
                    <a:p>
                      <a:pPr marL="0" marR="0">
                        <a:lnSpc>
                          <a:spcPct val="115000"/>
                        </a:lnSpc>
                        <a:spcBef>
                          <a:spcPts val="0"/>
                        </a:spcBef>
                        <a:spcAft>
                          <a:spcPts val="1000"/>
                        </a:spcAft>
                      </a:pPr>
                      <a:r>
                        <a:rPr lang="bn-IN" sz="2000" b="1" dirty="0" smtClean="0">
                          <a:effectLst/>
                          <a:latin typeface="NikoshBAN" pitchFamily="2" charset="0"/>
                          <a:cs typeface="NikoshBAN" pitchFamily="2" charset="0"/>
                        </a:rPr>
                        <a:t>          </a:t>
                      </a:r>
                      <a:r>
                        <a:rPr lang="en-US" sz="2000" b="1" dirty="0" smtClean="0">
                          <a:effectLst/>
                          <a:latin typeface="NikoshBAN" pitchFamily="2" charset="0"/>
                          <a:cs typeface="NikoshBAN" pitchFamily="2" charset="0"/>
                        </a:rPr>
                        <a:t>-</a:t>
                      </a:r>
                      <a:endParaRPr lang="en-US" sz="2000" b="1" dirty="0">
                        <a:effectLst/>
                        <a:latin typeface="NikoshBAN" pitchFamily="2" charset="0"/>
                        <a:ea typeface="Calibri"/>
                        <a:cs typeface="NikoshBAN" pitchFamily="2" charset="0"/>
                      </a:endParaRPr>
                    </a:p>
                  </a:txBody>
                  <a:tcPr marL="0" marR="0" marT="0" marB="0"/>
                </a:tc>
                <a:tc>
                  <a:txBody>
                    <a:bodyPr/>
                    <a:lstStyle/>
                    <a:p>
                      <a:pPr marL="0" marR="0">
                        <a:lnSpc>
                          <a:spcPct val="115000"/>
                        </a:lnSpc>
                        <a:spcBef>
                          <a:spcPts val="0"/>
                        </a:spcBef>
                        <a:spcAft>
                          <a:spcPts val="1000"/>
                        </a:spcAft>
                      </a:pPr>
                      <a:endParaRPr lang="en-US" sz="1800" dirty="0">
                        <a:effectLst/>
                        <a:latin typeface="NikoshBAN" pitchFamily="2" charset="0"/>
                        <a:ea typeface="Calibri"/>
                        <a:cs typeface="NikoshBAN" pitchFamily="2" charset="0"/>
                      </a:endParaRPr>
                    </a:p>
                  </a:txBody>
                  <a:tcPr marL="0" marR="0" marT="0" marB="0"/>
                </a:tc>
                <a:extLst>
                  <a:ext uri="{0D108BD9-81ED-4DB2-BD59-A6C34878D82A}">
                    <a16:rowId xmlns:a16="http://schemas.microsoft.com/office/drawing/2014/main" val="10005"/>
                  </a:ext>
                </a:extLst>
              </a:tr>
              <a:tr h="220579">
                <a:tc>
                  <a:txBody>
                    <a:bodyPr/>
                    <a:lstStyle/>
                    <a:p>
                      <a:endParaRPr lang="en-US"/>
                    </a:p>
                  </a:txBody>
                  <a:tcPr marL="0" marR="0" marT="0" marB="0"/>
                </a:tc>
                <a:tc>
                  <a:txBody>
                    <a:bodyPr/>
                    <a:lstStyle/>
                    <a:p>
                      <a:pPr marL="0" marR="0">
                        <a:lnSpc>
                          <a:spcPct val="115000"/>
                        </a:lnSpc>
                        <a:spcBef>
                          <a:spcPts val="0"/>
                        </a:spcBef>
                        <a:spcAft>
                          <a:spcPts val="1000"/>
                        </a:spcAft>
                      </a:pPr>
                      <a:r>
                        <a:rPr lang="bn-IN" sz="2000" b="1" dirty="0" smtClean="0">
                          <a:effectLst/>
                          <a:latin typeface="NikoshBAN" pitchFamily="2" charset="0"/>
                          <a:cs typeface="NikoshBAN" pitchFamily="2" charset="0"/>
                        </a:rPr>
                        <a:t>          </a:t>
                      </a:r>
                      <a:r>
                        <a:rPr lang="en-US" sz="2000" b="1" dirty="0" smtClean="0">
                          <a:effectLst/>
                          <a:latin typeface="NikoshBAN" pitchFamily="2" charset="0"/>
                          <a:cs typeface="NikoshBAN" pitchFamily="2" charset="0"/>
                        </a:rPr>
                        <a:t>:-</a:t>
                      </a:r>
                      <a:endParaRPr lang="en-US" sz="2000" b="1" dirty="0">
                        <a:effectLst/>
                        <a:latin typeface="NikoshBAN" pitchFamily="2" charset="0"/>
                        <a:ea typeface="Calibri"/>
                        <a:cs typeface="NikoshBAN" pitchFamily="2" charset="0"/>
                      </a:endParaRPr>
                    </a:p>
                  </a:txBody>
                  <a:tcPr marL="0" marR="0" marT="0" marB="0"/>
                </a:tc>
                <a:tc>
                  <a:txBody>
                    <a:bodyPr/>
                    <a:lstStyle/>
                    <a:p>
                      <a:pPr marL="0" marR="0">
                        <a:lnSpc>
                          <a:spcPct val="115000"/>
                        </a:lnSpc>
                        <a:spcBef>
                          <a:spcPts val="0"/>
                        </a:spcBef>
                        <a:spcAft>
                          <a:spcPts val="1000"/>
                        </a:spcAft>
                      </a:pPr>
                      <a:endParaRPr lang="en-US" sz="1800" dirty="0">
                        <a:effectLst/>
                        <a:latin typeface="NikoshBAN" pitchFamily="2" charset="0"/>
                        <a:ea typeface="Calibri"/>
                        <a:cs typeface="NikoshBAN" pitchFamily="2" charset="0"/>
                      </a:endParaRPr>
                    </a:p>
                  </a:txBody>
                  <a:tcPr marL="0" marR="0" marT="0" marB="0"/>
                </a:tc>
                <a:extLst>
                  <a:ext uri="{0D108BD9-81ED-4DB2-BD59-A6C34878D82A}">
                    <a16:rowId xmlns:a16="http://schemas.microsoft.com/office/drawing/2014/main" val="10006"/>
                  </a:ext>
                </a:extLst>
              </a:tr>
              <a:tr h="220579">
                <a:tc>
                  <a:txBody>
                    <a:bodyPr/>
                    <a:lstStyle/>
                    <a:p>
                      <a:endParaRPr lang="en-US"/>
                    </a:p>
                  </a:txBody>
                  <a:tcPr marL="0" marR="0" marT="0" marB="0"/>
                </a:tc>
                <a:tc>
                  <a:txBody>
                    <a:bodyPr/>
                    <a:lstStyle/>
                    <a:p>
                      <a:pPr marL="0" marR="0">
                        <a:lnSpc>
                          <a:spcPct val="115000"/>
                        </a:lnSpc>
                        <a:spcBef>
                          <a:spcPts val="0"/>
                        </a:spcBef>
                        <a:spcAft>
                          <a:spcPts val="1000"/>
                        </a:spcAft>
                      </a:pPr>
                      <a:r>
                        <a:rPr lang="bn-IN" sz="2000" b="1" dirty="0" smtClean="0">
                          <a:effectLst/>
                          <a:latin typeface="NikoshBAN" pitchFamily="2" charset="0"/>
                          <a:cs typeface="NikoshBAN" pitchFamily="2" charset="0"/>
                        </a:rPr>
                        <a:t>          </a:t>
                      </a:r>
                      <a:r>
                        <a:rPr lang="en-US" sz="2000" b="1" dirty="0" smtClean="0">
                          <a:effectLst/>
                          <a:latin typeface="NikoshBAN" pitchFamily="2" charset="0"/>
                          <a:cs typeface="NikoshBAN" pitchFamily="2" charset="0"/>
                        </a:rPr>
                        <a:t>:</a:t>
                      </a:r>
                      <a:endParaRPr lang="en-US" sz="2000" b="1" dirty="0">
                        <a:effectLst/>
                        <a:latin typeface="NikoshBAN" pitchFamily="2" charset="0"/>
                        <a:ea typeface="Calibri"/>
                        <a:cs typeface="NikoshBAN" pitchFamily="2" charset="0"/>
                      </a:endParaRPr>
                    </a:p>
                  </a:txBody>
                  <a:tcPr marL="0" marR="0" marT="0" marB="0"/>
                </a:tc>
                <a:tc>
                  <a:txBody>
                    <a:bodyPr/>
                    <a:lstStyle/>
                    <a:p>
                      <a:pPr marL="0" marR="0">
                        <a:lnSpc>
                          <a:spcPct val="115000"/>
                        </a:lnSpc>
                        <a:spcBef>
                          <a:spcPts val="0"/>
                        </a:spcBef>
                        <a:spcAft>
                          <a:spcPts val="1000"/>
                        </a:spcAft>
                      </a:pPr>
                      <a:endParaRPr lang="en-US" sz="1800" dirty="0">
                        <a:effectLst/>
                        <a:latin typeface="NikoshBAN" pitchFamily="2" charset="0"/>
                        <a:ea typeface="Calibri"/>
                        <a:cs typeface="NikoshBAN" pitchFamily="2" charset="0"/>
                      </a:endParaRPr>
                    </a:p>
                  </a:txBody>
                  <a:tcPr marL="0" marR="0" marT="0" marB="0"/>
                </a:tc>
                <a:extLst>
                  <a:ext uri="{0D108BD9-81ED-4DB2-BD59-A6C34878D82A}">
                    <a16:rowId xmlns:a16="http://schemas.microsoft.com/office/drawing/2014/main" val="10007"/>
                  </a:ext>
                </a:extLst>
              </a:tr>
              <a:tr h="220579">
                <a:tc>
                  <a:txBody>
                    <a:bodyPr/>
                    <a:lstStyle/>
                    <a:p>
                      <a:endParaRPr lang="en-US"/>
                    </a:p>
                  </a:txBody>
                  <a:tcPr marL="0" marR="0" marT="0" marB="0"/>
                </a:tc>
                <a:tc>
                  <a:txBody>
                    <a:bodyPr/>
                    <a:lstStyle/>
                    <a:p>
                      <a:pPr marL="0" marR="0">
                        <a:lnSpc>
                          <a:spcPct val="115000"/>
                        </a:lnSpc>
                        <a:spcBef>
                          <a:spcPts val="0"/>
                        </a:spcBef>
                        <a:spcAft>
                          <a:spcPts val="1000"/>
                        </a:spcAft>
                      </a:pPr>
                      <a:r>
                        <a:rPr lang="bn-IN" sz="2000" b="1" dirty="0" smtClean="0">
                          <a:effectLst/>
                          <a:latin typeface="NikoshBAN" pitchFamily="2" charset="0"/>
                          <a:cs typeface="NikoshBAN" pitchFamily="2" charset="0"/>
                        </a:rPr>
                        <a:t>          </a:t>
                      </a:r>
                      <a:r>
                        <a:rPr lang="en-US" sz="2000" b="1" dirty="0" smtClean="0">
                          <a:effectLst/>
                          <a:latin typeface="NikoshBAN" pitchFamily="2" charset="0"/>
                          <a:cs typeface="NikoshBAN" pitchFamily="2" charset="0"/>
                        </a:rPr>
                        <a:t>;</a:t>
                      </a:r>
                      <a:endParaRPr lang="en-US" sz="2000" b="1" dirty="0">
                        <a:effectLst/>
                        <a:latin typeface="NikoshBAN" pitchFamily="2" charset="0"/>
                        <a:ea typeface="Calibri"/>
                        <a:cs typeface="NikoshBAN" pitchFamily="2" charset="0"/>
                      </a:endParaRPr>
                    </a:p>
                  </a:txBody>
                  <a:tcPr marL="0" marR="0" marT="0" marB="0"/>
                </a:tc>
                <a:tc>
                  <a:txBody>
                    <a:bodyPr/>
                    <a:lstStyle/>
                    <a:p>
                      <a:pPr marL="0" marR="0">
                        <a:lnSpc>
                          <a:spcPct val="115000"/>
                        </a:lnSpc>
                        <a:spcBef>
                          <a:spcPts val="0"/>
                        </a:spcBef>
                        <a:spcAft>
                          <a:spcPts val="1000"/>
                        </a:spcAft>
                      </a:pPr>
                      <a:endParaRPr lang="en-US" sz="1800" dirty="0">
                        <a:effectLst/>
                        <a:latin typeface="NikoshBAN" pitchFamily="2" charset="0"/>
                        <a:ea typeface="Calibri"/>
                        <a:cs typeface="NikoshBAN" pitchFamily="2" charset="0"/>
                      </a:endParaRPr>
                    </a:p>
                  </a:txBody>
                  <a:tcPr marL="0" marR="0" marT="0" marB="0"/>
                </a:tc>
                <a:extLst>
                  <a:ext uri="{0D108BD9-81ED-4DB2-BD59-A6C34878D82A}">
                    <a16:rowId xmlns:a16="http://schemas.microsoft.com/office/drawing/2014/main" val="10008"/>
                  </a:ext>
                </a:extLst>
              </a:tr>
              <a:tr h="220579">
                <a:tc>
                  <a:txBody>
                    <a:bodyPr/>
                    <a:lstStyle/>
                    <a:p>
                      <a:endParaRPr lang="en-US"/>
                    </a:p>
                  </a:txBody>
                  <a:tcPr marL="0" marR="0" marT="0" marB="0"/>
                </a:tc>
                <a:tc>
                  <a:txBody>
                    <a:bodyPr/>
                    <a:lstStyle/>
                    <a:p>
                      <a:pPr marL="0" marR="0">
                        <a:lnSpc>
                          <a:spcPct val="115000"/>
                        </a:lnSpc>
                        <a:spcBef>
                          <a:spcPts val="0"/>
                        </a:spcBef>
                        <a:spcAft>
                          <a:spcPts val="1000"/>
                        </a:spcAft>
                      </a:pPr>
                      <a:r>
                        <a:rPr lang="bn-IN" sz="2000" b="1" dirty="0" smtClean="0">
                          <a:effectLst/>
                          <a:latin typeface="NikoshBAN" pitchFamily="2" charset="0"/>
                          <a:cs typeface="NikoshBAN" pitchFamily="2" charset="0"/>
                        </a:rPr>
                        <a:t>        </a:t>
                      </a:r>
                      <a:r>
                        <a:rPr lang="en-US" sz="2000" b="1" dirty="0" smtClean="0">
                          <a:effectLst/>
                          <a:latin typeface="NikoshBAN" pitchFamily="2" charset="0"/>
                          <a:cs typeface="NikoshBAN" pitchFamily="2" charset="0"/>
                        </a:rPr>
                        <a:t>‘ </a:t>
                      </a:r>
                      <a:r>
                        <a:rPr lang="en-US" sz="2000" b="1" dirty="0">
                          <a:effectLst/>
                          <a:latin typeface="NikoshBAN" pitchFamily="2" charset="0"/>
                          <a:cs typeface="NikoshBAN" pitchFamily="2" charset="0"/>
                        </a:rPr>
                        <a:t>’/ ‘‘ ’’</a:t>
                      </a:r>
                      <a:endParaRPr lang="en-US" sz="2000" b="1" dirty="0">
                        <a:effectLst/>
                        <a:latin typeface="NikoshBAN" pitchFamily="2" charset="0"/>
                        <a:ea typeface="Calibri"/>
                        <a:cs typeface="NikoshBAN" pitchFamily="2" charset="0"/>
                      </a:endParaRPr>
                    </a:p>
                  </a:txBody>
                  <a:tcPr marL="0" marR="0" marT="0" marB="0"/>
                </a:tc>
                <a:tc>
                  <a:txBody>
                    <a:bodyPr/>
                    <a:lstStyle/>
                    <a:p>
                      <a:pPr marL="0" marR="0">
                        <a:lnSpc>
                          <a:spcPct val="115000"/>
                        </a:lnSpc>
                        <a:spcBef>
                          <a:spcPts val="0"/>
                        </a:spcBef>
                        <a:spcAft>
                          <a:spcPts val="1000"/>
                        </a:spcAft>
                      </a:pPr>
                      <a:endParaRPr lang="en-US" sz="1800" dirty="0">
                        <a:effectLst/>
                        <a:latin typeface="NikoshBAN" pitchFamily="2" charset="0"/>
                        <a:ea typeface="Calibri"/>
                        <a:cs typeface="NikoshBAN" pitchFamily="2" charset="0"/>
                      </a:endParaRPr>
                    </a:p>
                  </a:txBody>
                  <a:tcPr marL="0" marR="0" marT="0" marB="0"/>
                </a:tc>
                <a:extLst>
                  <a:ext uri="{0D108BD9-81ED-4DB2-BD59-A6C34878D82A}">
                    <a16:rowId xmlns:a16="http://schemas.microsoft.com/office/drawing/2014/main" val="10009"/>
                  </a:ext>
                </a:extLst>
              </a:tr>
              <a:tr h="220579">
                <a:tc>
                  <a:txBody>
                    <a:bodyPr/>
                    <a:lstStyle/>
                    <a:p>
                      <a:endParaRPr lang="en-US"/>
                    </a:p>
                  </a:txBody>
                  <a:tcPr marL="0" marR="0" marT="0" marB="0"/>
                </a:tc>
                <a:tc>
                  <a:txBody>
                    <a:bodyPr/>
                    <a:lstStyle/>
                    <a:p>
                      <a:pPr marL="0" marR="0">
                        <a:lnSpc>
                          <a:spcPct val="115000"/>
                        </a:lnSpc>
                        <a:spcBef>
                          <a:spcPts val="0"/>
                        </a:spcBef>
                        <a:spcAft>
                          <a:spcPts val="1000"/>
                        </a:spcAft>
                      </a:pPr>
                      <a:r>
                        <a:rPr lang="bn-IN" sz="2000" b="1" dirty="0" smtClean="0">
                          <a:effectLst/>
                          <a:latin typeface="NikoshBAN" pitchFamily="2" charset="0"/>
                          <a:cs typeface="NikoshBAN" pitchFamily="2" charset="0"/>
                        </a:rPr>
                        <a:t>           </a:t>
                      </a:r>
                      <a:r>
                        <a:rPr lang="en-US" sz="2000" b="1" dirty="0" smtClean="0">
                          <a:effectLst/>
                          <a:latin typeface="NikoshBAN" pitchFamily="2" charset="0"/>
                          <a:cs typeface="NikoshBAN" pitchFamily="2" charset="0"/>
                        </a:rPr>
                        <a:t>-</a:t>
                      </a:r>
                      <a:endParaRPr lang="en-US" sz="2000" b="1" dirty="0">
                        <a:effectLst/>
                        <a:latin typeface="NikoshBAN" pitchFamily="2" charset="0"/>
                        <a:ea typeface="Calibri"/>
                        <a:cs typeface="NikoshBAN" pitchFamily="2" charset="0"/>
                      </a:endParaRPr>
                    </a:p>
                  </a:txBody>
                  <a:tcPr marL="0" marR="0" marT="0" marB="0"/>
                </a:tc>
                <a:tc>
                  <a:txBody>
                    <a:bodyPr/>
                    <a:lstStyle/>
                    <a:p>
                      <a:pPr marL="0" marR="0">
                        <a:lnSpc>
                          <a:spcPct val="115000"/>
                        </a:lnSpc>
                        <a:spcBef>
                          <a:spcPts val="0"/>
                        </a:spcBef>
                        <a:spcAft>
                          <a:spcPts val="1000"/>
                        </a:spcAft>
                      </a:pPr>
                      <a:endParaRPr lang="en-US" sz="1800" dirty="0">
                        <a:effectLst/>
                        <a:latin typeface="NikoshBAN" pitchFamily="2" charset="0"/>
                        <a:ea typeface="Calibri"/>
                        <a:cs typeface="NikoshBAN" pitchFamily="2" charset="0"/>
                      </a:endParaRPr>
                    </a:p>
                  </a:txBody>
                  <a:tcPr marL="0" marR="0" marT="0" marB="0"/>
                </a:tc>
                <a:extLst>
                  <a:ext uri="{0D108BD9-81ED-4DB2-BD59-A6C34878D82A}">
                    <a16:rowId xmlns:a16="http://schemas.microsoft.com/office/drawing/2014/main" val="10010"/>
                  </a:ext>
                </a:extLst>
              </a:tr>
              <a:tr h="220579">
                <a:tc>
                  <a:txBody>
                    <a:bodyPr/>
                    <a:lstStyle/>
                    <a:p>
                      <a:endParaRPr lang="en-US"/>
                    </a:p>
                  </a:txBody>
                  <a:tcPr marL="0" marR="0" marT="0" marB="0"/>
                </a:tc>
                <a:tc>
                  <a:txBody>
                    <a:bodyPr/>
                    <a:lstStyle/>
                    <a:p>
                      <a:pPr marL="0" marR="0">
                        <a:lnSpc>
                          <a:spcPct val="115000"/>
                        </a:lnSpc>
                        <a:spcBef>
                          <a:spcPts val="0"/>
                        </a:spcBef>
                        <a:spcAft>
                          <a:spcPts val="1000"/>
                        </a:spcAft>
                      </a:pPr>
                      <a:r>
                        <a:rPr lang="bn-IN" sz="2000" b="1" dirty="0" smtClean="0">
                          <a:effectLst/>
                          <a:latin typeface="NikoshBAN" pitchFamily="2" charset="0"/>
                          <a:cs typeface="NikoshBAN" pitchFamily="2" charset="0"/>
                        </a:rPr>
                        <a:t>           </a:t>
                      </a:r>
                      <a:r>
                        <a:rPr lang="en-US" sz="2000" b="1" dirty="0" smtClean="0">
                          <a:effectLst/>
                          <a:latin typeface="NikoshBAN" pitchFamily="2" charset="0"/>
                          <a:cs typeface="NikoshBAN" pitchFamily="2" charset="0"/>
                        </a:rPr>
                        <a:t>’</a:t>
                      </a:r>
                      <a:endParaRPr lang="en-US" sz="2000" b="1" dirty="0">
                        <a:effectLst/>
                        <a:latin typeface="NikoshBAN" pitchFamily="2" charset="0"/>
                        <a:ea typeface="Calibri"/>
                        <a:cs typeface="NikoshBAN" pitchFamily="2" charset="0"/>
                      </a:endParaRPr>
                    </a:p>
                  </a:txBody>
                  <a:tcPr marL="0" marR="0" marT="0" marB="0"/>
                </a:tc>
                <a:tc>
                  <a:txBody>
                    <a:bodyPr/>
                    <a:lstStyle/>
                    <a:p>
                      <a:pPr marL="0" marR="0">
                        <a:lnSpc>
                          <a:spcPct val="115000"/>
                        </a:lnSpc>
                        <a:spcBef>
                          <a:spcPts val="0"/>
                        </a:spcBef>
                        <a:spcAft>
                          <a:spcPts val="1000"/>
                        </a:spcAft>
                      </a:pPr>
                      <a:endParaRPr lang="en-US" sz="1800" dirty="0">
                        <a:effectLst/>
                        <a:latin typeface="NikoshBAN" pitchFamily="2" charset="0"/>
                        <a:ea typeface="Calibri"/>
                        <a:cs typeface="NikoshBAN" pitchFamily="2" charset="0"/>
                      </a:endParaRPr>
                    </a:p>
                  </a:txBody>
                  <a:tcPr marL="0" marR="0" marT="0" marB="0"/>
                </a:tc>
                <a:extLst>
                  <a:ext uri="{0D108BD9-81ED-4DB2-BD59-A6C34878D82A}">
                    <a16:rowId xmlns:a16="http://schemas.microsoft.com/office/drawing/2014/main" val="10011"/>
                  </a:ext>
                </a:extLst>
              </a:tr>
              <a:tr h="220579">
                <a:tc rowSpan="3">
                  <a:txBody>
                    <a:bodyPr/>
                    <a:lstStyle/>
                    <a:p>
                      <a:endParaRPr lang="en-US"/>
                    </a:p>
                  </a:txBody>
                  <a:tcPr marL="0" marR="0" marT="0" marB="0"/>
                </a:tc>
                <a:tc>
                  <a:txBody>
                    <a:bodyPr/>
                    <a:lstStyle/>
                    <a:p>
                      <a:pPr marL="0" marR="0">
                        <a:lnSpc>
                          <a:spcPct val="115000"/>
                        </a:lnSpc>
                        <a:spcBef>
                          <a:spcPts val="0"/>
                        </a:spcBef>
                        <a:spcAft>
                          <a:spcPts val="1000"/>
                        </a:spcAft>
                      </a:pPr>
                      <a:r>
                        <a:rPr lang="bn-IN" sz="2000" b="1" dirty="0" smtClean="0">
                          <a:effectLst/>
                          <a:latin typeface="NikoshBAN" pitchFamily="2" charset="0"/>
                          <a:cs typeface="NikoshBAN" pitchFamily="2" charset="0"/>
                        </a:rPr>
                        <a:t>          </a:t>
                      </a:r>
                      <a:r>
                        <a:rPr lang="en-US" sz="2000" b="1" dirty="0" smtClean="0">
                          <a:effectLst/>
                          <a:latin typeface="NikoshBAN" pitchFamily="2" charset="0"/>
                          <a:cs typeface="NikoshBAN" pitchFamily="2" charset="0"/>
                        </a:rPr>
                        <a:t>( </a:t>
                      </a:r>
                      <a:r>
                        <a:rPr lang="en-US" sz="2000" b="1" dirty="0">
                          <a:effectLst/>
                          <a:latin typeface="NikoshBAN" pitchFamily="2" charset="0"/>
                          <a:cs typeface="NikoshBAN" pitchFamily="2" charset="0"/>
                        </a:rPr>
                        <a:t>)</a:t>
                      </a:r>
                      <a:endParaRPr lang="en-US" sz="2000" b="1" dirty="0">
                        <a:effectLst/>
                        <a:latin typeface="NikoshBAN" pitchFamily="2" charset="0"/>
                        <a:ea typeface="Calibri"/>
                        <a:cs typeface="NikoshBAN" pitchFamily="2" charset="0"/>
                      </a:endParaRPr>
                    </a:p>
                  </a:txBody>
                  <a:tcPr marL="0" marR="0" marT="0" marB="0"/>
                </a:tc>
                <a:tc rowSpan="3">
                  <a:txBody>
                    <a:bodyPr/>
                    <a:lstStyle/>
                    <a:p>
                      <a:pPr marL="0" marR="0">
                        <a:lnSpc>
                          <a:spcPct val="115000"/>
                        </a:lnSpc>
                        <a:spcBef>
                          <a:spcPts val="0"/>
                        </a:spcBef>
                        <a:spcAft>
                          <a:spcPts val="1000"/>
                        </a:spcAft>
                      </a:pPr>
                      <a:endParaRPr lang="en-US" sz="1800" dirty="0">
                        <a:effectLst/>
                        <a:latin typeface="NikoshBAN" pitchFamily="2" charset="0"/>
                        <a:ea typeface="Calibri"/>
                        <a:cs typeface="NikoshBAN" pitchFamily="2" charset="0"/>
                      </a:endParaRPr>
                    </a:p>
                  </a:txBody>
                  <a:tcPr marL="0" marR="0" marT="0" marB="0"/>
                </a:tc>
                <a:extLst>
                  <a:ext uri="{0D108BD9-81ED-4DB2-BD59-A6C34878D82A}">
                    <a16:rowId xmlns:a16="http://schemas.microsoft.com/office/drawing/2014/main" val="10012"/>
                  </a:ext>
                </a:extLst>
              </a:tr>
              <a:tr h="220579">
                <a:tc vMerge="1">
                  <a:txBody>
                    <a:bodyPr/>
                    <a:lstStyle/>
                    <a:p>
                      <a:endParaRPr lang="en-US"/>
                    </a:p>
                  </a:txBody>
                  <a:tcPr/>
                </a:tc>
                <a:tc>
                  <a:txBody>
                    <a:bodyPr/>
                    <a:lstStyle/>
                    <a:p>
                      <a:pPr marL="0" marR="0">
                        <a:lnSpc>
                          <a:spcPct val="115000"/>
                        </a:lnSpc>
                        <a:spcBef>
                          <a:spcPts val="0"/>
                        </a:spcBef>
                        <a:spcAft>
                          <a:spcPts val="1000"/>
                        </a:spcAft>
                      </a:pPr>
                      <a:r>
                        <a:rPr lang="bn-IN" sz="2000" b="1" dirty="0" smtClean="0">
                          <a:effectLst/>
                          <a:latin typeface="NikoshBAN" pitchFamily="2" charset="0"/>
                          <a:cs typeface="NikoshBAN" pitchFamily="2" charset="0"/>
                        </a:rPr>
                        <a:t>          </a:t>
                      </a:r>
                      <a:r>
                        <a:rPr lang="en-US" sz="2000" b="1" dirty="0" smtClean="0">
                          <a:effectLst/>
                          <a:latin typeface="NikoshBAN" pitchFamily="2" charset="0"/>
                          <a:cs typeface="NikoshBAN" pitchFamily="2" charset="0"/>
                        </a:rPr>
                        <a:t>{ </a:t>
                      </a:r>
                      <a:r>
                        <a:rPr lang="en-US" sz="2000" b="1" dirty="0">
                          <a:effectLst/>
                          <a:latin typeface="NikoshBAN" pitchFamily="2" charset="0"/>
                          <a:cs typeface="NikoshBAN" pitchFamily="2" charset="0"/>
                        </a:rPr>
                        <a:t>}</a:t>
                      </a:r>
                      <a:endParaRPr lang="en-US" sz="2000" b="1" dirty="0">
                        <a:effectLst/>
                        <a:latin typeface="NikoshBAN" pitchFamily="2" charset="0"/>
                        <a:ea typeface="Calibri"/>
                        <a:cs typeface="NikoshBAN" pitchFamily="2" charset="0"/>
                      </a:endParaRPr>
                    </a:p>
                  </a:txBody>
                  <a:tcPr marL="0" marR="0" marT="0" marB="0"/>
                </a:tc>
                <a:tc vMerge="1">
                  <a:txBody>
                    <a:bodyPr/>
                    <a:lstStyle/>
                    <a:p>
                      <a:endParaRPr lang="en-US"/>
                    </a:p>
                  </a:txBody>
                  <a:tcPr/>
                </a:tc>
                <a:extLst>
                  <a:ext uri="{0D108BD9-81ED-4DB2-BD59-A6C34878D82A}">
                    <a16:rowId xmlns:a16="http://schemas.microsoft.com/office/drawing/2014/main" val="10013"/>
                  </a:ext>
                </a:extLst>
              </a:tr>
              <a:tr h="220579">
                <a:tc vMerge="1">
                  <a:txBody>
                    <a:bodyPr/>
                    <a:lstStyle/>
                    <a:p>
                      <a:endParaRPr lang="en-US"/>
                    </a:p>
                  </a:txBody>
                  <a:tcPr/>
                </a:tc>
                <a:tc>
                  <a:txBody>
                    <a:bodyPr/>
                    <a:lstStyle/>
                    <a:p>
                      <a:pPr marL="0" marR="0">
                        <a:lnSpc>
                          <a:spcPct val="115000"/>
                        </a:lnSpc>
                        <a:spcBef>
                          <a:spcPts val="0"/>
                        </a:spcBef>
                        <a:spcAft>
                          <a:spcPts val="1000"/>
                        </a:spcAft>
                      </a:pPr>
                      <a:r>
                        <a:rPr lang="bn-IN" sz="2000" b="1" dirty="0" smtClean="0">
                          <a:effectLst/>
                          <a:latin typeface="NikoshBAN" pitchFamily="2" charset="0"/>
                          <a:cs typeface="NikoshBAN" pitchFamily="2" charset="0"/>
                        </a:rPr>
                        <a:t>          </a:t>
                      </a:r>
                      <a:r>
                        <a:rPr lang="en-US" sz="2000" b="1" dirty="0" smtClean="0">
                          <a:effectLst/>
                          <a:latin typeface="NikoshBAN" pitchFamily="2" charset="0"/>
                          <a:cs typeface="NikoshBAN" pitchFamily="2" charset="0"/>
                        </a:rPr>
                        <a:t>[</a:t>
                      </a:r>
                      <a:r>
                        <a:rPr lang="en-US" sz="2000" b="1" dirty="0">
                          <a:effectLst/>
                          <a:latin typeface="NikoshBAN" pitchFamily="2" charset="0"/>
                          <a:cs typeface="NikoshBAN" pitchFamily="2" charset="0"/>
                        </a:rPr>
                        <a:t>  ]</a:t>
                      </a:r>
                      <a:endParaRPr lang="en-US" sz="2000" b="1" dirty="0">
                        <a:effectLst/>
                        <a:latin typeface="NikoshBAN" pitchFamily="2" charset="0"/>
                        <a:ea typeface="Calibri"/>
                        <a:cs typeface="NikoshBAN" pitchFamily="2" charset="0"/>
                      </a:endParaRPr>
                    </a:p>
                  </a:txBody>
                  <a:tcPr marL="0" marR="0" marT="0" marB="0"/>
                </a:tc>
                <a:tc vMerge="1">
                  <a:txBody>
                    <a:bodyPr/>
                    <a:lstStyle/>
                    <a:p>
                      <a:endParaRPr lang="en-US"/>
                    </a:p>
                  </a:txBody>
                  <a:tcPr/>
                </a:tc>
                <a:extLst>
                  <a:ext uri="{0D108BD9-81ED-4DB2-BD59-A6C34878D82A}">
                    <a16:rowId xmlns:a16="http://schemas.microsoft.com/office/drawing/2014/main" val="10014"/>
                  </a:ext>
                </a:extLst>
              </a:tr>
              <a:tr h="220579">
                <a:tc>
                  <a:txBody>
                    <a:bodyPr/>
                    <a:lstStyle/>
                    <a:p>
                      <a:endParaRPr lang="en-US"/>
                    </a:p>
                  </a:txBody>
                  <a:tcPr marL="0" marR="0" marT="0" marB="0"/>
                </a:tc>
                <a:tc>
                  <a:txBody>
                    <a:bodyPr/>
                    <a:lstStyle/>
                    <a:p>
                      <a:pPr marL="0" marR="0">
                        <a:lnSpc>
                          <a:spcPct val="115000"/>
                        </a:lnSpc>
                        <a:spcBef>
                          <a:spcPts val="0"/>
                        </a:spcBef>
                        <a:spcAft>
                          <a:spcPts val="1000"/>
                        </a:spcAft>
                      </a:pPr>
                      <a:r>
                        <a:rPr lang="bn-IN" sz="2000" b="1" dirty="0" smtClean="0">
                          <a:effectLst/>
                          <a:latin typeface="NikoshBAN" pitchFamily="2" charset="0"/>
                          <a:cs typeface="NikoshBAN" pitchFamily="2" charset="0"/>
                        </a:rPr>
                        <a:t>          </a:t>
                      </a:r>
                      <a:r>
                        <a:rPr lang="hi-IN" sz="2000" b="1" dirty="0" smtClean="0">
                          <a:effectLst/>
                          <a:latin typeface="NikoshBAN" pitchFamily="2" charset="0"/>
                          <a:cs typeface="NikoshBAN" pitchFamily="2" charset="0"/>
                        </a:rPr>
                        <a:t>॥</a:t>
                      </a:r>
                      <a:endParaRPr lang="en-US" sz="2000" b="1" dirty="0">
                        <a:effectLst/>
                        <a:latin typeface="NikoshBAN" pitchFamily="2" charset="0"/>
                        <a:ea typeface="Calibri"/>
                        <a:cs typeface="NikoshBAN" pitchFamily="2" charset="0"/>
                      </a:endParaRPr>
                    </a:p>
                  </a:txBody>
                  <a:tcPr marL="0" marR="0" marT="0" marB="0"/>
                </a:tc>
                <a:tc>
                  <a:txBody>
                    <a:bodyPr/>
                    <a:lstStyle/>
                    <a:p>
                      <a:pPr marL="0" marR="0">
                        <a:lnSpc>
                          <a:spcPct val="115000"/>
                        </a:lnSpc>
                        <a:spcBef>
                          <a:spcPts val="0"/>
                        </a:spcBef>
                        <a:spcAft>
                          <a:spcPts val="1000"/>
                        </a:spcAft>
                      </a:pPr>
                      <a:r>
                        <a:rPr lang="en-US" sz="1800">
                          <a:effectLst/>
                          <a:latin typeface="NikoshBAN" pitchFamily="2" charset="0"/>
                          <a:cs typeface="NikoshBAN" pitchFamily="2" charset="0"/>
                        </a:rPr>
                        <a:t> </a:t>
                      </a:r>
                      <a:endParaRPr lang="en-US" sz="1800">
                        <a:effectLst/>
                        <a:latin typeface="NikoshBAN" pitchFamily="2" charset="0"/>
                        <a:ea typeface="Calibri"/>
                        <a:cs typeface="NikoshBAN" pitchFamily="2" charset="0"/>
                      </a:endParaRPr>
                    </a:p>
                  </a:txBody>
                  <a:tcPr marL="0" marR="0" marT="0" marB="0"/>
                </a:tc>
                <a:extLst>
                  <a:ext uri="{0D108BD9-81ED-4DB2-BD59-A6C34878D82A}">
                    <a16:rowId xmlns:a16="http://schemas.microsoft.com/office/drawing/2014/main" val="10015"/>
                  </a:ext>
                </a:extLst>
              </a:tr>
              <a:tr h="220579">
                <a:tc>
                  <a:txBody>
                    <a:bodyPr/>
                    <a:lstStyle/>
                    <a:p>
                      <a:endParaRPr lang="en-US" dirty="0"/>
                    </a:p>
                  </a:txBody>
                  <a:tcPr marL="0" marR="0" marT="0" marB="0"/>
                </a:tc>
                <a:tc>
                  <a:txBody>
                    <a:bodyPr/>
                    <a:lstStyle/>
                    <a:p>
                      <a:pPr marL="0" marR="0">
                        <a:lnSpc>
                          <a:spcPct val="115000"/>
                        </a:lnSpc>
                        <a:spcBef>
                          <a:spcPts val="0"/>
                        </a:spcBef>
                        <a:spcAft>
                          <a:spcPts val="1000"/>
                        </a:spcAft>
                      </a:pPr>
                      <a:r>
                        <a:rPr lang="bn-IN" sz="2000" b="1" dirty="0" smtClean="0">
                          <a:effectLst/>
                          <a:latin typeface="NikoshBAN" pitchFamily="2" charset="0"/>
                          <a:cs typeface="NikoshBAN" pitchFamily="2" charset="0"/>
                        </a:rPr>
                        <a:t>           </a:t>
                      </a:r>
                      <a:r>
                        <a:rPr lang="en-US" sz="2000" b="1" dirty="0" smtClean="0">
                          <a:effectLst/>
                          <a:latin typeface="NikoshBAN" pitchFamily="2" charset="0"/>
                          <a:cs typeface="NikoshBAN" pitchFamily="2" charset="0"/>
                        </a:rPr>
                        <a:t>...</a:t>
                      </a:r>
                      <a:endParaRPr lang="en-US" sz="2000" b="1" dirty="0">
                        <a:effectLst/>
                        <a:latin typeface="NikoshBAN" pitchFamily="2" charset="0"/>
                        <a:ea typeface="Calibri"/>
                        <a:cs typeface="NikoshBAN" pitchFamily="2" charset="0"/>
                      </a:endParaRPr>
                    </a:p>
                  </a:txBody>
                  <a:tcPr marL="0" marR="0" marT="0" marB="0"/>
                </a:tc>
                <a:tc>
                  <a:txBody>
                    <a:bodyPr/>
                    <a:lstStyle/>
                    <a:p>
                      <a:pPr marL="0" marR="0">
                        <a:lnSpc>
                          <a:spcPct val="115000"/>
                        </a:lnSpc>
                        <a:spcBef>
                          <a:spcPts val="0"/>
                        </a:spcBef>
                        <a:spcAft>
                          <a:spcPts val="1000"/>
                        </a:spcAft>
                      </a:pPr>
                      <a:r>
                        <a:rPr lang="en-US" sz="1800" dirty="0">
                          <a:effectLst/>
                          <a:latin typeface="NikoshBAN" pitchFamily="2" charset="0"/>
                          <a:cs typeface="NikoshBAN" pitchFamily="2" charset="0"/>
                        </a:rPr>
                        <a:t> </a:t>
                      </a:r>
                      <a:endParaRPr lang="en-US" sz="1800" dirty="0">
                        <a:effectLst/>
                        <a:latin typeface="NikoshBAN" pitchFamily="2" charset="0"/>
                        <a:ea typeface="Calibri"/>
                        <a:cs typeface="NikoshBAN" pitchFamily="2" charset="0"/>
                      </a:endParaRPr>
                    </a:p>
                  </a:txBody>
                  <a:tcPr marL="0" marR="0" marT="0" marB="0"/>
                </a:tc>
                <a:extLst>
                  <a:ext uri="{0D108BD9-81ED-4DB2-BD59-A6C34878D82A}">
                    <a16:rowId xmlns:a16="http://schemas.microsoft.com/office/drawing/2014/main" val="10016"/>
                  </a:ext>
                </a:extLst>
              </a:tr>
            </a:tbl>
          </a:graphicData>
        </a:graphic>
      </p:graphicFrame>
      <p:sp>
        <p:nvSpPr>
          <p:cNvPr id="2" name="TextBox 1"/>
          <p:cNvSpPr txBox="1"/>
          <p:nvPr/>
        </p:nvSpPr>
        <p:spPr>
          <a:xfrm>
            <a:off x="76200" y="0"/>
            <a:ext cx="8915400" cy="1323439"/>
          </a:xfrm>
          <a:prstGeom prst="rect">
            <a:avLst/>
          </a:prstGeom>
          <a:noFill/>
        </p:spPr>
        <p:txBody>
          <a:bodyPr wrap="square" rtlCol="0">
            <a:spAutoFit/>
          </a:bodyPr>
          <a:lstStyle/>
          <a:p>
            <a:pPr algn="ctr"/>
            <a:r>
              <a:rPr lang="bn-IN" sz="4000" b="1" u="sng" dirty="0" smtClean="0">
                <a:latin typeface="NikoshBAN" pitchFamily="2" charset="0"/>
                <a:cs typeface="NikoshBAN" pitchFamily="2" charset="0"/>
              </a:rPr>
              <a:t>একক কাজ</a:t>
            </a:r>
          </a:p>
          <a:p>
            <a:r>
              <a:rPr lang="bn-IN" sz="4000" b="1" dirty="0" smtClean="0">
                <a:latin typeface="NikoshBAN" pitchFamily="2" charset="0"/>
                <a:cs typeface="NikoshBAN" pitchFamily="2" charset="0"/>
              </a:rPr>
              <a:t> </a:t>
            </a:r>
            <a:r>
              <a:rPr lang="bn-IN" sz="3200" b="1" u="sng" dirty="0" smtClean="0">
                <a:latin typeface="NikoshBAN" pitchFamily="2" charset="0"/>
                <a:cs typeface="NikoshBAN" pitchFamily="2" charset="0"/>
              </a:rPr>
              <a:t>নিচের চিহ্নগুলোর নাম লিখ----- </a:t>
            </a:r>
            <a:endParaRPr lang="en-US" sz="3200" b="1" u="sng" dirty="0">
              <a:latin typeface="NikoshBAN" pitchFamily="2" charset="0"/>
              <a:cs typeface="NikoshBAN" pitchFamily="2" charset="0"/>
            </a:endParaRPr>
          </a:p>
        </p:txBody>
      </p:sp>
    </p:spTree>
    <p:extLst>
      <p:ext uri="{BB962C8B-B14F-4D97-AF65-F5344CB8AC3E}">
        <p14:creationId xmlns:p14="http://schemas.microsoft.com/office/powerpoint/2010/main" val="9093757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228600"/>
            <a:ext cx="8991600" cy="3908762"/>
          </a:xfrm>
          <a:prstGeom prst="rect">
            <a:avLst/>
          </a:prstGeom>
          <a:noFill/>
        </p:spPr>
        <p:txBody>
          <a:bodyPr wrap="square" rtlCol="0">
            <a:spAutoFit/>
          </a:bodyPr>
          <a:lstStyle/>
          <a:p>
            <a:pPr algn="ctr"/>
            <a:r>
              <a:rPr lang="bn-IN" sz="4000" b="1" dirty="0" smtClean="0">
                <a:solidFill>
                  <a:srgbClr val="FF0000"/>
                </a:solidFill>
                <a:latin typeface="NikoshBAN" pitchFamily="2" charset="0"/>
                <a:cs typeface="NikoshBAN" pitchFamily="2" charset="0"/>
              </a:rPr>
              <a:t>মূল্যায়ণ</a:t>
            </a:r>
          </a:p>
          <a:p>
            <a:pPr marL="571500" indent="-571500">
              <a:buFont typeface="Wingdings" pitchFamily="2" charset="2"/>
              <a:buChar char="Ø"/>
            </a:pPr>
            <a:r>
              <a:rPr lang="bn-IN" sz="4000" b="1" dirty="0" smtClean="0">
                <a:solidFill>
                  <a:srgbClr val="FF0000"/>
                </a:solidFill>
                <a:latin typeface="NikoshBAN" pitchFamily="2" charset="0"/>
                <a:cs typeface="NikoshBAN" pitchFamily="2" charset="0"/>
              </a:rPr>
              <a:t> </a:t>
            </a:r>
            <a:r>
              <a:rPr lang="bn-IN" sz="2400" dirty="0">
                <a:latin typeface="NikoshBAN" pitchFamily="2" charset="0"/>
                <a:cs typeface="NikoshBAN" pitchFamily="2" charset="0"/>
              </a:rPr>
              <a:t>কমা-র চেয়ে বেশি কিন্তু দাঁড়ি-র চেয়ে কম বিরতি দেয়ার জন্য </a:t>
            </a:r>
            <a:r>
              <a:rPr lang="bn-IN" sz="2400" dirty="0" smtClean="0">
                <a:latin typeface="NikoshBAN" pitchFamily="2" charset="0"/>
                <a:cs typeface="NikoshBAN" pitchFamily="2" charset="0"/>
              </a:rPr>
              <a:t>-------------- </a:t>
            </a:r>
            <a:r>
              <a:rPr lang="bn-IN" sz="2400" dirty="0">
                <a:latin typeface="NikoshBAN" pitchFamily="2" charset="0"/>
                <a:cs typeface="NikoshBAN" pitchFamily="2" charset="0"/>
              </a:rPr>
              <a:t>ব্যবহৃত হয়</a:t>
            </a:r>
            <a:r>
              <a:rPr lang="bn-IN" sz="2400" dirty="0" smtClean="0">
                <a:latin typeface="NikoshBAN" pitchFamily="2" charset="0"/>
                <a:cs typeface="NikoshBAN" pitchFamily="2" charset="0"/>
              </a:rPr>
              <a:t>।</a:t>
            </a:r>
          </a:p>
          <a:p>
            <a:pPr marL="571500" indent="-571500">
              <a:buFont typeface="Wingdings" pitchFamily="2" charset="2"/>
              <a:buChar char="Ø"/>
            </a:pPr>
            <a:endParaRPr lang="bn-IN" sz="2400" dirty="0" smtClean="0">
              <a:latin typeface="NikoshBAN" pitchFamily="2" charset="0"/>
              <a:cs typeface="NikoshBAN" pitchFamily="2" charset="0"/>
            </a:endParaRPr>
          </a:p>
          <a:p>
            <a:pPr marL="571500" indent="-571500">
              <a:buFont typeface="Wingdings" pitchFamily="2" charset="2"/>
              <a:buChar char="Ø"/>
            </a:pPr>
            <a:r>
              <a:rPr lang="bn-IN" sz="2400" dirty="0" smtClean="0">
                <a:latin typeface="NikoshBAN" pitchFamily="2" charset="0"/>
                <a:cs typeface="NikoshBAN" pitchFamily="2" charset="0"/>
              </a:rPr>
              <a:t> </a:t>
            </a:r>
            <a:r>
              <a:rPr lang="bn-IN" sz="2400" dirty="0">
                <a:latin typeface="NikoshBAN" pitchFamily="2" charset="0"/>
                <a:cs typeface="NikoshBAN" pitchFamily="2" charset="0"/>
              </a:rPr>
              <a:t>সম্বোধনের পরে </a:t>
            </a:r>
            <a:r>
              <a:rPr lang="bn-IN" sz="2400" dirty="0" smtClean="0">
                <a:latin typeface="NikoshBAN" pitchFamily="2" charset="0"/>
                <a:cs typeface="NikoshBAN" pitchFamily="2" charset="0"/>
              </a:rPr>
              <a:t>---------------- </a:t>
            </a:r>
            <a:r>
              <a:rPr lang="bn-IN" sz="2400" dirty="0">
                <a:latin typeface="NikoshBAN" pitchFamily="2" charset="0"/>
                <a:cs typeface="NikoshBAN" pitchFamily="2" charset="0"/>
              </a:rPr>
              <a:t>বসে</a:t>
            </a:r>
            <a:r>
              <a:rPr lang="bn-IN" sz="2400" dirty="0" smtClean="0">
                <a:latin typeface="NikoshBAN" pitchFamily="2" charset="0"/>
                <a:cs typeface="NikoshBAN" pitchFamily="2" charset="0"/>
              </a:rPr>
              <a:t>।</a:t>
            </a:r>
          </a:p>
          <a:p>
            <a:pPr marL="571500" indent="-571500">
              <a:buFont typeface="Wingdings" pitchFamily="2" charset="2"/>
              <a:buChar char="Ø"/>
            </a:pPr>
            <a:endParaRPr lang="bn-IN" sz="2400" dirty="0" smtClean="0">
              <a:latin typeface="NikoshBAN" pitchFamily="2" charset="0"/>
              <a:cs typeface="NikoshBAN" pitchFamily="2" charset="0"/>
            </a:endParaRPr>
          </a:p>
          <a:p>
            <a:pPr marL="571500" indent="-571500">
              <a:buFont typeface="Wingdings" pitchFamily="2" charset="2"/>
              <a:buChar char="Ø"/>
            </a:pPr>
            <a:r>
              <a:rPr lang="bn-IN" sz="2400" dirty="0">
                <a:latin typeface="NikoshBAN" pitchFamily="2" charset="0"/>
                <a:cs typeface="NikoshBAN" pitchFamily="2" charset="0"/>
              </a:rPr>
              <a:t>সমাসবদ্ধ পদের অংশগুলো বিচ্ছিন্ন করে দেখানোর জন্য </a:t>
            </a:r>
            <a:r>
              <a:rPr lang="bn-IN" sz="2400" dirty="0" smtClean="0">
                <a:latin typeface="NikoshBAN" pitchFamily="2" charset="0"/>
                <a:cs typeface="NikoshBAN" pitchFamily="2" charset="0"/>
              </a:rPr>
              <a:t>..................... ব্যবহৃত </a:t>
            </a:r>
            <a:r>
              <a:rPr lang="bn-IN" sz="2400" dirty="0">
                <a:latin typeface="NikoshBAN" pitchFamily="2" charset="0"/>
                <a:cs typeface="NikoshBAN" pitchFamily="2" charset="0"/>
              </a:rPr>
              <a:t>হয়</a:t>
            </a:r>
            <a:r>
              <a:rPr lang="bn-IN" sz="2400" dirty="0" smtClean="0">
                <a:latin typeface="NikoshBAN" pitchFamily="2" charset="0"/>
                <a:cs typeface="NikoshBAN" pitchFamily="2" charset="0"/>
              </a:rPr>
              <a:t>।</a:t>
            </a:r>
          </a:p>
          <a:p>
            <a:pPr marL="571500" indent="-571500">
              <a:buFont typeface="Wingdings" pitchFamily="2" charset="2"/>
              <a:buChar char="Ø"/>
            </a:pPr>
            <a:endParaRPr lang="bn-IN" sz="2400" dirty="0" smtClean="0">
              <a:latin typeface="NikoshBAN" pitchFamily="2" charset="0"/>
              <a:cs typeface="NikoshBAN" pitchFamily="2" charset="0"/>
            </a:endParaRPr>
          </a:p>
          <a:p>
            <a:pPr marL="571500" indent="-571500">
              <a:buFont typeface="Wingdings" pitchFamily="2" charset="2"/>
              <a:buChar char="Ø"/>
            </a:pPr>
            <a:r>
              <a:rPr lang="bn-IN" sz="2400" dirty="0">
                <a:latin typeface="NikoshBAN" pitchFamily="2" charset="0"/>
                <a:cs typeface="NikoshBAN" pitchFamily="2" charset="0"/>
              </a:rPr>
              <a:t>একটি অপূর্ণ বাক্যের পর অন্য একটি বাক্য লিখতে </a:t>
            </a:r>
            <a:r>
              <a:rPr lang="bn-IN" sz="2400" dirty="0" smtClean="0">
                <a:latin typeface="NikoshBAN" pitchFamily="2" charset="0"/>
                <a:cs typeface="NikoshBAN" pitchFamily="2" charset="0"/>
              </a:rPr>
              <a:t>হলে</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 </a:t>
            </a:r>
            <a:r>
              <a:rPr lang="bn-IN" sz="2400" dirty="0">
                <a:latin typeface="NikoshBAN" pitchFamily="2" charset="0"/>
                <a:cs typeface="NikoshBAN" pitchFamily="2" charset="0"/>
              </a:rPr>
              <a:t>ব্যবহার করতে হয়।</a:t>
            </a:r>
            <a:endParaRPr lang="bn-IN" sz="2400" dirty="0" smtClean="0">
              <a:latin typeface="NikoshBAN" pitchFamily="2" charset="0"/>
              <a:cs typeface="NikoshBAN" pitchFamily="2" charset="0"/>
            </a:endParaRPr>
          </a:p>
          <a:p>
            <a:pPr marL="571500" indent="-571500">
              <a:buFont typeface="Wingdings" pitchFamily="2" charset="2"/>
              <a:buChar char="Ø"/>
            </a:pPr>
            <a:endParaRPr lang="en-US" sz="2400" b="1" dirty="0">
              <a:solidFill>
                <a:srgbClr val="FF0000"/>
              </a:solidFill>
              <a:latin typeface="NikoshBAN" pitchFamily="2" charset="0"/>
              <a:cs typeface="NikoshBAN" pitchFamily="2" charset="0"/>
            </a:endParaRPr>
          </a:p>
        </p:txBody>
      </p:sp>
      <p:sp>
        <p:nvSpPr>
          <p:cNvPr id="3" name="Rectangle 2"/>
          <p:cNvSpPr/>
          <p:nvPr/>
        </p:nvSpPr>
        <p:spPr>
          <a:xfrm>
            <a:off x="7467600" y="6283036"/>
            <a:ext cx="16002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b="1" dirty="0">
                <a:solidFill>
                  <a:srgbClr val="FF0000"/>
                </a:solidFill>
                <a:latin typeface="NikoshBAN" pitchFamily="2" charset="0"/>
                <a:cs typeface="NikoshBAN" pitchFamily="2" charset="0"/>
              </a:rPr>
              <a:t>সেমিকোলন (</a:t>
            </a:r>
            <a:r>
              <a:rPr lang="en-US" b="1" dirty="0">
                <a:solidFill>
                  <a:srgbClr val="FF0000"/>
                </a:solidFill>
                <a:latin typeface="NikoshBAN" pitchFamily="2" charset="0"/>
                <a:cs typeface="NikoshBAN" pitchFamily="2" charset="0"/>
              </a:rPr>
              <a:t>;) </a:t>
            </a:r>
            <a:endParaRPr lang="en-US" dirty="0">
              <a:solidFill>
                <a:srgbClr val="FF0000"/>
              </a:solidFill>
              <a:latin typeface="NikoshBAN" pitchFamily="2" charset="0"/>
              <a:cs typeface="NikoshBAN" pitchFamily="2" charset="0"/>
            </a:endParaRPr>
          </a:p>
        </p:txBody>
      </p:sp>
      <p:sp>
        <p:nvSpPr>
          <p:cNvPr id="4" name="Rectangle 3"/>
          <p:cNvSpPr/>
          <p:nvPr/>
        </p:nvSpPr>
        <p:spPr>
          <a:xfrm>
            <a:off x="7429500" y="6231081"/>
            <a:ext cx="16764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b="1" dirty="0">
                <a:solidFill>
                  <a:srgbClr val="FF0000"/>
                </a:solidFill>
                <a:latin typeface="NikoshBAN" pitchFamily="2" charset="0"/>
                <a:cs typeface="NikoshBAN" pitchFamily="2" charset="0"/>
              </a:rPr>
              <a:t>কমা (</a:t>
            </a:r>
            <a:r>
              <a:rPr lang="en-US" b="1" dirty="0">
                <a:solidFill>
                  <a:srgbClr val="FF0000"/>
                </a:solidFill>
                <a:latin typeface="NikoshBAN" pitchFamily="2" charset="0"/>
                <a:cs typeface="NikoshBAN" pitchFamily="2" charset="0"/>
              </a:rPr>
              <a:t>,)</a:t>
            </a:r>
            <a:endParaRPr lang="en-US" dirty="0">
              <a:solidFill>
                <a:srgbClr val="FF0000"/>
              </a:solidFill>
              <a:latin typeface="NikoshBAN" pitchFamily="2" charset="0"/>
              <a:cs typeface="NikoshBAN" pitchFamily="2" charset="0"/>
            </a:endParaRPr>
          </a:p>
          <a:p>
            <a:pPr algn="ctr"/>
            <a:endParaRPr lang="en-US" dirty="0">
              <a:solidFill>
                <a:srgbClr val="FF0000"/>
              </a:solidFill>
              <a:latin typeface="NikoshBAN" pitchFamily="2" charset="0"/>
              <a:cs typeface="NikoshBAN" pitchFamily="2" charset="0"/>
            </a:endParaRPr>
          </a:p>
        </p:txBody>
      </p:sp>
      <p:sp>
        <p:nvSpPr>
          <p:cNvPr id="5" name="Rectangle 4"/>
          <p:cNvSpPr/>
          <p:nvPr/>
        </p:nvSpPr>
        <p:spPr>
          <a:xfrm>
            <a:off x="7408718" y="6276945"/>
            <a:ext cx="16764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000" b="1" dirty="0" smtClean="0">
                <a:solidFill>
                  <a:srgbClr val="FF0000"/>
                </a:solidFill>
                <a:latin typeface="NikoshBAN" pitchFamily="2" charset="0"/>
                <a:cs typeface="NikoshBAN" pitchFamily="2" charset="0"/>
              </a:rPr>
              <a:t>কোলন (</a:t>
            </a:r>
            <a:r>
              <a:rPr lang="en-US" sz="2000" b="1" dirty="0" smtClean="0">
                <a:solidFill>
                  <a:srgbClr val="FF0000"/>
                </a:solidFill>
                <a:latin typeface="NikoshBAN" pitchFamily="2" charset="0"/>
                <a:cs typeface="NikoshBAN" pitchFamily="2" charset="0"/>
              </a:rPr>
              <a:t>:) </a:t>
            </a:r>
            <a:endParaRPr lang="en-US" sz="2000" b="1" dirty="0">
              <a:solidFill>
                <a:srgbClr val="FF0000"/>
              </a:solidFill>
              <a:latin typeface="NikoshBAN" pitchFamily="2" charset="0"/>
              <a:cs typeface="NikoshBAN" pitchFamily="2" charset="0"/>
            </a:endParaRPr>
          </a:p>
        </p:txBody>
      </p:sp>
      <p:sp>
        <p:nvSpPr>
          <p:cNvPr id="6" name="Rectangle 5"/>
          <p:cNvSpPr/>
          <p:nvPr/>
        </p:nvSpPr>
        <p:spPr>
          <a:xfrm>
            <a:off x="7408718" y="6251863"/>
            <a:ext cx="1676400" cy="533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latin typeface="NikoshBAN" pitchFamily="2" charset="0"/>
              <a:cs typeface="NikoshBAN" pitchFamily="2" charset="0"/>
            </a:endParaRPr>
          </a:p>
          <a:p>
            <a:pPr algn="ctr"/>
            <a:endParaRPr lang="en-US" dirty="0">
              <a:solidFill>
                <a:srgbClr val="FF0000"/>
              </a:solidFill>
              <a:latin typeface="NikoshBAN" pitchFamily="2" charset="0"/>
              <a:cs typeface="NikoshBAN" pitchFamily="2" charset="0"/>
            </a:endParaRPr>
          </a:p>
        </p:txBody>
      </p:sp>
      <p:sp>
        <p:nvSpPr>
          <p:cNvPr id="7" name="Rectangle 6"/>
          <p:cNvSpPr/>
          <p:nvPr/>
        </p:nvSpPr>
        <p:spPr>
          <a:xfrm>
            <a:off x="7508970" y="6276945"/>
            <a:ext cx="1517460" cy="400110"/>
          </a:xfrm>
          <a:prstGeom prst="rect">
            <a:avLst/>
          </a:prstGeom>
          <a:ln w="6350">
            <a:solidFill>
              <a:schemeClr val="tx1"/>
            </a:solidFill>
          </a:ln>
        </p:spPr>
        <p:txBody>
          <a:bodyPr wrap="square">
            <a:spAutoFit/>
          </a:bodyPr>
          <a:lstStyle/>
          <a:p>
            <a:pPr algn="ctr"/>
            <a:r>
              <a:rPr lang="bn-IN" sz="2000" b="1" dirty="0" smtClean="0">
                <a:solidFill>
                  <a:srgbClr val="FF0000"/>
                </a:solidFill>
                <a:latin typeface="NikoshBAN" pitchFamily="2" charset="0"/>
                <a:cs typeface="NikoshBAN" pitchFamily="2" charset="0"/>
              </a:rPr>
              <a:t>হাইফেন (-) </a:t>
            </a:r>
            <a:endParaRPr lang="en-US" sz="2000" b="1" dirty="0">
              <a:solidFill>
                <a:srgbClr val="FF0000"/>
              </a:solidFill>
            </a:endParaRPr>
          </a:p>
        </p:txBody>
      </p:sp>
    </p:spTree>
    <p:extLst>
      <p:ext uri="{BB962C8B-B14F-4D97-AF65-F5344CB8AC3E}">
        <p14:creationId xmlns:p14="http://schemas.microsoft.com/office/powerpoint/2010/main" val="4006741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4" presetClass="path" presetSubtype="0" accel="50000" decel="50000" fill="hold" grpId="0" nodeType="clickEffect">
                                  <p:stCondLst>
                                    <p:cond delay="0"/>
                                  </p:stCondLst>
                                  <p:childTnLst>
                                    <p:animMotion origin="layout" path="M 3.33333E-6 -2.59259E-6 L -0.14584 -0.79953 " pathEditMode="relative" rAng="0" ptsTypes="AA">
                                      <p:cBhvr>
                                        <p:cTn id="20" dur="2000" fill="hold"/>
                                        <p:tgtEl>
                                          <p:spTgt spid="3"/>
                                        </p:tgtEl>
                                        <p:attrNameLst>
                                          <p:attrName>ppt_x</p:attrName>
                                          <p:attrName>ppt_y</p:attrName>
                                        </p:attrNameLst>
                                      </p:cBhvr>
                                      <p:rCtr x="-7292" y="-39977"/>
                                    </p:animMotion>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fade">
                                      <p:cBhvr>
                                        <p:cTn id="25" dur="1000"/>
                                        <p:tgtEl>
                                          <p:spTgt spid="2">
                                            <p:txEl>
                                              <p:pRg st="3" end="3"/>
                                            </p:txEl>
                                          </p:spTgt>
                                        </p:tgtEl>
                                      </p:cBhvr>
                                    </p:animEffect>
                                    <p:anim calcmode="lin" valueType="num">
                                      <p:cBhvr>
                                        <p:cTn id="26"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64" presetClass="path" presetSubtype="0" accel="50000" decel="50000" fill="hold" grpId="0" nodeType="clickEffect">
                                  <p:stCondLst>
                                    <p:cond delay="0"/>
                                  </p:stCondLst>
                                  <p:childTnLst>
                                    <p:animMotion origin="layout" path="M 3.33333E-6 -3.7037E-6 L -0.5625 -0.65856 " pathEditMode="relative" rAng="0" ptsTypes="AA">
                                      <p:cBhvr>
                                        <p:cTn id="31" dur="2000" fill="hold"/>
                                        <p:tgtEl>
                                          <p:spTgt spid="4"/>
                                        </p:tgtEl>
                                        <p:attrNameLst>
                                          <p:attrName>ppt_x</p:attrName>
                                          <p:attrName>ppt_y</p:attrName>
                                        </p:attrNameLst>
                                      </p:cBhvr>
                                      <p:rCtr x="-28125" y="-32940"/>
                                    </p:animMotion>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
                                            <p:txEl>
                                              <p:pRg st="5" end="5"/>
                                            </p:txEl>
                                          </p:spTgt>
                                        </p:tgtEl>
                                        <p:attrNameLst>
                                          <p:attrName>style.visibility</p:attrName>
                                        </p:attrNameLst>
                                      </p:cBhvr>
                                      <p:to>
                                        <p:strVal val="visible"/>
                                      </p:to>
                                    </p:set>
                                    <p:animEffect transition="in" filter="fade">
                                      <p:cBhvr>
                                        <p:cTn id="36" dur="1000"/>
                                        <p:tgtEl>
                                          <p:spTgt spid="2">
                                            <p:txEl>
                                              <p:pRg st="5" end="5"/>
                                            </p:txEl>
                                          </p:spTgt>
                                        </p:tgtEl>
                                      </p:cBhvr>
                                    </p:animEffect>
                                    <p:anim calcmode="lin" valueType="num">
                                      <p:cBhvr>
                                        <p:cTn id="37"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64" presetClass="path" presetSubtype="0" accel="50000" decel="50000" fill="hold" grpId="0" nodeType="clickEffect">
                                  <p:stCondLst>
                                    <p:cond delay="0"/>
                                  </p:stCondLst>
                                  <p:childTnLst>
                                    <p:animMotion origin="layout" path="M 3.33333E-6 -4.44444E-6 L -0.17917 -0.55555 " pathEditMode="relative" rAng="0" ptsTypes="AA">
                                      <p:cBhvr>
                                        <p:cTn id="42" dur="2000" fill="hold"/>
                                        <p:tgtEl>
                                          <p:spTgt spid="7"/>
                                        </p:tgtEl>
                                        <p:attrNameLst>
                                          <p:attrName>ppt_x</p:attrName>
                                          <p:attrName>ppt_y</p:attrName>
                                        </p:attrNameLst>
                                      </p:cBhvr>
                                      <p:rCtr x="-8958" y="-27778"/>
                                    </p:animMotion>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animEffect transition="in" filter="fade">
                                      <p:cBhvr>
                                        <p:cTn id="47" dur="1000"/>
                                        <p:tgtEl>
                                          <p:spTgt spid="2">
                                            <p:txEl>
                                              <p:pRg st="7" end="7"/>
                                            </p:txEl>
                                          </p:spTgt>
                                        </p:tgtEl>
                                      </p:cBhvr>
                                    </p:animEffect>
                                    <p:anim calcmode="lin" valueType="num">
                                      <p:cBhvr>
                                        <p:cTn id="48"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64" presetClass="path" presetSubtype="0" accel="50000" decel="50000" fill="hold" grpId="0" nodeType="clickEffect">
                                  <p:stCondLst>
                                    <p:cond delay="0"/>
                                  </p:stCondLst>
                                  <p:childTnLst>
                                    <p:animMotion origin="layout" path="M 0.00833 0.01111 L -0.17691 -0.47639 " pathEditMode="relative" rAng="0" ptsTypes="AA">
                                      <p:cBhvr>
                                        <p:cTn id="53" dur="2000" fill="hold"/>
                                        <p:tgtEl>
                                          <p:spTgt spid="5"/>
                                        </p:tgtEl>
                                        <p:attrNameLst>
                                          <p:attrName>ppt_x</p:attrName>
                                          <p:attrName>ppt_y</p:attrName>
                                        </p:attrNameLst>
                                      </p:cBhvr>
                                      <p:rCtr x="-9271" y="-243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lowerruler.gif"/>
          <p:cNvPicPr>
            <a:picLocks noChangeAspect="1"/>
          </p:cNvPicPr>
          <p:nvPr/>
        </p:nvPicPr>
        <p:blipFill>
          <a:blip r:embed="rId2"/>
          <a:stretch>
            <a:fillRect/>
          </a:stretch>
        </p:blipFill>
        <p:spPr>
          <a:xfrm>
            <a:off x="152401" y="0"/>
            <a:ext cx="8839199" cy="376401"/>
          </a:xfrm>
          <a:prstGeom prst="rect">
            <a:avLst/>
          </a:prstGeom>
        </p:spPr>
      </p:pic>
      <p:pic>
        <p:nvPicPr>
          <p:cNvPr id="5" name="Picture 4" descr="flowerruler.gif"/>
          <p:cNvPicPr>
            <a:picLocks noChangeAspect="1"/>
          </p:cNvPicPr>
          <p:nvPr/>
        </p:nvPicPr>
        <p:blipFill>
          <a:blip r:embed="rId2"/>
          <a:stretch>
            <a:fillRect/>
          </a:stretch>
        </p:blipFill>
        <p:spPr>
          <a:xfrm>
            <a:off x="0" y="6481599"/>
            <a:ext cx="8839199" cy="376401"/>
          </a:xfrm>
          <a:prstGeom prst="rect">
            <a:avLst/>
          </a:prstGeom>
        </p:spPr>
      </p:pic>
      <p:pic>
        <p:nvPicPr>
          <p:cNvPr id="6" name="Picture 5" descr="flowerruler.gif"/>
          <p:cNvPicPr>
            <a:picLocks noChangeAspect="1"/>
          </p:cNvPicPr>
          <p:nvPr/>
        </p:nvPicPr>
        <p:blipFill>
          <a:blip r:embed="rId2"/>
          <a:stretch>
            <a:fillRect/>
          </a:stretch>
        </p:blipFill>
        <p:spPr>
          <a:xfrm rot="5400000">
            <a:off x="5514358" y="3228357"/>
            <a:ext cx="6856089" cy="403196"/>
          </a:xfrm>
          <a:prstGeom prst="rect">
            <a:avLst/>
          </a:prstGeom>
        </p:spPr>
      </p:pic>
      <p:pic>
        <p:nvPicPr>
          <p:cNvPr id="7" name="Picture 6" descr="flowerruler.gif"/>
          <p:cNvPicPr>
            <a:picLocks noChangeAspect="1"/>
          </p:cNvPicPr>
          <p:nvPr/>
        </p:nvPicPr>
        <p:blipFill>
          <a:blip r:embed="rId2"/>
          <a:stretch>
            <a:fillRect/>
          </a:stretch>
        </p:blipFill>
        <p:spPr>
          <a:xfrm rot="5400000">
            <a:off x="-3226446" y="3228357"/>
            <a:ext cx="6856089" cy="403196"/>
          </a:xfrm>
          <a:prstGeom prst="rect">
            <a:avLst/>
          </a:prstGeom>
        </p:spPr>
      </p:pic>
      <p:sp>
        <p:nvSpPr>
          <p:cNvPr id="19" name="TextBox 18"/>
          <p:cNvSpPr txBox="1"/>
          <p:nvPr/>
        </p:nvSpPr>
        <p:spPr>
          <a:xfrm>
            <a:off x="5029200" y="2590800"/>
            <a:ext cx="3844636" cy="156966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IN" sz="3200" b="1" dirty="0"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শ্রেণি     : </a:t>
            </a:r>
            <a:r>
              <a:rPr lang="en-US" sz="3200" b="1" dirty="0" err="1"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নবম</a:t>
            </a:r>
            <a:r>
              <a:rPr lang="en-US" sz="3200" b="1" dirty="0"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 </a:t>
            </a:r>
            <a:r>
              <a:rPr lang="bn-BD" sz="3200" b="1" dirty="0"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 </a:t>
            </a:r>
          </a:p>
          <a:p>
            <a:pPr algn="just"/>
            <a:r>
              <a:rPr lang="bn-IN" sz="3200" b="1" dirty="0"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বিষয়    :  বাংলা </a:t>
            </a:r>
            <a:r>
              <a:rPr lang="en-US" sz="3200" b="1" dirty="0"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২য় </a:t>
            </a:r>
            <a:r>
              <a:rPr lang="bn-IN" sz="3200" b="1" dirty="0"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পত্র</a:t>
            </a:r>
            <a:endParaRPr lang="bn-BD" sz="3200" b="1" dirty="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endParaRPr>
          </a:p>
          <a:p>
            <a:pPr algn="just"/>
            <a:r>
              <a:rPr lang="bn-BD" sz="3200" b="1" dirty="0"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সময়</a:t>
            </a:r>
            <a:r>
              <a:rPr lang="bn-IN" sz="3200" b="1" dirty="0"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     </a:t>
            </a:r>
            <a:r>
              <a:rPr lang="en-AU" sz="3200" b="1" dirty="0"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a:t>
            </a:r>
            <a:r>
              <a:rPr lang="bn-BD" sz="3200" b="1" dirty="0"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 ৫০ মিনিট।</a:t>
            </a:r>
            <a:endParaRPr lang="en-US" sz="3200" b="1" dirty="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22" name="TextBox 21"/>
          <p:cNvSpPr txBox="1"/>
          <p:nvPr/>
        </p:nvSpPr>
        <p:spPr>
          <a:xfrm>
            <a:off x="3352800" y="426893"/>
            <a:ext cx="2438400" cy="101566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6000" b="1" dirty="0"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পরিচিতি</a:t>
            </a:r>
          </a:p>
        </p:txBody>
      </p:sp>
      <p:sp>
        <p:nvSpPr>
          <p:cNvPr id="23" name="TextBox 22"/>
          <p:cNvSpPr txBox="1"/>
          <p:nvPr/>
        </p:nvSpPr>
        <p:spPr>
          <a:xfrm>
            <a:off x="1037771" y="5334000"/>
            <a:ext cx="8258629"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en-US" sz="3600" b="1" dirty="0" err="1"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কাদিরাবাদ</a:t>
            </a:r>
            <a:r>
              <a:rPr lang="bn-BD" sz="3600" b="1" dirty="0"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 উচ্চ বিদ্যালয় </a:t>
            </a:r>
            <a:r>
              <a:rPr lang="en-US" sz="3600" b="1" dirty="0"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 </a:t>
            </a:r>
            <a:r>
              <a:rPr lang="en-US" sz="3600" b="1" dirty="0" err="1"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পীরগঞ্জ</a:t>
            </a:r>
            <a:r>
              <a:rPr lang="en-US" sz="3600" b="1" dirty="0"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 </a:t>
            </a:r>
            <a:r>
              <a:rPr lang="en-US" sz="3600" b="1" dirty="0" err="1"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রংপুর</a:t>
            </a:r>
            <a:r>
              <a:rPr lang="en-US" sz="3600" b="1" dirty="0"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a:t>
            </a:r>
            <a:endParaRPr lang="bn-BD" sz="3600" b="1" dirty="0"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2" name="Rectangle 1"/>
          <p:cNvSpPr/>
          <p:nvPr/>
        </p:nvSpPr>
        <p:spPr>
          <a:xfrm>
            <a:off x="609600" y="2743200"/>
            <a:ext cx="5715000" cy="1384995"/>
          </a:xfrm>
          <a:prstGeom prst="rect">
            <a:avLst/>
          </a:prstGeom>
        </p:spPr>
        <p:txBody>
          <a:bodyPr wrap="square">
            <a:spAutoFit/>
          </a:bodyPr>
          <a:lstStyle/>
          <a:p>
            <a:pPr algn="just"/>
            <a:r>
              <a:rPr lang="en-US" sz="2800" b="1" dirty="0" err="1"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মোঃ</a:t>
            </a:r>
            <a:r>
              <a:rPr lang="en-US" sz="2800" b="1" dirty="0"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 </a:t>
            </a:r>
            <a:r>
              <a:rPr lang="en-US" sz="2800" b="1" dirty="0" err="1"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ময়দুল</a:t>
            </a:r>
            <a:r>
              <a:rPr lang="en-US" sz="2800" b="1" dirty="0"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 </a:t>
            </a:r>
            <a:r>
              <a:rPr lang="en-US" sz="2800" b="1" dirty="0" err="1"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ইসলাম</a:t>
            </a:r>
            <a:r>
              <a:rPr lang="en-US" sz="2800" b="1" dirty="0"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 </a:t>
            </a:r>
          </a:p>
          <a:p>
            <a:pPr algn="just"/>
            <a:r>
              <a:rPr lang="en-US" sz="2800" b="1" dirty="0" err="1"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সহকারী</a:t>
            </a:r>
            <a:r>
              <a:rPr lang="en-US" sz="2800" b="1" dirty="0"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 </a:t>
            </a:r>
            <a:r>
              <a:rPr lang="en-US" sz="2800" b="1" dirty="0" err="1"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শিক্ষক</a:t>
            </a:r>
            <a:endParaRPr lang="en-US" sz="2800" b="1" dirty="0"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endParaRPr>
          </a:p>
          <a:p>
            <a:pPr algn="just"/>
            <a:r>
              <a:rPr lang="en-US" sz="2800" b="1" dirty="0" smtClean="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moydul20@gmail.com</a:t>
            </a:r>
            <a:endParaRPr lang="en-US" sz="2800" b="1" dirty="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59961317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23"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838200"/>
            <a:ext cx="7696200" cy="1323439"/>
          </a:xfrm>
          <a:prstGeom prst="rect">
            <a:avLst/>
          </a:prstGeom>
          <a:noFill/>
        </p:spPr>
        <p:txBody>
          <a:bodyPr wrap="square" rtlCol="0">
            <a:spAutoFit/>
          </a:bodyPr>
          <a:lstStyle/>
          <a:p>
            <a:pPr algn="ctr"/>
            <a:r>
              <a:rPr lang="bn-IN" sz="8000" b="1" dirty="0" smtClean="0">
                <a:solidFill>
                  <a:srgbClr val="00B050"/>
                </a:solidFill>
                <a:latin typeface="NikoshBAN" pitchFamily="2" charset="0"/>
                <a:cs typeface="NikoshBAN" pitchFamily="2" charset="0"/>
              </a:rPr>
              <a:t>সবাইকে ধন্যবাদ</a:t>
            </a:r>
            <a:endParaRPr lang="en-US" sz="8000" b="1" dirty="0">
              <a:solidFill>
                <a:srgbClr val="00B050"/>
              </a:solidFill>
              <a:latin typeface="NikoshBAN" pitchFamily="2" charset="0"/>
              <a:cs typeface="NikoshBAN" pitchFamily="2"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2590800"/>
            <a:ext cx="2971800" cy="156019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2819400"/>
            <a:ext cx="2286000" cy="1905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5200" y="3733800"/>
            <a:ext cx="2133600" cy="2133600"/>
          </a:xfrm>
          <a:prstGeom prst="rect">
            <a:avLst/>
          </a:prstGeom>
        </p:spPr>
      </p:pic>
    </p:spTree>
    <p:extLst>
      <p:ext uri="{BB962C8B-B14F-4D97-AF65-F5344CB8AC3E}">
        <p14:creationId xmlns:p14="http://schemas.microsoft.com/office/powerpoint/2010/main" val="411315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337137"/>
            <a:ext cx="8763000" cy="1015663"/>
          </a:xfrm>
          <a:prstGeom prst="rect">
            <a:avLst/>
          </a:prstGeom>
          <a:noFill/>
        </p:spPr>
        <p:txBody>
          <a:bodyPr wrap="square" rtlCol="0">
            <a:spAutoFit/>
          </a:bodyPr>
          <a:lstStyle/>
          <a:p>
            <a:pPr algn="ctr"/>
            <a:r>
              <a:rPr lang="en-US" sz="6000" b="1" dirty="0" err="1" smtClean="0">
                <a:latin typeface="NikoshBAN" pitchFamily="2" charset="0"/>
                <a:cs typeface="NikoshBAN" pitchFamily="2" charset="0"/>
              </a:rPr>
              <a:t>বিরাম</a:t>
            </a:r>
            <a:r>
              <a:rPr lang="en-US" sz="6000" b="1" dirty="0" smtClean="0">
                <a:latin typeface="NikoshBAN" pitchFamily="2" charset="0"/>
                <a:cs typeface="NikoshBAN" pitchFamily="2" charset="0"/>
              </a:rPr>
              <a:t> </a:t>
            </a:r>
            <a:r>
              <a:rPr lang="en-US" sz="6000" b="1" dirty="0" err="1" smtClean="0">
                <a:latin typeface="NikoshBAN" pitchFamily="2" charset="0"/>
                <a:cs typeface="NikoshBAN" pitchFamily="2" charset="0"/>
              </a:rPr>
              <a:t>চিহ্ন</a:t>
            </a:r>
            <a:r>
              <a:rPr lang="en-US" sz="6000" b="1" dirty="0">
                <a:latin typeface="NikoshBAN" pitchFamily="2" charset="0"/>
                <a:cs typeface="NikoshBAN" pitchFamily="2" charset="0"/>
              </a:rPr>
              <a:t>,</a:t>
            </a:r>
            <a:r>
              <a:rPr lang="en-US" sz="6000" b="1" dirty="0" smtClean="0">
                <a:latin typeface="NikoshBAN" pitchFamily="2" charset="0"/>
                <a:cs typeface="NikoshBAN" pitchFamily="2" charset="0"/>
              </a:rPr>
              <a:t> </a:t>
            </a:r>
            <a:r>
              <a:rPr lang="en-US" sz="6000" b="1" dirty="0" err="1" smtClean="0">
                <a:latin typeface="NikoshBAN" pitchFamily="2" charset="0"/>
                <a:cs typeface="NikoshBAN" pitchFamily="2" charset="0"/>
              </a:rPr>
              <a:t>যতি</a:t>
            </a:r>
            <a:r>
              <a:rPr lang="en-US" sz="6000" b="1" dirty="0" smtClean="0">
                <a:latin typeface="NikoshBAN" pitchFamily="2" charset="0"/>
                <a:cs typeface="NikoshBAN" pitchFamily="2" charset="0"/>
              </a:rPr>
              <a:t> </a:t>
            </a:r>
            <a:r>
              <a:rPr lang="en-US" sz="6000" b="1" dirty="0" err="1" smtClean="0">
                <a:latin typeface="NikoshBAN" pitchFamily="2" charset="0"/>
                <a:cs typeface="NikoshBAN" pitchFamily="2" charset="0"/>
              </a:rPr>
              <a:t>চিহ্ন</a:t>
            </a:r>
            <a:r>
              <a:rPr lang="en-US" sz="6000" b="1" dirty="0" smtClean="0">
                <a:latin typeface="NikoshBAN" pitchFamily="2" charset="0"/>
                <a:cs typeface="NikoshBAN" pitchFamily="2" charset="0"/>
              </a:rPr>
              <a:t> </a:t>
            </a:r>
            <a:r>
              <a:rPr lang="bn-IN" sz="6000" b="1" dirty="0" smtClean="0">
                <a:latin typeface="NikoshBAN" pitchFamily="2" charset="0"/>
                <a:cs typeface="NikoshBAN" pitchFamily="2" charset="0"/>
              </a:rPr>
              <a:t>বা ছেদ </a:t>
            </a:r>
            <a:r>
              <a:rPr lang="en-US" sz="6000" b="1" dirty="0" err="1" smtClean="0">
                <a:latin typeface="NikoshBAN" pitchFamily="2" charset="0"/>
                <a:cs typeface="NikoshBAN" pitchFamily="2" charset="0"/>
              </a:rPr>
              <a:t>চিহ্ন</a:t>
            </a:r>
            <a:r>
              <a:rPr lang="en-US" sz="6000" b="1" dirty="0" smtClean="0">
                <a:latin typeface="NikoshBAN" pitchFamily="2" charset="0"/>
                <a:cs typeface="NikoshBAN" pitchFamily="2" charset="0"/>
              </a:rPr>
              <a:t> </a:t>
            </a:r>
            <a:endParaRPr lang="en-US" sz="6000" b="1" dirty="0">
              <a:latin typeface="NikoshBAN" pitchFamily="2" charset="0"/>
              <a:cs typeface="NikoshBAN" pitchFamily="2" charset="0"/>
            </a:endParaRPr>
          </a:p>
        </p:txBody>
      </p:sp>
      <p:pic>
        <p:nvPicPr>
          <p:cNvPr id="3" name="Picture 2" descr="flowerruler.gif"/>
          <p:cNvPicPr>
            <a:picLocks noChangeAspect="1"/>
          </p:cNvPicPr>
          <p:nvPr/>
        </p:nvPicPr>
        <p:blipFill>
          <a:blip r:embed="rId2"/>
          <a:stretch>
            <a:fillRect/>
          </a:stretch>
        </p:blipFill>
        <p:spPr>
          <a:xfrm>
            <a:off x="152401" y="0"/>
            <a:ext cx="8839199" cy="376401"/>
          </a:xfrm>
          <a:prstGeom prst="rect">
            <a:avLst/>
          </a:prstGeom>
        </p:spPr>
      </p:pic>
      <p:pic>
        <p:nvPicPr>
          <p:cNvPr id="4" name="Picture 3" descr="flowerruler.gif"/>
          <p:cNvPicPr>
            <a:picLocks noChangeAspect="1"/>
          </p:cNvPicPr>
          <p:nvPr/>
        </p:nvPicPr>
        <p:blipFill>
          <a:blip r:embed="rId2"/>
          <a:stretch>
            <a:fillRect/>
          </a:stretch>
        </p:blipFill>
        <p:spPr>
          <a:xfrm>
            <a:off x="0" y="6481599"/>
            <a:ext cx="8991600" cy="376401"/>
          </a:xfrm>
          <a:prstGeom prst="rect">
            <a:avLst/>
          </a:prstGeom>
        </p:spPr>
      </p:pic>
      <p:pic>
        <p:nvPicPr>
          <p:cNvPr id="5" name="Picture 4" descr="flowerruler.gif"/>
          <p:cNvPicPr>
            <a:picLocks noChangeAspect="1"/>
          </p:cNvPicPr>
          <p:nvPr/>
        </p:nvPicPr>
        <p:blipFill>
          <a:blip r:embed="rId2"/>
          <a:stretch>
            <a:fillRect/>
          </a:stretch>
        </p:blipFill>
        <p:spPr>
          <a:xfrm rot="5400000">
            <a:off x="5514358" y="3228357"/>
            <a:ext cx="6856089" cy="403196"/>
          </a:xfrm>
          <a:prstGeom prst="rect">
            <a:avLst/>
          </a:prstGeom>
        </p:spPr>
      </p:pic>
      <p:pic>
        <p:nvPicPr>
          <p:cNvPr id="6" name="Picture 5" descr="flowerruler.gif"/>
          <p:cNvPicPr>
            <a:picLocks noChangeAspect="1"/>
          </p:cNvPicPr>
          <p:nvPr/>
        </p:nvPicPr>
        <p:blipFill>
          <a:blip r:embed="rId2"/>
          <a:stretch>
            <a:fillRect/>
          </a:stretch>
        </p:blipFill>
        <p:spPr>
          <a:xfrm rot="5400000">
            <a:off x="-3226446" y="3228357"/>
            <a:ext cx="6856089" cy="403196"/>
          </a:xfrm>
          <a:prstGeom prst="rect">
            <a:avLst/>
          </a:prstGeom>
        </p:spPr>
      </p:pic>
      <p:sp>
        <p:nvSpPr>
          <p:cNvPr id="7" name="TextBox 6"/>
          <p:cNvSpPr txBox="1"/>
          <p:nvPr/>
        </p:nvSpPr>
        <p:spPr>
          <a:xfrm>
            <a:off x="609600" y="3962400"/>
            <a:ext cx="7850226" cy="1015663"/>
          </a:xfrm>
          <a:prstGeom prst="rect">
            <a:avLst/>
          </a:prstGeom>
          <a:noFill/>
        </p:spPr>
        <p:txBody>
          <a:bodyPr wrap="none" rtlCol="0">
            <a:spAutoFit/>
          </a:bodyPr>
          <a:lstStyle/>
          <a:p>
            <a:r>
              <a:rPr lang="bn-IN" sz="6000" dirty="0" smtClean="0">
                <a:latin typeface="NikoshBAN" panose="02000000000000000000" pitchFamily="2" charset="0"/>
                <a:cs typeface="NikoshBAN" panose="02000000000000000000" pitchFamily="2" charset="0"/>
              </a:rPr>
              <a:t>খুব সহজে আয়ত্ব করার কৌশলঃ </a:t>
            </a:r>
            <a:endParaRPr lang="en-US" sz="6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01738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lowerruler.gif"/>
          <p:cNvPicPr>
            <a:picLocks noChangeAspect="1"/>
          </p:cNvPicPr>
          <p:nvPr/>
        </p:nvPicPr>
        <p:blipFill>
          <a:blip r:embed="rId3"/>
          <a:stretch>
            <a:fillRect/>
          </a:stretch>
        </p:blipFill>
        <p:spPr>
          <a:xfrm>
            <a:off x="152401" y="0"/>
            <a:ext cx="8839199" cy="376401"/>
          </a:xfrm>
          <a:prstGeom prst="rect">
            <a:avLst/>
          </a:prstGeom>
        </p:spPr>
      </p:pic>
      <p:pic>
        <p:nvPicPr>
          <p:cNvPr id="5" name="Picture 4" descr="flowerruler.gif"/>
          <p:cNvPicPr>
            <a:picLocks noChangeAspect="1"/>
          </p:cNvPicPr>
          <p:nvPr/>
        </p:nvPicPr>
        <p:blipFill>
          <a:blip r:embed="rId3"/>
          <a:stretch>
            <a:fillRect/>
          </a:stretch>
        </p:blipFill>
        <p:spPr>
          <a:xfrm>
            <a:off x="0" y="6481599"/>
            <a:ext cx="8991600" cy="376401"/>
          </a:xfrm>
          <a:prstGeom prst="rect">
            <a:avLst/>
          </a:prstGeom>
        </p:spPr>
      </p:pic>
      <p:pic>
        <p:nvPicPr>
          <p:cNvPr id="6" name="Picture 5" descr="flowerruler.gif"/>
          <p:cNvPicPr>
            <a:picLocks noChangeAspect="1"/>
          </p:cNvPicPr>
          <p:nvPr/>
        </p:nvPicPr>
        <p:blipFill>
          <a:blip r:embed="rId3"/>
          <a:stretch>
            <a:fillRect/>
          </a:stretch>
        </p:blipFill>
        <p:spPr>
          <a:xfrm rot="5400000">
            <a:off x="5514358" y="3228357"/>
            <a:ext cx="6856089" cy="403196"/>
          </a:xfrm>
          <a:prstGeom prst="rect">
            <a:avLst/>
          </a:prstGeom>
        </p:spPr>
      </p:pic>
      <p:pic>
        <p:nvPicPr>
          <p:cNvPr id="7" name="Picture 6" descr="flowerruler.gif"/>
          <p:cNvPicPr>
            <a:picLocks noChangeAspect="1"/>
          </p:cNvPicPr>
          <p:nvPr/>
        </p:nvPicPr>
        <p:blipFill>
          <a:blip r:embed="rId3"/>
          <a:stretch>
            <a:fillRect/>
          </a:stretch>
        </p:blipFill>
        <p:spPr>
          <a:xfrm rot="5400000">
            <a:off x="-3226446" y="3228357"/>
            <a:ext cx="6856089" cy="403196"/>
          </a:xfrm>
          <a:prstGeom prst="rect">
            <a:avLst/>
          </a:prstGeom>
        </p:spPr>
      </p:pic>
      <p:sp>
        <p:nvSpPr>
          <p:cNvPr id="16" name="TextBox 15"/>
          <p:cNvSpPr txBox="1"/>
          <p:nvPr/>
        </p:nvSpPr>
        <p:spPr>
          <a:xfrm>
            <a:off x="3366655" y="376401"/>
            <a:ext cx="1967345" cy="769441"/>
          </a:xfrm>
          <a:prstGeom prst="rect">
            <a:avLst/>
          </a:prstGeom>
          <a:noFill/>
          <a:ln>
            <a:solidFill>
              <a:srgbClr val="7E0000"/>
            </a:solidFill>
          </a:ln>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4400" b="1" dirty="0" smtClean="0">
                <a:ln w="11430">
                  <a:solidFill>
                    <a:srgbClr val="580000"/>
                  </a:solidFill>
                </a:ln>
                <a:solidFill>
                  <a:srgbClr val="580000"/>
                </a:solidFill>
                <a:latin typeface="NikoshBAN" pitchFamily="2" charset="0"/>
                <a:cs typeface="NikoshBAN" pitchFamily="2" charset="0"/>
              </a:rPr>
              <a:t>শিখনফল</a:t>
            </a:r>
            <a:endParaRPr lang="en-US" sz="4400" b="1" dirty="0">
              <a:ln w="11430">
                <a:solidFill>
                  <a:srgbClr val="580000"/>
                </a:solidFill>
              </a:ln>
              <a:solidFill>
                <a:srgbClr val="580000"/>
              </a:solidFill>
              <a:latin typeface="NikoshBAN" pitchFamily="2" charset="0"/>
              <a:cs typeface="NikoshBAN" pitchFamily="2" charset="0"/>
            </a:endParaRPr>
          </a:p>
        </p:txBody>
      </p:sp>
      <p:sp>
        <p:nvSpPr>
          <p:cNvPr id="23" name="TextBox 22"/>
          <p:cNvSpPr txBox="1"/>
          <p:nvPr/>
        </p:nvSpPr>
        <p:spPr>
          <a:xfrm>
            <a:off x="699558" y="1468581"/>
            <a:ext cx="3722494" cy="584775"/>
          </a:xfrm>
          <a:prstGeom prst="rect">
            <a:avLst/>
          </a:prstGeom>
          <a:solidFill>
            <a:srgbClr val="FAC6EF"/>
          </a:solidFill>
          <a:ln>
            <a:noFill/>
          </a:ln>
        </p:spPr>
        <p:txBody>
          <a:bodyPr wrap="none" rtlCol="0">
            <a:prstTxWarp prst="textPlain">
              <a:avLst/>
            </a:prstTxWarp>
            <a:spAutoFit/>
            <a:scene3d>
              <a:camera prst="orthographicFront"/>
              <a:lightRig rig="threePt" dir="t"/>
            </a:scene3d>
            <a:sp3d extrusionH="57150">
              <a:bevelT w="38100" h="38100"/>
            </a:sp3d>
          </a:bodyPr>
          <a:lstStyle/>
          <a:p>
            <a:r>
              <a:rPr lang="en-US"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এ</a:t>
            </a:r>
            <a:r>
              <a:rPr lang="bn-IN"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3200" dirty="0" err="1"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পাঠ</a:t>
            </a:r>
            <a:r>
              <a:rPr lang="en-US"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3200" dirty="0" err="1"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শেষে</a:t>
            </a:r>
            <a:r>
              <a:rPr lang="en-US"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 </a:t>
            </a:r>
            <a:r>
              <a:rPr lang="en-US" sz="3200" dirty="0" err="1"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শিক্ষার্থীরা</a:t>
            </a:r>
            <a:r>
              <a:rPr lang="en-US" sz="3200" dirty="0" smtClean="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rPr>
              <a:t>…</a:t>
            </a:r>
            <a:endParaRPr lang="en-US" sz="3200" dirty="0">
              <a:ln>
                <a:solidFill>
                  <a:schemeClr val="tx1"/>
                </a:solidFill>
              </a:ln>
              <a:solidFill>
                <a:srgbClr val="002060"/>
              </a:solidFill>
              <a:effectLst>
                <a:outerShdw blurRad="50800" dist="38100" dir="5400000" algn="t" rotWithShape="0">
                  <a:prstClr val="black">
                    <a:alpha val="40000"/>
                  </a:prstClr>
                </a:outerShdw>
              </a:effectLst>
              <a:latin typeface="NikoshBAN" pitchFamily="2" charset="0"/>
              <a:cs typeface="NikoshBAN" pitchFamily="2" charset="0"/>
            </a:endParaRPr>
          </a:p>
        </p:txBody>
      </p:sp>
      <p:sp>
        <p:nvSpPr>
          <p:cNvPr id="3" name="TextBox 2"/>
          <p:cNvSpPr txBox="1"/>
          <p:nvPr/>
        </p:nvSpPr>
        <p:spPr>
          <a:xfrm>
            <a:off x="403197" y="2776696"/>
            <a:ext cx="8337607" cy="1754326"/>
          </a:xfrm>
          <a:prstGeom prst="rect">
            <a:avLst/>
          </a:prstGeom>
          <a:noFill/>
        </p:spPr>
        <p:txBody>
          <a:bodyPr wrap="square" rtlCol="0">
            <a:spAutoFit/>
          </a:bodyPr>
          <a:lstStyle/>
          <a:p>
            <a:pPr marL="571500" indent="-571500" algn="just">
              <a:buFont typeface="Wingdings" pitchFamily="2" charset="2"/>
              <a:buChar char="Ø"/>
            </a:pPr>
            <a:r>
              <a:rPr lang="bn-IN" sz="3600" dirty="0">
                <a:ln w="11430">
                  <a:solidFill>
                    <a:srgbClr val="580000"/>
                  </a:solidFill>
                </a:ln>
                <a:solidFill>
                  <a:srgbClr val="580000"/>
                </a:solidFill>
                <a:latin typeface="NikoshBAN" pitchFamily="2" charset="0"/>
                <a:cs typeface="NikoshBAN" pitchFamily="2" charset="0"/>
              </a:rPr>
              <a:t>বিরাম চিহ্ন কাকে বলে তা বলতে পারবে। </a:t>
            </a:r>
          </a:p>
          <a:p>
            <a:pPr marL="571500" lvl="0" indent="-571500" algn="just">
              <a:buFont typeface="Wingdings" pitchFamily="2" charset="2"/>
              <a:buChar char="Ø"/>
            </a:pPr>
            <a:r>
              <a:rPr lang="bn-IN" sz="3600" dirty="0" smtClean="0">
                <a:ln w="11430">
                  <a:solidFill>
                    <a:srgbClr val="580000"/>
                  </a:solidFill>
                </a:ln>
                <a:solidFill>
                  <a:srgbClr val="580000"/>
                </a:solidFill>
                <a:latin typeface="NikoshBAN" pitchFamily="2" charset="0"/>
                <a:cs typeface="NikoshBAN" pitchFamily="2" charset="0"/>
              </a:rPr>
              <a:t>বিরাম চিহ্ন চিহ্নিত করতে </a:t>
            </a:r>
            <a:r>
              <a:rPr lang="bn-IN" sz="3600" dirty="0">
                <a:ln w="11430">
                  <a:solidFill>
                    <a:srgbClr val="580000"/>
                  </a:solidFill>
                </a:ln>
                <a:solidFill>
                  <a:srgbClr val="580000"/>
                </a:solidFill>
                <a:latin typeface="NikoshBAN" pitchFamily="2" charset="0"/>
                <a:cs typeface="NikoshBAN" pitchFamily="2" charset="0"/>
              </a:rPr>
              <a:t>পারবে</a:t>
            </a:r>
            <a:r>
              <a:rPr lang="bn-IN" sz="3600" dirty="0" smtClean="0">
                <a:ln w="11430">
                  <a:solidFill>
                    <a:srgbClr val="580000"/>
                  </a:solidFill>
                </a:ln>
                <a:solidFill>
                  <a:srgbClr val="580000"/>
                </a:solidFill>
                <a:latin typeface="NikoshBAN" pitchFamily="2" charset="0"/>
                <a:cs typeface="NikoshBAN" pitchFamily="2" charset="0"/>
              </a:rPr>
              <a:t>। </a:t>
            </a:r>
          </a:p>
          <a:p>
            <a:pPr marL="571500" lvl="0" indent="-571500" algn="just">
              <a:buFont typeface="Wingdings" pitchFamily="2" charset="2"/>
              <a:buChar char="Ø"/>
            </a:pPr>
            <a:r>
              <a:rPr lang="bn-IN" sz="3600" dirty="0" smtClean="0">
                <a:ln w="11430">
                  <a:solidFill>
                    <a:srgbClr val="580000"/>
                  </a:solidFill>
                </a:ln>
                <a:solidFill>
                  <a:srgbClr val="580000"/>
                </a:solidFill>
                <a:latin typeface="NikoshBAN" pitchFamily="2" charset="0"/>
                <a:cs typeface="NikoshBAN" pitchFamily="2" charset="0"/>
              </a:rPr>
              <a:t>বিভিন্ন </a:t>
            </a:r>
            <a:r>
              <a:rPr lang="bn-IN" sz="3600" dirty="0">
                <a:ln w="11430">
                  <a:solidFill>
                    <a:srgbClr val="580000"/>
                  </a:solidFill>
                </a:ln>
                <a:solidFill>
                  <a:srgbClr val="580000"/>
                </a:solidFill>
                <a:latin typeface="NikoshBAN" pitchFamily="2" charset="0"/>
                <a:cs typeface="NikoshBAN" pitchFamily="2" charset="0"/>
              </a:rPr>
              <a:t>প্রকার </a:t>
            </a:r>
            <a:r>
              <a:rPr lang="bn-IN" sz="3600" dirty="0" smtClean="0">
                <a:ln w="11430">
                  <a:solidFill>
                    <a:srgbClr val="580000"/>
                  </a:solidFill>
                </a:ln>
                <a:solidFill>
                  <a:srgbClr val="580000"/>
                </a:solidFill>
                <a:latin typeface="NikoshBAN" pitchFamily="2" charset="0"/>
                <a:cs typeface="NikoshBAN" pitchFamily="2" charset="0"/>
              </a:rPr>
              <a:t>বিরাম চিহ্নের ব্যবহার করতে পারবে।    </a:t>
            </a:r>
            <a:endParaRPr lang="en-US" sz="3600" dirty="0">
              <a:ln w="11430">
                <a:solidFill>
                  <a:srgbClr val="580000"/>
                </a:solidFill>
              </a:ln>
              <a:solidFill>
                <a:srgbClr val="580000"/>
              </a:solidFill>
              <a:latin typeface="NikoshBAN" pitchFamily="2" charset="0"/>
              <a:cs typeface="NikoshBAN" pitchFamily="2" charset="0"/>
            </a:endParaRPr>
          </a:p>
        </p:txBody>
      </p:sp>
    </p:spTree>
    <p:extLst>
      <p:ext uri="{BB962C8B-B14F-4D97-AF65-F5344CB8AC3E}">
        <p14:creationId xmlns:p14="http://schemas.microsoft.com/office/powerpoint/2010/main" val="92910643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413570"/>
            <a:ext cx="8077200" cy="3539430"/>
          </a:xfrm>
          <a:prstGeom prst="rect">
            <a:avLst/>
          </a:prstGeom>
          <a:noFill/>
        </p:spPr>
        <p:txBody>
          <a:bodyPr wrap="square" rtlCol="0">
            <a:spAutoFit/>
          </a:bodyPr>
          <a:lstStyle/>
          <a:p>
            <a:pPr algn="just"/>
            <a:r>
              <a:rPr lang="bn-IN" sz="3200" b="1" u="sng" dirty="0" smtClean="0">
                <a:latin typeface="NikoshBAN" pitchFamily="2" charset="0"/>
                <a:cs typeface="NikoshBAN" pitchFamily="2" charset="0"/>
              </a:rPr>
              <a:t>বিরাম</a:t>
            </a:r>
            <a:r>
              <a:rPr lang="en-US" sz="3200" b="1" u="sng" dirty="0" smtClean="0">
                <a:latin typeface="NikoshBAN" pitchFamily="2" charset="0"/>
                <a:cs typeface="NikoshBAN" pitchFamily="2" charset="0"/>
              </a:rPr>
              <a:t> </a:t>
            </a:r>
            <a:r>
              <a:rPr lang="bn-IN" sz="3200" b="1" u="sng" dirty="0" smtClean="0">
                <a:latin typeface="NikoshBAN" pitchFamily="2" charset="0"/>
                <a:cs typeface="NikoshBAN" pitchFamily="2" charset="0"/>
              </a:rPr>
              <a:t>চিহ্ন:</a:t>
            </a:r>
            <a:r>
              <a:rPr lang="bn-IN" sz="3200" u="sng" dirty="0" smtClean="0">
                <a:latin typeface="NikoshBAN" pitchFamily="2" charset="0"/>
                <a:cs typeface="NikoshBAN" pitchFamily="2" charset="0"/>
              </a:rPr>
              <a:t> </a:t>
            </a:r>
            <a:r>
              <a:rPr lang="bn-IN" sz="3200" dirty="0">
                <a:latin typeface="NikoshBAN" pitchFamily="2" charset="0"/>
                <a:cs typeface="NikoshBAN" pitchFamily="2" charset="0"/>
              </a:rPr>
              <a:t>বাক্যের অর্থ সুস্পষ্টভাবে প্রকাশ করার জন্য বাক্য উচ্চারণের </a:t>
            </a:r>
            <a:r>
              <a:rPr lang="en-US" sz="3200" dirty="0" err="1" smtClean="0">
                <a:latin typeface="NikoshBAN" pitchFamily="2" charset="0"/>
                <a:cs typeface="NikoshBAN" pitchFamily="2" charset="0"/>
              </a:rPr>
              <a:t>সময়</a:t>
            </a:r>
            <a:r>
              <a:rPr lang="bn-IN" sz="3200" dirty="0" smtClean="0">
                <a:latin typeface="NikoshBAN" pitchFamily="2" charset="0"/>
                <a:cs typeface="NikoshBAN" pitchFamily="2" charset="0"/>
              </a:rPr>
              <a:t> </a:t>
            </a:r>
            <a:r>
              <a:rPr lang="bn-IN" sz="3200" dirty="0">
                <a:latin typeface="NikoshBAN" pitchFamily="2" charset="0"/>
                <a:cs typeface="NikoshBAN" pitchFamily="2" charset="0"/>
              </a:rPr>
              <a:t>বাক্যের মাঝে ও শেষে বিরতি দিতে হয়। এই বিরতির পরিমাণ প্রয়োজন অনুযায়ী কম-বেশি হয়ে থাকে। আবার বাক্য উচ্চারণের </a:t>
            </a:r>
            <a:r>
              <a:rPr lang="en-US" sz="3200" dirty="0" err="1" smtClean="0">
                <a:latin typeface="NikoshBAN" pitchFamily="2" charset="0"/>
                <a:cs typeface="NikoshBAN" pitchFamily="2" charset="0"/>
              </a:rPr>
              <a:t>সময়</a:t>
            </a:r>
            <a:r>
              <a:rPr lang="bn-IN" sz="3200" dirty="0" smtClean="0">
                <a:latin typeface="NikoshBAN" pitchFamily="2" charset="0"/>
                <a:cs typeface="NikoshBAN" pitchFamily="2" charset="0"/>
              </a:rPr>
              <a:t> </a:t>
            </a:r>
            <a:r>
              <a:rPr lang="bn-IN" sz="3200" dirty="0">
                <a:latin typeface="NikoshBAN" pitchFamily="2" charset="0"/>
                <a:cs typeface="NikoshBAN" pitchFamily="2" charset="0"/>
              </a:rPr>
              <a:t>বিভিন্ন আবেগের জন্য উচ্চারণ বিভিন্ন হয়ে থাকে। বাক্যটি লেখার </a:t>
            </a:r>
            <a:r>
              <a:rPr lang="en-US" sz="3200" dirty="0" err="1" smtClean="0">
                <a:latin typeface="NikoshBAN" pitchFamily="2" charset="0"/>
                <a:cs typeface="NikoshBAN" pitchFamily="2" charset="0"/>
              </a:rPr>
              <a:t>সময়</a:t>
            </a:r>
            <a:r>
              <a:rPr lang="bn-IN" sz="3200" dirty="0" smtClean="0">
                <a:latin typeface="NikoshBAN" pitchFamily="2" charset="0"/>
                <a:cs typeface="NikoshBAN" pitchFamily="2" charset="0"/>
              </a:rPr>
              <a:t> </a:t>
            </a:r>
            <a:r>
              <a:rPr lang="bn-IN" sz="3200" dirty="0">
                <a:latin typeface="NikoshBAN" pitchFamily="2" charset="0"/>
                <a:cs typeface="NikoshBAN" pitchFamily="2" charset="0"/>
              </a:rPr>
              <a:t>এই বিরতি ও আবেগের ভিন্নতা প্রকাশ করার জন্য </a:t>
            </a:r>
            <a:r>
              <a:rPr lang="bn-IN" sz="3200" dirty="0" smtClean="0">
                <a:latin typeface="NikoshBAN" pitchFamily="2" charset="0"/>
                <a:cs typeface="NikoshBAN" pitchFamily="2" charset="0"/>
              </a:rPr>
              <a:t>যে </a:t>
            </a:r>
            <a:r>
              <a:rPr lang="bn-IN" sz="3200" dirty="0">
                <a:latin typeface="NikoshBAN" pitchFamily="2" charset="0"/>
                <a:cs typeface="NikoshBAN" pitchFamily="2" charset="0"/>
              </a:rPr>
              <a:t>চিহ্নগুলো ব্যবহার করা </a:t>
            </a:r>
            <a:r>
              <a:rPr lang="en-US" sz="3200" dirty="0" err="1" smtClean="0">
                <a:latin typeface="NikoshBAN" pitchFamily="2" charset="0"/>
                <a:cs typeface="NikoshBAN" pitchFamily="2" charset="0"/>
              </a:rPr>
              <a:t>হয়</a:t>
            </a:r>
            <a:r>
              <a:rPr lang="en-US" sz="3200" dirty="0" smtClean="0">
                <a:latin typeface="NikoshBAN" pitchFamily="2" charset="0"/>
                <a:cs typeface="NikoshBAN" pitchFamily="2" charset="0"/>
              </a:rPr>
              <a:t>, </a:t>
            </a:r>
            <a:r>
              <a:rPr lang="bn-IN" sz="3200" dirty="0">
                <a:latin typeface="NikoshBAN" pitchFamily="2" charset="0"/>
                <a:cs typeface="NikoshBAN" pitchFamily="2" charset="0"/>
              </a:rPr>
              <a:t>তাদেরকে বিরাম চিহ্ন বা যতি চিহ্ন বা ছেদ চিহ্ন বলে</a:t>
            </a:r>
            <a:r>
              <a:rPr lang="bn-IN"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pic>
        <p:nvPicPr>
          <p:cNvPr id="3" name="Picture 2" descr="flowerruler.gif"/>
          <p:cNvPicPr>
            <a:picLocks noChangeAspect="1"/>
          </p:cNvPicPr>
          <p:nvPr/>
        </p:nvPicPr>
        <p:blipFill>
          <a:blip r:embed="rId2"/>
          <a:stretch>
            <a:fillRect/>
          </a:stretch>
        </p:blipFill>
        <p:spPr>
          <a:xfrm>
            <a:off x="152401" y="0"/>
            <a:ext cx="8839199" cy="376401"/>
          </a:xfrm>
          <a:prstGeom prst="rect">
            <a:avLst/>
          </a:prstGeom>
        </p:spPr>
      </p:pic>
      <p:pic>
        <p:nvPicPr>
          <p:cNvPr id="4" name="Picture 3" descr="flowerruler.gif"/>
          <p:cNvPicPr>
            <a:picLocks noChangeAspect="1"/>
          </p:cNvPicPr>
          <p:nvPr/>
        </p:nvPicPr>
        <p:blipFill>
          <a:blip r:embed="rId2"/>
          <a:stretch>
            <a:fillRect/>
          </a:stretch>
        </p:blipFill>
        <p:spPr>
          <a:xfrm>
            <a:off x="0" y="6481599"/>
            <a:ext cx="8991600" cy="376401"/>
          </a:xfrm>
          <a:prstGeom prst="rect">
            <a:avLst/>
          </a:prstGeom>
        </p:spPr>
      </p:pic>
      <p:pic>
        <p:nvPicPr>
          <p:cNvPr id="5" name="Picture 4" descr="flowerruler.gif"/>
          <p:cNvPicPr>
            <a:picLocks noChangeAspect="1"/>
          </p:cNvPicPr>
          <p:nvPr/>
        </p:nvPicPr>
        <p:blipFill>
          <a:blip r:embed="rId2"/>
          <a:stretch>
            <a:fillRect/>
          </a:stretch>
        </p:blipFill>
        <p:spPr>
          <a:xfrm rot="5400000">
            <a:off x="5514358" y="3228357"/>
            <a:ext cx="6856089" cy="403196"/>
          </a:xfrm>
          <a:prstGeom prst="rect">
            <a:avLst/>
          </a:prstGeom>
        </p:spPr>
      </p:pic>
      <p:pic>
        <p:nvPicPr>
          <p:cNvPr id="6" name="Picture 5" descr="flowerruler.gif"/>
          <p:cNvPicPr>
            <a:picLocks noChangeAspect="1"/>
          </p:cNvPicPr>
          <p:nvPr/>
        </p:nvPicPr>
        <p:blipFill>
          <a:blip r:embed="rId2"/>
          <a:stretch>
            <a:fillRect/>
          </a:stretch>
        </p:blipFill>
        <p:spPr>
          <a:xfrm rot="5400000">
            <a:off x="-3226446" y="3228357"/>
            <a:ext cx="6856089" cy="403196"/>
          </a:xfrm>
          <a:prstGeom prst="rect">
            <a:avLst/>
          </a:prstGeom>
        </p:spPr>
      </p:pic>
    </p:spTree>
    <p:extLst>
      <p:ext uri="{BB962C8B-B14F-4D97-AF65-F5344CB8AC3E}">
        <p14:creationId xmlns:p14="http://schemas.microsoft.com/office/powerpoint/2010/main" val="1060595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2">
                                            <p:txEl>
                                              <p:pRg st="0" end="0"/>
                                            </p:txEl>
                                          </p:spTgt>
                                        </p:tgtEl>
                                        <p:attrNameLst>
                                          <p:attrName>ppt_w</p:attrName>
                                        </p:attrNameLst>
                                      </p:cBhvr>
                                    </p:anim>
                                    <p:anim by="(#ppt_w*0.50)" calcmode="lin" valueType="num">
                                      <p:cBhvr>
                                        <p:cTn id="8" dur="500" decel="50000" autoRev="1" fill="hold">
                                          <p:stCondLst>
                                            <p:cond delay="0"/>
                                          </p:stCondLst>
                                        </p:cTn>
                                        <p:tgtEl>
                                          <p:spTgt spid="2">
                                            <p:txEl>
                                              <p:pRg st="0" end="0"/>
                                            </p:txEl>
                                          </p:spTgt>
                                        </p:tgtEl>
                                        <p:attrNameLst>
                                          <p:attrName>ppt_x</p:attrName>
                                        </p:attrNameLst>
                                      </p:cBhvr>
                                    </p:anim>
                                    <p:anim from="(-#ppt_h/2)" to="(#ppt_y)" calcmode="lin" valueType="num">
                                      <p:cBhvr>
                                        <p:cTn id="9" dur="1000" fill="hold">
                                          <p:stCondLst>
                                            <p:cond delay="0"/>
                                          </p:stCondLst>
                                        </p:cTn>
                                        <p:tgtEl>
                                          <p:spTgt spid="2">
                                            <p:txEl>
                                              <p:pRg st="0" end="0"/>
                                            </p:txEl>
                                          </p:spTgt>
                                        </p:tgtEl>
                                        <p:attrNameLst>
                                          <p:attrName>ppt_y</p:attrName>
                                        </p:attrNameLst>
                                      </p:cBhvr>
                                    </p:anim>
                                    <p:animRot by="21600000">
                                      <p:cBhvr>
                                        <p:cTn id="10" dur="1000" fill="hold">
                                          <p:stCondLst>
                                            <p:cond delay="0"/>
                                          </p:stCondLst>
                                        </p:cTn>
                                        <p:tgtEl>
                                          <p:spTgt spid="2">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1689080"/>
            <a:ext cx="7924800" cy="3416320"/>
          </a:xfrm>
          <a:prstGeom prst="rect">
            <a:avLst/>
          </a:prstGeom>
          <a:noFill/>
        </p:spPr>
        <p:txBody>
          <a:bodyPr wrap="square" rtlCol="0">
            <a:spAutoFit/>
          </a:bodyPr>
          <a:lstStyle/>
          <a:p>
            <a:pPr algn="just"/>
            <a:r>
              <a:rPr lang="bn-IN" sz="3600" dirty="0">
                <a:latin typeface="NikoshBAN" pitchFamily="2" charset="0"/>
                <a:cs typeface="NikoshBAN" pitchFamily="2" charset="0"/>
              </a:rPr>
              <a:t>প্রাচীন বাংলায় মাত্র দুইটি বিরাম চিহ্ন ব্যবহার করা হতো</a:t>
            </a:r>
            <a:r>
              <a:rPr lang="en-US" sz="3600" dirty="0">
                <a:latin typeface="NikoshBAN" pitchFamily="2" charset="0"/>
                <a:cs typeface="NikoshBAN" pitchFamily="2" charset="0"/>
              </a:rPr>
              <a:t>, </a:t>
            </a:r>
            <a:r>
              <a:rPr lang="bn-IN" sz="3600" dirty="0">
                <a:latin typeface="NikoshBAN" pitchFamily="2" charset="0"/>
                <a:cs typeface="NikoshBAN" pitchFamily="2" charset="0"/>
              </a:rPr>
              <a:t>দাঁড়ি (।) ও দুই দাঁড়ি (॥)। পরবর্তীতে ঈশ্বরচন্দ্র বিদ্যাসাগর ইংরেজি ভাষার অনুকরণে বাংলায় আরো অনেকগুলো বিরাম চিহ্ন প্রচলন করেন। বর্তমানে ব্যবহৃত বিরাম চিহ্নগুলোর মধ্যে উল্লেখযোগ্য কয়েকটি বিরাম চিহ্ন নিচে দেয়া </a:t>
            </a:r>
            <a:r>
              <a:rPr lang="bn-IN" sz="3600" dirty="0" smtClean="0">
                <a:latin typeface="NikoshBAN" pitchFamily="2" charset="0"/>
                <a:cs typeface="NikoshBAN" pitchFamily="2" charset="0"/>
              </a:rPr>
              <a:t>হলো-</a:t>
            </a:r>
            <a:endParaRPr lang="en-US" sz="3600" dirty="0">
              <a:latin typeface="NikoshBAN" pitchFamily="2" charset="0"/>
              <a:cs typeface="NikoshBAN" pitchFamily="2" charset="0"/>
            </a:endParaRPr>
          </a:p>
        </p:txBody>
      </p:sp>
      <p:pic>
        <p:nvPicPr>
          <p:cNvPr id="4" name="Picture 3" descr="flowerruler.gif"/>
          <p:cNvPicPr>
            <a:picLocks noChangeAspect="1"/>
          </p:cNvPicPr>
          <p:nvPr/>
        </p:nvPicPr>
        <p:blipFill>
          <a:blip r:embed="rId2"/>
          <a:stretch>
            <a:fillRect/>
          </a:stretch>
        </p:blipFill>
        <p:spPr>
          <a:xfrm>
            <a:off x="152401" y="0"/>
            <a:ext cx="8839199" cy="376401"/>
          </a:xfrm>
          <a:prstGeom prst="rect">
            <a:avLst/>
          </a:prstGeom>
        </p:spPr>
      </p:pic>
      <p:pic>
        <p:nvPicPr>
          <p:cNvPr id="5" name="Picture 4" descr="flowerruler.gif"/>
          <p:cNvPicPr>
            <a:picLocks noChangeAspect="1"/>
          </p:cNvPicPr>
          <p:nvPr/>
        </p:nvPicPr>
        <p:blipFill>
          <a:blip r:embed="rId2"/>
          <a:stretch>
            <a:fillRect/>
          </a:stretch>
        </p:blipFill>
        <p:spPr>
          <a:xfrm>
            <a:off x="0" y="6481599"/>
            <a:ext cx="8991600" cy="376401"/>
          </a:xfrm>
          <a:prstGeom prst="rect">
            <a:avLst/>
          </a:prstGeom>
        </p:spPr>
      </p:pic>
      <p:pic>
        <p:nvPicPr>
          <p:cNvPr id="6" name="Picture 5" descr="flowerruler.gif"/>
          <p:cNvPicPr>
            <a:picLocks noChangeAspect="1"/>
          </p:cNvPicPr>
          <p:nvPr/>
        </p:nvPicPr>
        <p:blipFill>
          <a:blip r:embed="rId2"/>
          <a:stretch>
            <a:fillRect/>
          </a:stretch>
        </p:blipFill>
        <p:spPr>
          <a:xfrm rot="5400000">
            <a:off x="5514358" y="3228357"/>
            <a:ext cx="6856089" cy="403196"/>
          </a:xfrm>
          <a:prstGeom prst="rect">
            <a:avLst/>
          </a:prstGeom>
        </p:spPr>
      </p:pic>
      <p:pic>
        <p:nvPicPr>
          <p:cNvPr id="7" name="Picture 6" descr="flowerruler.gif"/>
          <p:cNvPicPr>
            <a:picLocks noChangeAspect="1"/>
          </p:cNvPicPr>
          <p:nvPr/>
        </p:nvPicPr>
        <p:blipFill>
          <a:blip r:embed="rId2"/>
          <a:stretch>
            <a:fillRect/>
          </a:stretch>
        </p:blipFill>
        <p:spPr>
          <a:xfrm rot="5400000">
            <a:off x="-3226446" y="3228357"/>
            <a:ext cx="6856089" cy="403196"/>
          </a:xfrm>
          <a:prstGeom prst="rect">
            <a:avLst/>
          </a:prstGeom>
        </p:spPr>
      </p:pic>
    </p:spTree>
    <p:extLst>
      <p:ext uri="{BB962C8B-B14F-4D97-AF65-F5344CB8AC3E}">
        <p14:creationId xmlns:p14="http://schemas.microsoft.com/office/powerpoint/2010/main" val="2200341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89330176"/>
              </p:ext>
            </p:extLst>
          </p:nvPr>
        </p:nvGraphicFramePr>
        <p:xfrm>
          <a:off x="838200" y="457200"/>
          <a:ext cx="7620000" cy="6309360"/>
        </p:xfrm>
        <a:graphic>
          <a:graphicData uri="http://schemas.openxmlformats.org/drawingml/2006/table">
            <a:tbl>
              <a:tblPr firstRow="1" firstCol="1" bandRow="1">
                <a:tableStyleId>{5C22544A-7EE6-4342-B048-85BDC9FD1C3A}</a:tableStyleId>
              </a:tblPr>
              <a:tblGrid>
                <a:gridCol w="2752145">
                  <a:extLst>
                    <a:ext uri="{9D8B030D-6E8A-4147-A177-3AD203B41FA5}">
                      <a16:colId xmlns:a16="http://schemas.microsoft.com/office/drawing/2014/main" val="20000"/>
                    </a:ext>
                  </a:extLst>
                </a:gridCol>
                <a:gridCol w="1599683">
                  <a:extLst>
                    <a:ext uri="{9D8B030D-6E8A-4147-A177-3AD203B41FA5}">
                      <a16:colId xmlns:a16="http://schemas.microsoft.com/office/drawing/2014/main" val="20001"/>
                    </a:ext>
                  </a:extLst>
                </a:gridCol>
                <a:gridCol w="3268172">
                  <a:extLst>
                    <a:ext uri="{9D8B030D-6E8A-4147-A177-3AD203B41FA5}">
                      <a16:colId xmlns:a16="http://schemas.microsoft.com/office/drawing/2014/main" val="20002"/>
                    </a:ext>
                  </a:extLst>
                </a:gridCol>
              </a:tblGrid>
              <a:tr h="678868">
                <a:tc>
                  <a:txBody>
                    <a:bodyPr/>
                    <a:lstStyle/>
                    <a:p>
                      <a:pPr marL="0" marR="0">
                        <a:lnSpc>
                          <a:spcPct val="115000"/>
                        </a:lnSpc>
                        <a:spcBef>
                          <a:spcPts val="0"/>
                        </a:spcBef>
                        <a:spcAft>
                          <a:spcPts val="0"/>
                        </a:spcAft>
                      </a:pPr>
                      <a:r>
                        <a:rPr lang="en-US" sz="2000" dirty="0">
                          <a:effectLst/>
                          <a:latin typeface="NikoshBAN" pitchFamily="2" charset="0"/>
                          <a:cs typeface="NikoshBAN" pitchFamily="2" charset="0"/>
                        </a:rPr>
                        <a:t/>
                      </a:r>
                      <a:br>
                        <a:rPr lang="en-US" sz="2000" dirty="0">
                          <a:effectLst/>
                          <a:latin typeface="NikoshBAN" pitchFamily="2" charset="0"/>
                          <a:cs typeface="NikoshBAN" pitchFamily="2" charset="0"/>
                        </a:rPr>
                      </a:br>
                      <a:r>
                        <a:rPr lang="bn-IN" sz="2000" dirty="0">
                          <a:effectLst/>
                          <a:latin typeface="NikoshBAN" pitchFamily="2" charset="0"/>
                          <a:cs typeface="NikoshBAN" pitchFamily="2" charset="0"/>
                        </a:rPr>
                        <a:t>যতি চিহ্নের নাম</a:t>
                      </a:r>
                      <a:endParaRPr lang="en-US" sz="2000" dirty="0">
                        <a:effectLst/>
                        <a:latin typeface="NikoshBAN" pitchFamily="2" charset="0"/>
                        <a:ea typeface="Calibri"/>
                        <a:cs typeface="NikoshBAN" pitchFamily="2" charset="0"/>
                      </a:endParaRPr>
                    </a:p>
                  </a:txBody>
                  <a:tcPr marL="0" marR="0" marT="0" marB="0"/>
                </a:tc>
                <a:tc>
                  <a:txBody>
                    <a:bodyPr/>
                    <a:lstStyle/>
                    <a:p>
                      <a:pPr marL="0" marR="0">
                        <a:lnSpc>
                          <a:spcPct val="115000"/>
                        </a:lnSpc>
                        <a:spcBef>
                          <a:spcPts val="0"/>
                        </a:spcBef>
                        <a:spcAft>
                          <a:spcPts val="1000"/>
                        </a:spcAft>
                      </a:pPr>
                      <a:r>
                        <a:rPr lang="bn-IN" sz="2000">
                          <a:effectLst/>
                          <a:latin typeface="NikoshBAN" pitchFamily="2" charset="0"/>
                          <a:cs typeface="NikoshBAN" pitchFamily="2" charset="0"/>
                        </a:rPr>
                        <a:t>আকৃতি</a:t>
                      </a:r>
                      <a:endParaRPr lang="en-US" sz="2000">
                        <a:effectLst/>
                        <a:latin typeface="NikoshBAN" pitchFamily="2" charset="0"/>
                        <a:ea typeface="Calibri"/>
                        <a:cs typeface="NikoshBAN" pitchFamily="2" charset="0"/>
                      </a:endParaRPr>
                    </a:p>
                  </a:txBody>
                  <a:tcPr marL="0" marR="0" marT="0" marB="0"/>
                </a:tc>
                <a:tc>
                  <a:txBody>
                    <a:bodyPr/>
                    <a:lstStyle/>
                    <a:p>
                      <a:pPr marL="0" marR="0">
                        <a:lnSpc>
                          <a:spcPct val="115000"/>
                        </a:lnSpc>
                        <a:spcBef>
                          <a:spcPts val="0"/>
                        </a:spcBef>
                        <a:spcAft>
                          <a:spcPts val="1000"/>
                        </a:spcAft>
                      </a:pPr>
                      <a:r>
                        <a:rPr lang="bn-IN" sz="2000">
                          <a:effectLst/>
                          <a:latin typeface="NikoshBAN" pitchFamily="2" charset="0"/>
                          <a:cs typeface="NikoshBAN" pitchFamily="2" charset="0"/>
                        </a:rPr>
                        <a:t>বিরতির পরিমাণ</a:t>
                      </a:r>
                      <a:endParaRPr lang="en-US" sz="2000">
                        <a:effectLst/>
                        <a:latin typeface="NikoshBAN" pitchFamily="2" charset="0"/>
                        <a:ea typeface="Calibri"/>
                        <a:cs typeface="NikoshBAN" pitchFamily="2" charset="0"/>
                      </a:endParaRPr>
                    </a:p>
                  </a:txBody>
                  <a:tcPr marL="0" marR="0" marT="0" marB="0"/>
                </a:tc>
                <a:extLst>
                  <a:ext uri="{0D108BD9-81ED-4DB2-BD59-A6C34878D82A}">
                    <a16:rowId xmlns:a16="http://schemas.microsoft.com/office/drawing/2014/main" val="10000"/>
                  </a:ext>
                </a:extLst>
              </a:tr>
              <a:tr h="333808">
                <a:tc>
                  <a:txBody>
                    <a:bodyPr/>
                    <a:lstStyle/>
                    <a:p>
                      <a:pPr marL="0" marR="0">
                        <a:lnSpc>
                          <a:spcPct val="115000"/>
                        </a:lnSpc>
                        <a:spcBef>
                          <a:spcPts val="0"/>
                        </a:spcBef>
                        <a:spcAft>
                          <a:spcPts val="1000"/>
                        </a:spcAft>
                      </a:pPr>
                      <a:r>
                        <a:rPr lang="bn-IN" sz="2000">
                          <a:effectLst/>
                          <a:latin typeface="NikoshBAN" pitchFamily="2" charset="0"/>
                          <a:cs typeface="NikoshBAN" pitchFamily="2" charset="0"/>
                        </a:rPr>
                        <a:t>কমা</a:t>
                      </a:r>
                      <a:endParaRPr lang="en-US" sz="2000">
                        <a:effectLst/>
                        <a:latin typeface="NikoshBAN" pitchFamily="2" charset="0"/>
                        <a:ea typeface="Calibri"/>
                        <a:cs typeface="NikoshBAN" pitchFamily="2" charset="0"/>
                      </a:endParaRPr>
                    </a:p>
                  </a:txBody>
                  <a:tcPr marL="0" marR="0" marT="0" marB="0"/>
                </a:tc>
                <a:tc>
                  <a:txBody>
                    <a:bodyPr/>
                    <a:lstStyle/>
                    <a:p>
                      <a:pPr marL="0" marR="0">
                        <a:lnSpc>
                          <a:spcPct val="115000"/>
                        </a:lnSpc>
                        <a:spcBef>
                          <a:spcPts val="0"/>
                        </a:spcBef>
                        <a:spcAft>
                          <a:spcPts val="1000"/>
                        </a:spcAft>
                      </a:pPr>
                      <a:r>
                        <a:rPr lang="bn-IN" sz="2000" dirty="0" smtClean="0">
                          <a:effectLst/>
                          <a:latin typeface="NikoshBAN" pitchFamily="2" charset="0"/>
                          <a:cs typeface="NikoshBAN" pitchFamily="2" charset="0"/>
                        </a:rPr>
                        <a:t>          </a:t>
                      </a:r>
                      <a:r>
                        <a:rPr lang="en-US" sz="2000" dirty="0" smtClean="0">
                          <a:effectLst/>
                          <a:latin typeface="NikoshBAN" pitchFamily="2" charset="0"/>
                          <a:cs typeface="NikoshBAN" pitchFamily="2" charset="0"/>
                        </a:rPr>
                        <a:t>,</a:t>
                      </a:r>
                      <a:endParaRPr lang="en-US" sz="2000" dirty="0">
                        <a:effectLst/>
                        <a:latin typeface="NikoshBAN" pitchFamily="2" charset="0"/>
                        <a:ea typeface="Calibri"/>
                        <a:cs typeface="NikoshBAN" pitchFamily="2" charset="0"/>
                      </a:endParaRPr>
                    </a:p>
                  </a:txBody>
                  <a:tcPr marL="0" marR="0" marT="0" marB="0"/>
                </a:tc>
                <a:tc>
                  <a:txBody>
                    <a:bodyPr/>
                    <a:lstStyle/>
                    <a:p>
                      <a:pPr marL="0" marR="0">
                        <a:lnSpc>
                          <a:spcPct val="115000"/>
                        </a:lnSpc>
                        <a:spcBef>
                          <a:spcPts val="0"/>
                        </a:spcBef>
                        <a:spcAft>
                          <a:spcPts val="1000"/>
                        </a:spcAft>
                      </a:pPr>
                      <a:r>
                        <a:rPr lang="bn-IN" sz="2000" dirty="0">
                          <a:effectLst/>
                          <a:latin typeface="NikoshBAN" pitchFamily="2" charset="0"/>
                          <a:cs typeface="NikoshBAN" pitchFamily="2" charset="0"/>
                        </a:rPr>
                        <a:t>১ বলতে যে সময় লাগে</a:t>
                      </a:r>
                      <a:endParaRPr lang="en-US" sz="2000" dirty="0">
                        <a:effectLst/>
                        <a:latin typeface="NikoshBAN" pitchFamily="2" charset="0"/>
                        <a:ea typeface="Calibri"/>
                        <a:cs typeface="NikoshBAN" pitchFamily="2" charset="0"/>
                      </a:endParaRPr>
                    </a:p>
                  </a:txBody>
                  <a:tcPr marL="0" marR="0" marT="0" marB="0"/>
                </a:tc>
                <a:extLst>
                  <a:ext uri="{0D108BD9-81ED-4DB2-BD59-A6C34878D82A}">
                    <a16:rowId xmlns:a16="http://schemas.microsoft.com/office/drawing/2014/main" val="10001"/>
                  </a:ext>
                </a:extLst>
              </a:tr>
              <a:tr h="333808">
                <a:tc>
                  <a:txBody>
                    <a:bodyPr/>
                    <a:lstStyle/>
                    <a:p>
                      <a:pPr marL="0" marR="0">
                        <a:lnSpc>
                          <a:spcPct val="115000"/>
                        </a:lnSpc>
                        <a:spcBef>
                          <a:spcPts val="0"/>
                        </a:spcBef>
                        <a:spcAft>
                          <a:spcPts val="1000"/>
                        </a:spcAft>
                      </a:pPr>
                      <a:r>
                        <a:rPr lang="bn-IN" sz="2000" dirty="0">
                          <a:effectLst/>
                          <a:latin typeface="NikoshBAN" pitchFamily="2" charset="0"/>
                          <a:cs typeface="NikoshBAN" pitchFamily="2" charset="0"/>
                        </a:rPr>
                        <a:t>দাঁড়ি/ পূর্ণচ্ছেদ</a:t>
                      </a:r>
                      <a:endParaRPr lang="en-US" sz="2000" dirty="0">
                        <a:effectLst/>
                        <a:latin typeface="NikoshBAN" pitchFamily="2" charset="0"/>
                        <a:ea typeface="Calibri"/>
                        <a:cs typeface="NikoshBAN" pitchFamily="2" charset="0"/>
                      </a:endParaRPr>
                    </a:p>
                  </a:txBody>
                  <a:tcPr marL="0" marR="0" marT="0" marB="0"/>
                </a:tc>
                <a:tc>
                  <a:txBody>
                    <a:bodyPr/>
                    <a:lstStyle/>
                    <a:p>
                      <a:pPr marL="0" marR="0">
                        <a:lnSpc>
                          <a:spcPct val="115000"/>
                        </a:lnSpc>
                        <a:spcBef>
                          <a:spcPts val="0"/>
                        </a:spcBef>
                        <a:spcAft>
                          <a:spcPts val="1000"/>
                        </a:spcAft>
                      </a:pPr>
                      <a:r>
                        <a:rPr lang="bn-IN" sz="2000" dirty="0" smtClean="0">
                          <a:effectLst/>
                          <a:latin typeface="NikoshBAN" pitchFamily="2" charset="0"/>
                          <a:cs typeface="NikoshBAN" pitchFamily="2" charset="0"/>
                        </a:rPr>
                        <a:t>          </a:t>
                      </a:r>
                      <a:r>
                        <a:rPr lang="hi-IN" sz="2000" dirty="0" smtClean="0">
                          <a:effectLst/>
                          <a:latin typeface="NikoshBAN" pitchFamily="2" charset="0"/>
                          <a:cs typeface="NikoshBAN" pitchFamily="2" charset="0"/>
                        </a:rPr>
                        <a:t>।</a:t>
                      </a:r>
                      <a:endParaRPr lang="en-US" sz="2000" dirty="0">
                        <a:effectLst/>
                        <a:latin typeface="NikoshBAN" pitchFamily="2" charset="0"/>
                        <a:ea typeface="Calibri"/>
                        <a:cs typeface="NikoshBAN" pitchFamily="2" charset="0"/>
                      </a:endParaRPr>
                    </a:p>
                  </a:txBody>
                  <a:tcPr marL="0" marR="0" marT="0" marB="0"/>
                </a:tc>
                <a:tc>
                  <a:txBody>
                    <a:bodyPr/>
                    <a:lstStyle/>
                    <a:p>
                      <a:pPr marL="0" marR="0">
                        <a:lnSpc>
                          <a:spcPct val="115000"/>
                        </a:lnSpc>
                        <a:spcBef>
                          <a:spcPts val="0"/>
                        </a:spcBef>
                        <a:spcAft>
                          <a:spcPts val="1000"/>
                        </a:spcAft>
                      </a:pPr>
                      <a:r>
                        <a:rPr lang="bn-IN" sz="2000">
                          <a:effectLst/>
                          <a:latin typeface="NikoshBAN" pitchFamily="2" charset="0"/>
                          <a:cs typeface="NikoshBAN" pitchFamily="2" charset="0"/>
                        </a:rPr>
                        <a:t>এক সেকেন্ড</a:t>
                      </a:r>
                      <a:endParaRPr lang="en-US" sz="2000">
                        <a:effectLst/>
                        <a:latin typeface="NikoshBAN" pitchFamily="2" charset="0"/>
                        <a:ea typeface="Calibri"/>
                        <a:cs typeface="NikoshBAN" pitchFamily="2" charset="0"/>
                      </a:endParaRPr>
                    </a:p>
                  </a:txBody>
                  <a:tcPr marL="0" marR="0" marT="0" marB="0"/>
                </a:tc>
                <a:extLst>
                  <a:ext uri="{0D108BD9-81ED-4DB2-BD59-A6C34878D82A}">
                    <a16:rowId xmlns:a16="http://schemas.microsoft.com/office/drawing/2014/main" val="10002"/>
                  </a:ext>
                </a:extLst>
              </a:tr>
              <a:tr h="333808">
                <a:tc>
                  <a:txBody>
                    <a:bodyPr/>
                    <a:lstStyle/>
                    <a:p>
                      <a:pPr marL="0" marR="0">
                        <a:lnSpc>
                          <a:spcPct val="115000"/>
                        </a:lnSpc>
                        <a:spcBef>
                          <a:spcPts val="0"/>
                        </a:spcBef>
                        <a:spcAft>
                          <a:spcPts val="1000"/>
                        </a:spcAft>
                      </a:pPr>
                      <a:r>
                        <a:rPr lang="bn-IN" sz="2000">
                          <a:effectLst/>
                          <a:latin typeface="NikoshBAN" pitchFamily="2" charset="0"/>
                          <a:cs typeface="NikoshBAN" pitchFamily="2" charset="0"/>
                        </a:rPr>
                        <a:t>জিজ্ঞাসা বা প্রশ্নসূচক চিহ্ন</a:t>
                      </a:r>
                      <a:endParaRPr lang="en-US" sz="2000">
                        <a:effectLst/>
                        <a:latin typeface="NikoshBAN" pitchFamily="2" charset="0"/>
                        <a:ea typeface="Calibri"/>
                        <a:cs typeface="NikoshBAN" pitchFamily="2" charset="0"/>
                      </a:endParaRPr>
                    </a:p>
                  </a:txBody>
                  <a:tcPr marL="0" marR="0" marT="0" marB="0"/>
                </a:tc>
                <a:tc>
                  <a:txBody>
                    <a:bodyPr/>
                    <a:lstStyle/>
                    <a:p>
                      <a:pPr marL="0" marR="0">
                        <a:lnSpc>
                          <a:spcPct val="115000"/>
                        </a:lnSpc>
                        <a:spcBef>
                          <a:spcPts val="0"/>
                        </a:spcBef>
                        <a:spcAft>
                          <a:spcPts val="1000"/>
                        </a:spcAft>
                      </a:pPr>
                      <a:r>
                        <a:rPr lang="bn-IN" sz="2000" dirty="0" smtClean="0">
                          <a:effectLst/>
                          <a:latin typeface="NikoshBAN" pitchFamily="2" charset="0"/>
                          <a:cs typeface="NikoshBAN" pitchFamily="2" charset="0"/>
                        </a:rPr>
                        <a:t>          </a:t>
                      </a:r>
                      <a:r>
                        <a:rPr lang="en-US" sz="2000" dirty="0" smtClean="0">
                          <a:effectLst/>
                          <a:latin typeface="NikoshBAN" pitchFamily="2" charset="0"/>
                          <a:cs typeface="NikoshBAN" pitchFamily="2" charset="0"/>
                        </a:rPr>
                        <a:t>?</a:t>
                      </a:r>
                      <a:endParaRPr lang="en-US" sz="2000" dirty="0">
                        <a:effectLst/>
                        <a:latin typeface="NikoshBAN" pitchFamily="2" charset="0"/>
                        <a:ea typeface="Calibri"/>
                        <a:cs typeface="NikoshBAN" pitchFamily="2" charset="0"/>
                      </a:endParaRPr>
                    </a:p>
                  </a:txBody>
                  <a:tcPr marL="0" marR="0" marT="0" marB="0"/>
                </a:tc>
                <a:tc>
                  <a:txBody>
                    <a:bodyPr/>
                    <a:lstStyle/>
                    <a:p>
                      <a:pPr marL="0" marR="0">
                        <a:lnSpc>
                          <a:spcPct val="115000"/>
                        </a:lnSpc>
                        <a:spcBef>
                          <a:spcPts val="0"/>
                        </a:spcBef>
                        <a:spcAft>
                          <a:spcPts val="1000"/>
                        </a:spcAft>
                      </a:pPr>
                      <a:r>
                        <a:rPr lang="bn-IN" sz="2000">
                          <a:effectLst/>
                          <a:latin typeface="NikoshBAN" pitchFamily="2" charset="0"/>
                          <a:cs typeface="NikoshBAN" pitchFamily="2" charset="0"/>
                        </a:rPr>
                        <a:t>এক সেকেন্ড</a:t>
                      </a:r>
                      <a:endParaRPr lang="en-US" sz="2000">
                        <a:effectLst/>
                        <a:latin typeface="NikoshBAN" pitchFamily="2" charset="0"/>
                        <a:ea typeface="Calibri"/>
                        <a:cs typeface="NikoshBAN" pitchFamily="2" charset="0"/>
                      </a:endParaRPr>
                    </a:p>
                  </a:txBody>
                  <a:tcPr marL="0" marR="0" marT="0" marB="0"/>
                </a:tc>
                <a:extLst>
                  <a:ext uri="{0D108BD9-81ED-4DB2-BD59-A6C34878D82A}">
                    <a16:rowId xmlns:a16="http://schemas.microsoft.com/office/drawing/2014/main" val="10003"/>
                  </a:ext>
                </a:extLst>
              </a:tr>
              <a:tr h="333808">
                <a:tc>
                  <a:txBody>
                    <a:bodyPr/>
                    <a:lstStyle/>
                    <a:p>
                      <a:pPr marL="0" marR="0">
                        <a:lnSpc>
                          <a:spcPct val="115000"/>
                        </a:lnSpc>
                        <a:spcBef>
                          <a:spcPts val="0"/>
                        </a:spcBef>
                        <a:spcAft>
                          <a:spcPts val="1000"/>
                        </a:spcAft>
                      </a:pPr>
                      <a:r>
                        <a:rPr lang="bn-IN" sz="2000">
                          <a:effectLst/>
                          <a:latin typeface="NikoshBAN" pitchFamily="2" charset="0"/>
                          <a:cs typeface="NikoshBAN" pitchFamily="2" charset="0"/>
                        </a:rPr>
                        <a:t>বিস্ময়সূচক বা আশ্চর্যবোধক চিহ্ন</a:t>
                      </a:r>
                      <a:endParaRPr lang="en-US" sz="2000">
                        <a:effectLst/>
                        <a:latin typeface="NikoshBAN" pitchFamily="2" charset="0"/>
                        <a:ea typeface="Calibri"/>
                        <a:cs typeface="NikoshBAN" pitchFamily="2" charset="0"/>
                      </a:endParaRPr>
                    </a:p>
                  </a:txBody>
                  <a:tcPr marL="0" marR="0" marT="0" marB="0"/>
                </a:tc>
                <a:tc>
                  <a:txBody>
                    <a:bodyPr/>
                    <a:lstStyle/>
                    <a:p>
                      <a:pPr marL="0" marR="0">
                        <a:lnSpc>
                          <a:spcPct val="115000"/>
                        </a:lnSpc>
                        <a:spcBef>
                          <a:spcPts val="0"/>
                        </a:spcBef>
                        <a:spcAft>
                          <a:spcPts val="1000"/>
                        </a:spcAft>
                      </a:pPr>
                      <a:r>
                        <a:rPr lang="bn-IN" sz="2000" dirty="0" smtClean="0">
                          <a:effectLst/>
                          <a:latin typeface="NikoshBAN" pitchFamily="2" charset="0"/>
                          <a:cs typeface="NikoshBAN" pitchFamily="2" charset="0"/>
                        </a:rPr>
                        <a:t>          </a:t>
                      </a:r>
                      <a:r>
                        <a:rPr lang="en-US" sz="2000" dirty="0" smtClean="0">
                          <a:effectLst/>
                          <a:latin typeface="NikoshBAN" pitchFamily="2" charset="0"/>
                          <a:cs typeface="NikoshBAN" pitchFamily="2" charset="0"/>
                        </a:rPr>
                        <a:t>!</a:t>
                      </a:r>
                      <a:endParaRPr lang="en-US" sz="2000" dirty="0">
                        <a:effectLst/>
                        <a:latin typeface="NikoshBAN" pitchFamily="2" charset="0"/>
                        <a:ea typeface="Calibri"/>
                        <a:cs typeface="NikoshBAN" pitchFamily="2" charset="0"/>
                      </a:endParaRPr>
                    </a:p>
                  </a:txBody>
                  <a:tcPr marL="0" marR="0" marT="0" marB="0"/>
                </a:tc>
                <a:tc>
                  <a:txBody>
                    <a:bodyPr/>
                    <a:lstStyle/>
                    <a:p>
                      <a:pPr marL="0" marR="0">
                        <a:lnSpc>
                          <a:spcPct val="115000"/>
                        </a:lnSpc>
                        <a:spcBef>
                          <a:spcPts val="0"/>
                        </a:spcBef>
                        <a:spcAft>
                          <a:spcPts val="1000"/>
                        </a:spcAft>
                      </a:pPr>
                      <a:r>
                        <a:rPr lang="bn-IN" sz="2000">
                          <a:effectLst/>
                          <a:latin typeface="NikoshBAN" pitchFamily="2" charset="0"/>
                          <a:cs typeface="NikoshBAN" pitchFamily="2" charset="0"/>
                        </a:rPr>
                        <a:t>এক সেকেন্ড</a:t>
                      </a:r>
                      <a:endParaRPr lang="en-US" sz="2000">
                        <a:effectLst/>
                        <a:latin typeface="NikoshBAN" pitchFamily="2" charset="0"/>
                        <a:ea typeface="Calibri"/>
                        <a:cs typeface="NikoshBAN" pitchFamily="2" charset="0"/>
                      </a:endParaRPr>
                    </a:p>
                  </a:txBody>
                  <a:tcPr marL="0" marR="0" marT="0" marB="0"/>
                </a:tc>
                <a:extLst>
                  <a:ext uri="{0D108BD9-81ED-4DB2-BD59-A6C34878D82A}">
                    <a16:rowId xmlns:a16="http://schemas.microsoft.com/office/drawing/2014/main" val="10004"/>
                  </a:ext>
                </a:extLst>
              </a:tr>
              <a:tr h="333808">
                <a:tc>
                  <a:txBody>
                    <a:bodyPr/>
                    <a:lstStyle/>
                    <a:p>
                      <a:pPr marL="0" marR="0">
                        <a:lnSpc>
                          <a:spcPct val="115000"/>
                        </a:lnSpc>
                        <a:spcBef>
                          <a:spcPts val="0"/>
                        </a:spcBef>
                        <a:spcAft>
                          <a:spcPts val="1000"/>
                        </a:spcAft>
                      </a:pPr>
                      <a:r>
                        <a:rPr lang="bn-IN" sz="2000">
                          <a:effectLst/>
                          <a:latin typeface="NikoshBAN" pitchFamily="2" charset="0"/>
                          <a:cs typeface="NikoshBAN" pitchFamily="2" charset="0"/>
                        </a:rPr>
                        <a:t>ড্যাস</a:t>
                      </a:r>
                      <a:endParaRPr lang="en-US" sz="2000">
                        <a:effectLst/>
                        <a:latin typeface="NikoshBAN" pitchFamily="2" charset="0"/>
                        <a:ea typeface="Calibri"/>
                        <a:cs typeface="NikoshBAN" pitchFamily="2" charset="0"/>
                      </a:endParaRPr>
                    </a:p>
                  </a:txBody>
                  <a:tcPr marL="0" marR="0" marT="0" marB="0"/>
                </a:tc>
                <a:tc>
                  <a:txBody>
                    <a:bodyPr/>
                    <a:lstStyle/>
                    <a:p>
                      <a:pPr marL="0" marR="0">
                        <a:lnSpc>
                          <a:spcPct val="115000"/>
                        </a:lnSpc>
                        <a:spcBef>
                          <a:spcPts val="0"/>
                        </a:spcBef>
                        <a:spcAft>
                          <a:spcPts val="1000"/>
                        </a:spcAft>
                      </a:pPr>
                      <a:r>
                        <a:rPr lang="bn-IN" sz="2000" dirty="0" smtClean="0">
                          <a:effectLst/>
                          <a:latin typeface="NikoshBAN" pitchFamily="2" charset="0"/>
                          <a:cs typeface="NikoshBAN" pitchFamily="2" charset="0"/>
                        </a:rPr>
                        <a:t>          </a:t>
                      </a:r>
                      <a:r>
                        <a:rPr lang="en-US" sz="2000" dirty="0" smtClean="0">
                          <a:effectLst/>
                          <a:latin typeface="NikoshBAN" pitchFamily="2" charset="0"/>
                          <a:cs typeface="NikoshBAN" pitchFamily="2" charset="0"/>
                        </a:rPr>
                        <a:t>-</a:t>
                      </a:r>
                      <a:endParaRPr lang="en-US" sz="2000" dirty="0">
                        <a:effectLst/>
                        <a:latin typeface="NikoshBAN" pitchFamily="2" charset="0"/>
                        <a:ea typeface="Calibri"/>
                        <a:cs typeface="NikoshBAN" pitchFamily="2" charset="0"/>
                      </a:endParaRPr>
                    </a:p>
                  </a:txBody>
                  <a:tcPr marL="0" marR="0" marT="0" marB="0"/>
                </a:tc>
                <a:tc>
                  <a:txBody>
                    <a:bodyPr/>
                    <a:lstStyle/>
                    <a:p>
                      <a:pPr marL="0" marR="0">
                        <a:lnSpc>
                          <a:spcPct val="115000"/>
                        </a:lnSpc>
                        <a:spcBef>
                          <a:spcPts val="0"/>
                        </a:spcBef>
                        <a:spcAft>
                          <a:spcPts val="1000"/>
                        </a:spcAft>
                      </a:pPr>
                      <a:r>
                        <a:rPr lang="bn-IN" sz="2000">
                          <a:effectLst/>
                          <a:latin typeface="NikoshBAN" pitchFamily="2" charset="0"/>
                          <a:cs typeface="NikoshBAN" pitchFamily="2" charset="0"/>
                        </a:rPr>
                        <a:t>এক সেকেন্ড</a:t>
                      </a:r>
                      <a:endParaRPr lang="en-US" sz="2000">
                        <a:effectLst/>
                        <a:latin typeface="NikoshBAN" pitchFamily="2" charset="0"/>
                        <a:ea typeface="Calibri"/>
                        <a:cs typeface="NikoshBAN" pitchFamily="2" charset="0"/>
                      </a:endParaRPr>
                    </a:p>
                  </a:txBody>
                  <a:tcPr marL="0" marR="0" marT="0" marB="0"/>
                </a:tc>
                <a:extLst>
                  <a:ext uri="{0D108BD9-81ED-4DB2-BD59-A6C34878D82A}">
                    <a16:rowId xmlns:a16="http://schemas.microsoft.com/office/drawing/2014/main" val="10005"/>
                  </a:ext>
                </a:extLst>
              </a:tr>
              <a:tr h="333808">
                <a:tc>
                  <a:txBody>
                    <a:bodyPr/>
                    <a:lstStyle/>
                    <a:p>
                      <a:pPr marL="0" marR="0">
                        <a:lnSpc>
                          <a:spcPct val="115000"/>
                        </a:lnSpc>
                        <a:spcBef>
                          <a:spcPts val="0"/>
                        </a:spcBef>
                        <a:spcAft>
                          <a:spcPts val="1000"/>
                        </a:spcAft>
                      </a:pPr>
                      <a:r>
                        <a:rPr lang="bn-IN" sz="2000">
                          <a:effectLst/>
                          <a:latin typeface="NikoshBAN" pitchFamily="2" charset="0"/>
                          <a:cs typeface="NikoshBAN" pitchFamily="2" charset="0"/>
                        </a:rPr>
                        <a:t>কোলন ড্যাস</a:t>
                      </a:r>
                      <a:endParaRPr lang="en-US" sz="2000">
                        <a:effectLst/>
                        <a:latin typeface="NikoshBAN" pitchFamily="2" charset="0"/>
                        <a:ea typeface="Calibri"/>
                        <a:cs typeface="NikoshBAN" pitchFamily="2" charset="0"/>
                      </a:endParaRPr>
                    </a:p>
                  </a:txBody>
                  <a:tcPr marL="0" marR="0" marT="0" marB="0"/>
                </a:tc>
                <a:tc>
                  <a:txBody>
                    <a:bodyPr/>
                    <a:lstStyle/>
                    <a:p>
                      <a:pPr marL="0" marR="0">
                        <a:lnSpc>
                          <a:spcPct val="115000"/>
                        </a:lnSpc>
                        <a:spcBef>
                          <a:spcPts val="0"/>
                        </a:spcBef>
                        <a:spcAft>
                          <a:spcPts val="1000"/>
                        </a:spcAft>
                      </a:pPr>
                      <a:r>
                        <a:rPr lang="bn-IN" sz="2000" dirty="0" smtClean="0">
                          <a:effectLst/>
                          <a:latin typeface="NikoshBAN" pitchFamily="2" charset="0"/>
                          <a:cs typeface="NikoshBAN" pitchFamily="2" charset="0"/>
                        </a:rPr>
                        <a:t>          </a:t>
                      </a:r>
                      <a:r>
                        <a:rPr lang="en-US" sz="2000" dirty="0" smtClean="0">
                          <a:effectLst/>
                          <a:latin typeface="NikoshBAN" pitchFamily="2" charset="0"/>
                          <a:cs typeface="NikoshBAN" pitchFamily="2" charset="0"/>
                        </a:rPr>
                        <a:t>:-</a:t>
                      </a:r>
                      <a:endParaRPr lang="en-US" sz="2000" dirty="0">
                        <a:effectLst/>
                        <a:latin typeface="NikoshBAN" pitchFamily="2" charset="0"/>
                        <a:ea typeface="Calibri"/>
                        <a:cs typeface="NikoshBAN" pitchFamily="2" charset="0"/>
                      </a:endParaRPr>
                    </a:p>
                  </a:txBody>
                  <a:tcPr marL="0" marR="0" marT="0" marB="0"/>
                </a:tc>
                <a:tc>
                  <a:txBody>
                    <a:bodyPr/>
                    <a:lstStyle/>
                    <a:p>
                      <a:pPr marL="0" marR="0">
                        <a:lnSpc>
                          <a:spcPct val="115000"/>
                        </a:lnSpc>
                        <a:spcBef>
                          <a:spcPts val="0"/>
                        </a:spcBef>
                        <a:spcAft>
                          <a:spcPts val="1000"/>
                        </a:spcAft>
                      </a:pPr>
                      <a:r>
                        <a:rPr lang="bn-IN" sz="2000">
                          <a:effectLst/>
                          <a:latin typeface="NikoshBAN" pitchFamily="2" charset="0"/>
                          <a:cs typeface="NikoshBAN" pitchFamily="2" charset="0"/>
                        </a:rPr>
                        <a:t>এক সেকেন্ড</a:t>
                      </a:r>
                      <a:endParaRPr lang="en-US" sz="2000">
                        <a:effectLst/>
                        <a:latin typeface="NikoshBAN" pitchFamily="2" charset="0"/>
                        <a:ea typeface="Calibri"/>
                        <a:cs typeface="NikoshBAN" pitchFamily="2" charset="0"/>
                      </a:endParaRPr>
                    </a:p>
                  </a:txBody>
                  <a:tcPr marL="0" marR="0" marT="0" marB="0"/>
                </a:tc>
                <a:extLst>
                  <a:ext uri="{0D108BD9-81ED-4DB2-BD59-A6C34878D82A}">
                    <a16:rowId xmlns:a16="http://schemas.microsoft.com/office/drawing/2014/main" val="10006"/>
                  </a:ext>
                </a:extLst>
              </a:tr>
              <a:tr h="333808">
                <a:tc>
                  <a:txBody>
                    <a:bodyPr/>
                    <a:lstStyle/>
                    <a:p>
                      <a:pPr marL="0" marR="0">
                        <a:lnSpc>
                          <a:spcPct val="115000"/>
                        </a:lnSpc>
                        <a:spcBef>
                          <a:spcPts val="0"/>
                        </a:spcBef>
                        <a:spcAft>
                          <a:spcPts val="1000"/>
                        </a:spcAft>
                      </a:pPr>
                      <a:r>
                        <a:rPr lang="bn-IN" sz="2000">
                          <a:effectLst/>
                          <a:latin typeface="NikoshBAN" pitchFamily="2" charset="0"/>
                          <a:cs typeface="NikoshBAN" pitchFamily="2" charset="0"/>
                        </a:rPr>
                        <a:t>কোলন</a:t>
                      </a:r>
                      <a:endParaRPr lang="en-US" sz="2000">
                        <a:effectLst/>
                        <a:latin typeface="NikoshBAN" pitchFamily="2" charset="0"/>
                        <a:ea typeface="Calibri"/>
                        <a:cs typeface="NikoshBAN" pitchFamily="2" charset="0"/>
                      </a:endParaRPr>
                    </a:p>
                  </a:txBody>
                  <a:tcPr marL="0" marR="0" marT="0" marB="0"/>
                </a:tc>
                <a:tc>
                  <a:txBody>
                    <a:bodyPr/>
                    <a:lstStyle/>
                    <a:p>
                      <a:pPr marL="0" marR="0">
                        <a:lnSpc>
                          <a:spcPct val="115000"/>
                        </a:lnSpc>
                        <a:spcBef>
                          <a:spcPts val="0"/>
                        </a:spcBef>
                        <a:spcAft>
                          <a:spcPts val="1000"/>
                        </a:spcAft>
                      </a:pPr>
                      <a:r>
                        <a:rPr lang="bn-IN" sz="2000" dirty="0" smtClean="0">
                          <a:effectLst/>
                          <a:latin typeface="NikoshBAN" pitchFamily="2" charset="0"/>
                          <a:cs typeface="NikoshBAN" pitchFamily="2" charset="0"/>
                        </a:rPr>
                        <a:t>          </a:t>
                      </a:r>
                      <a:r>
                        <a:rPr lang="en-US" sz="2000" dirty="0" smtClean="0">
                          <a:effectLst/>
                          <a:latin typeface="NikoshBAN" pitchFamily="2" charset="0"/>
                          <a:cs typeface="NikoshBAN" pitchFamily="2" charset="0"/>
                        </a:rPr>
                        <a:t>:</a:t>
                      </a:r>
                      <a:endParaRPr lang="en-US" sz="2000" dirty="0">
                        <a:effectLst/>
                        <a:latin typeface="NikoshBAN" pitchFamily="2" charset="0"/>
                        <a:ea typeface="Calibri"/>
                        <a:cs typeface="NikoshBAN" pitchFamily="2" charset="0"/>
                      </a:endParaRPr>
                    </a:p>
                  </a:txBody>
                  <a:tcPr marL="0" marR="0" marT="0" marB="0"/>
                </a:tc>
                <a:tc>
                  <a:txBody>
                    <a:bodyPr/>
                    <a:lstStyle/>
                    <a:p>
                      <a:pPr marL="0" marR="0">
                        <a:lnSpc>
                          <a:spcPct val="115000"/>
                        </a:lnSpc>
                        <a:spcBef>
                          <a:spcPts val="0"/>
                        </a:spcBef>
                        <a:spcAft>
                          <a:spcPts val="1000"/>
                        </a:spcAft>
                      </a:pPr>
                      <a:r>
                        <a:rPr lang="bn-IN" sz="2000">
                          <a:effectLst/>
                          <a:latin typeface="NikoshBAN" pitchFamily="2" charset="0"/>
                          <a:cs typeface="NikoshBAN" pitchFamily="2" charset="0"/>
                        </a:rPr>
                        <a:t>এক সেকেন্ড</a:t>
                      </a:r>
                      <a:endParaRPr lang="en-US" sz="2000">
                        <a:effectLst/>
                        <a:latin typeface="NikoshBAN" pitchFamily="2" charset="0"/>
                        <a:ea typeface="Calibri"/>
                        <a:cs typeface="NikoshBAN" pitchFamily="2" charset="0"/>
                      </a:endParaRPr>
                    </a:p>
                  </a:txBody>
                  <a:tcPr marL="0" marR="0" marT="0" marB="0"/>
                </a:tc>
                <a:extLst>
                  <a:ext uri="{0D108BD9-81ED-4DB2-BD59-A6C34878D82A}">
                    <a16:rowId xmlns:a16="http://schemas.microsoft.com/office/drawing/2014/main" val="10007"/>
                  </a:ext>
                </a:extLst>
              </a:tr>
              <a:tr h="333808">
                <a:tc>
                  <a:txBody>
                    <a:bodyPr/>
                    <a:lstStyle/>
                    <a:p>
                      <a:pPr marL="0" marR="0">
                        <a:lnSpc>
                          <a:spcPct val="115000"/>
                        </a:lnSpc>
                        <a:spcBef>
                          <a:spcPts val="0"/>
                        </a:spcBef>
                        <a:spcAft>
                          <a:spcPts val="1000"/>
                        </a:spcAft>
                      </a:pPr>
                      <a:r>
                        <a:rPr lang="bn-IN" sz="2000">
                          <a:effectLst/>
                          <a:latin typeface="NikoshBAN" pitchFamily="2" charset="0"/>
                          <a:cs typeface="NikoshBAN" pitchFamily="2" charset="0"/>
                        </a:rPr>
                        <a:t>সেমি কোলন</a:t>
                      </a:r>
                      <a:endParaRPr lang="en-US" sz="2000">
                        <a:effectLst/>
                        <a:latin typeface="NikoshBAN" pitchFamily="2" charset="0"/>
                        <a:ea typeface="Calibri"/>
                        <a:cs typeface="NikoshBAN" pitchFamily="2" charset="0"/>
                      </a:endParaRPr>
                    </a:p>
                  </a:txBody>
                  <a:tcPr marL="0" marR="0" marT="0" marB="0"/>
                </a:tc>
                <a:tc>
                  <a:txBody>
                    <a:bodyPr/>
                    <a:lstStyle/>
                    <a:p>
                      <a:pPr marL="0" marR="0">
                        <a:lnSpc>
                          <a:spcPct val="115000"/>
                        </a:lnSpc>
                        <a:spcBef>
                          <a:spcPts val="0"/>
                        </a:spcBef>
                        <a:spcAft>
                          <a:spcPts val="1000"/>
                        </a:spcAft>
                      </a:pPr>
                      <a:r>
                        <a:rPr lang="bn-IN" sz="2000" dirty="0" smtClean="0">
                          <a:effectLst/>
                          <a:latin typeface="NikoshBAN" pitchFamily="2" charset="0"/>
                          <a:cs typeface="NikoshBAN" pitchFamily="2" charset="0"/>
                        </a:rPr>
                        <a:t>          </a:t>
                      </a:r>
                      <a:r>
                        <a:rPr lang="en-US" sz="2000" dirty="0" smtClean="0">
                          <a:effectLst/>
                          <a:latin typeface="NikoshBAN" pitchFamily="2" charset="0"/>
                          <a:cs typeface="NikoshBAN" pitchFamily="2" charset="0"/>
                        </a:rPr>
                        <a:t>;</a:t>
                      </a:r>
                      <a:endParaRPr lang="en-US" sz="2000" dirty="0">
                        <a:effectLst/>
                        <a:latin typeface="NikoshBAN" pitchFamily="2" charset="0"/>
                        <a:ea typeface="Calibri"/>
                        <a:cs typeface="NikoshBAN" pitchFamily="2" charset="0"/>
                      </a:endParaRPr>
                    </a:p>
                  </a:txBody>
                  <a:tcPr marL="0" marR="0" marT="0" marB="0"/>
                </a:tc>
                <a:tc>
                  <a:txBody>
                    <a:bodyPr/>
                    <a:lstStyle/>
                    <a:p>
                      <a:pPr marL="0" marR="0">
                        <a:lnSpc>
                          <a:spcPct val="115000"/>
                        </a:lnSpc>
                        <a:spcBef>
                          <a:spcPts val="0"/>
                        </a:spcBef>
                        <a:spcAft>
                          <a:spcPts val="1000"/>
                        </a:spcAft>
                      </a:pPr>
                      <a:r>
                        <a:rPr lang="bn-IN" sz="2000">
                          <a:effectLst/>
                          <a:latin typeface="NikoshBAN" pitchFamily="2" charset="0"/>
                          <a:cs typeface="NikoshBAN" pitchFamily="2" charset="0"/>
                        </a:rPr>
                        <a:t>১ বলার দ্বিগুণ সময়</a:t>
                      </a:r>
                      <a:endParaRPr lang="en-US" sz="2000">
                        <a:effectLst/>
                        <a:latin typeface="NikoshBAN" pitchFamily="2" charset="0"/>
                        <a:ea typeface="Calibri"/>
                        <a:cs typeface="NikoshBAN" pitchFamily="2" charset="0"/>
                      </a:endParaRPr>
                    </a:p>
                  </a:txBody>
                  <a:tcPr marL="0" marR="0" marT="0" marB="0"/>
                </a:tc>
                <a:extLst>
                  <a:ext uri="{0D108BD9-81ED-4DB2-BD59-A6C34878D82A}">
                    <a16:rowId xmlns:a16="http://schemas.microsoft.com/office/drawing/2014/main" val="10008"/>
                  </a:ext>
                </a:extLst>
              </a:tr>
              <a:tr h="333808">
                <a:tc>
                  <a:txBody>
                    <a:bodyPr/>
                    <a:lstStyle/>
                    <a:p>
                      <a:pPr marL="0" marR="0">
                        <a:lnSpc>
                          <a:spcPct val="115000"/>
                        </a:lnSpc>
                        <a:spcBef>
                          <a:spcPts val="0"/>
                        </a:spcBef>
                        <a:spcAft>
                          <a:spcPts val="1000"/>
                        </a:spcAft>
                      </a:pPr>
                      <a:r>
                        <a:rPr lang="bn-IN" sz="2000">
                          <a:effectLst/>
                          <a:latin typeface="NikoshBAN" pitchFamily="2" charset="0"/>
                          <a:cs typeface="NikoshBAN" pitchFamily="2" charset="0"/>
                        </a:rPr>
                        <a:t>উদ্ধরণ বা উদ্ধৃতি চিহ্ন</a:t>
                      </a:r>
                      <a:endParaRPr lang="en-US" sz="2000">
                        <a:effectLst/>
                        <a:latin typeface="NikoshBAN" pitchFamily="2" charset="0"/>
                        <a:ea typeface="Calibri"/>
                        <a:cs typeface="NikoshBAN" pitchFamily="2" charset="0"/>
                      </a:endParaRPr>
                    </a:p>
                  </a:txBody>
                  <a:tcPr marL="0" marR="0" marT="0" marB="0"/>
                </a:tc>
                <a:tc>
                  <a:txBody>
                    <a:bodyPr/>
                    <a:lstStyle/>
                    <a:p>
                      <a:pPr marL="0" marR="0">
                        <a:lnSpc>
                          <a:spcPct val="115000"/>
                        </a:lnSpc>
                        <a:spcBef>
                          <a:spcPts val="0"/>
                        </a:spcBef>
                        <a:spcAft>
                          <a:spcPts val="1000"/>
                        </a:spcAft>
                      </a:pPr>
                      <a:r>
                        <a:rPr lang="bn-IN" sz="2000" dirty="0" smtClean="0">
                          <a:effectLst/>
                          <a:latin typeface="NikoshBAN" pitchFamily="2" charset="0"/>
                          <a:cs typeface="NikoshBAN" pitchFamily="2" charset="0"/>
                        </a:rPr>
                        <a:t>        </a:t>
                      </a:r>
                      <a:r>
                        <a:rPr lang="en-US" sz="2000" dirty="0" smtClean="0">
                          <a:effectLst/>
                          <a:latin typeface="NikoshBAN" pitchFamily="2" charset="0"/>
                          <a:cs typeface="NikoshBAN" pitchFamily="2" charset="0"/>
                        </a:rPr>
                        <a:t>‘ </a:t>
                      </a:r>
                      <a:r>
                        <a:rPr lang="en-US" sz="2000" dirty="0">
                          <a:effectLst/>
                          <a:latin typeface="NikoshBAN" pitchFamily="2" charset="0"/>
                          <a:cs typeface="NikoshBAN" pitchFamily="2" charset="0"/>
                        </a:rPr>
                        <a:t>’/ ‘‘ ’’</a:t>
                      </a:r>
                      <a:endParaRPr lang="en-US" sz="2000" dirty="0">
                        <a:effectLst/>
                        <a:latin typeface="NikoshBAN" pitchFamily="2" charset="0"/>
                        <a:ea typeface="Calibri"/>
                        <a:cs typeface="NikoshBAN" pitchFamily="2" charset="0"/>
                      </a:endParaRPr>
                    </a:p>
                  </a:txBody>
                  <a:tcPr marL="0" marR="0" marT="0" marB="0"/>
                </a:tc>
                <a:tc>
                  <a:txBody>
                    <a:bodyPr/>
                    <a:lstStyle/>
                    <a:p>
                      <a:pPr marL="0" marR="0">
                        <a:lnSpc>
                          <a:spcPct val="115000"/>
                        </a:lnSpc>
                        <a:spcBef>
                          <a:spcPts val="0"/>
                        </a:spcBef>
                        <a:spcAft>
                          <a:spcPts val="1000"/>
                        </a:spcAft>
                      </a:pPr>
                      <a:r>
                        <a:rPr lang="bn-IN" sz="2000">
                          <a:effectLst/>
                          <a:latin typeface="NikoshBAN" pitchFamily="2" charset="0"/>
                          <a:cs typeface="NikoshBAN" pitchFamily="2" charset="0"/>
                        </a:rPr>
                        <a:t>এক সেকেন্ড</a:t>
                      </a:r>
                      <a:endParaRPr lang="en-US" sz="2000">
                        <a:effectLst/>
                        <a:latin typeface="NikoshBAN" pitchFamily="2" charset="0"/>
                        <a:ea typeface="Calibri"/>
                        <a:cs typeface="NikoshBAN" pitchFamily="2" charset="0"/>
                      </a:endParaRPr>
                    </a:p>
                  </a:txBody>
                  <a:tcPr marL="0" marR="0" marT="0" marB="0"/>
                </a:tc>
                <a:extLst>
                  <a:ext uri="{0D108BD9-81ED-4DB2-BD59-A6C34878D82A}">
                    <a16:rowId xmlns:a16="http://schemas.microsoft.com/office/drawing/2014/main" val="10009"/>
                  </a:ext>
                </a:extLst>
              </a:tr>
              <a:tr h="333808">
                <a:tc>
                  <a:txBody>
                    <a:bodyPr/>
                    <a:lstStyle/>
                    <a:p>
                      <a:pPr marL="0" marR="0">
                        <a:lnSpc>
                          <a:spcPct val="115000"/>
                        </a:lnSpc>
                        <a:spcBef>
                          <a:spcPts val="0"/>
                        </a:spcBef>
                        <a:spcAft>
                          <a:spcPts val="1000"/>
                        </a:spcAft>
                      </a:pPr>
                      <a:r>
                        <a:rPr lang="bn-IN" sz="2000" dirty="0">
                          <a:effectLst/>
                          <a:latin typeface="NikoshBAN" pitchFamily="2" charset="0"/>
                          <a:cs typeface="NikoshBAN" pitchFamily="2" charset="0"/>
                        </a:rPr>
                        <a:t>হাইফেন</a:t>
                      </a:r>
                      <a:endParaRPr lang="en-US" sz="2000" dirty="0">
                        <a:effectLst/>
                        <a:latin typeface="NikoshBAN" pitchFamily="2" charset="0"/>
                        <a:ea typeface="Calibri"/>
                        <a:cs typeface="NikoshBAN" pitchFamily="2" charset="0"/>
                      </a:endParaRPr>
                    </a:p>
                  </a:txBody>
                  <a:tcPr marL="0" marR="0" marT="0" marB="0"/>
                </a:tc>
                <a:tc>
                  <a:txBody>
                    <a:bodyPr/>
                    <a:lstStyle/>
                    <a:p>
                      <a:pPr marL="0" marR="0">
                        <a:lnSpc>
                          <a:spcPct val="115000"/>
                        </a:lnSpc>
                        <a:spcBef>
                          <a:spcPts val="0"/>
                        </a:spcBef>
                        <a:spcAft>
                          <a:spcPts val="1000"/>
                        </a:spcAft>
                      </a:pPr>
                      <a:r>
                        <a:rPr lang="bn-IN" sz="2000" dirty="0" smtClean="0">
                          <a:effectLst/>
                          <a:latin typeface="NikoshBAN" pitchFamily="2" charset="0"/>
                          <a:cs typeface="NikoshBAN" pitchFamily="2" charset="0"/>
                        </a:rPr>
                        <a:t>           </a:t>
                      </a:r>
                      <a:r>
                        <a:rPr lang="en-US" sz="2000" dirty="0" smtClean="0">
                          <a:effectLst/>
                          <a:latin typeface="NikoshBAN" pitchFamily="2" charset="0"/>
                          <a:cs typeface="NikoshBAN" pitchFamily="2" charset="0"/>
                        </a:rPr>
                        <a:t>-</a:t>
                      </a:r>
                      <a:endParaRPr lang="en-US" sz="2000" dirty="0">
                        <a:effectLst/>
                        <a:latin typeface="NikoshBAN" pitchFamily="2" charset="0"/>
                        <a:ea typeface="Calibri"/>
                        <a:cs typeface="NikoshBAN" pitchFamily="2" charset="0"/>
                      </a:endParaRPr>
                    </a:p>
                  </a:txBody>
                  <a:tcPr marL="0" marR="0" marT="0" marB="0"/>
                </a:tc>
                <a:tc>
                  <a:txBody>
                    <a:bodyPr/>
                    <a:lstStyle/>
                    <a:p>
                      <a:pPr marL="0" marR="0">
                        <a:lnSpc>
                          <a:spcPct val="115000"/>
                        </a:lnSpc>
                        <a:spcBef>
                          <a:spcPts val="0"/>
                        </a:spcBef>
                        <a:spcAft>
                          <a:spcPts val="1000"/>
                        </a:spcAft>
                      </a:pPr>
                      <a:r>
                        <a:rPr lang="bn-IN" sz="2000" dirty="0">
                          <a:effectLst/>
                          <a:latin typeface="NikoshBAN" pitchFamily="2" charset="0"/>
                          <a:cs typeface="NikoshBAN" pitchFamily="2" charset="0"/>
                        </a:rPr>
                        <a:t>থামার প্রয়োজন নেই</a:t>
                      </a:r>
                      <a:endParaRPr lang="en-US" sz="2000" dirty="0">
                        <a:effectLst/>
                        <a:latin typeface="NikoshBAN" pitchFamily="2" charset="0"/>
                        <a:ea typeface="Calibri"/>
                        <a:cs typeface="NikoshBAN" pitchFamily="2" charset="0"/>
                      </a:endParaRPr>
                    </a:p>
                  </a:txBody>
                  <a:tcPr marL="0" marR="0" marT="0" marB="0"/>
                </a:tc>
                <a:extLst>
                  <a:ext uri="{0D108BD9-81ED-4DB2-BD59-A6C34878D82A}">
                    <a16:rowId xmlns:a16="http://schemas.microsoft.com/office/drawing/2014/main" val="10010"/>
                  </a:ext>
                </a:extLst>
              </a:tr>
              <a:tr h="333808">
                <a:tc>
                  <a:txBody>
                    <a:bodyPr/>
                    <a:lstStyle/>
                    <a:p>
                      <a:pPr marL="0" marR="0">
                        <a:lnSpc>
                          <a:spcPct val="115000"/>
                        </a:lnSpc>
                        <a:spcBef>
                          <a:spcPts val="0"/>
                        </a:spcBef>
                        <a:spcAft>
                          <a:spcPts val="1000"/>
                        </a:spcAft>
                      </a:pPr>
                      <a:r>
                        <a:rPr lang="bn-IN" sz="2000">
                          <a:effectLst/>
                          <a:latin typeface="NikoshBAN" pitchFamily="2" charset="0"/>
                          <a:cs typeface="NikoshBAN" pitchFamily="2" charset="0"/>
                        </a:rPr>
                        <a:t>ইলেক বা লোপ চিহ্ন</a:t>
                      </a:r>
                      <a:endParaRPr lang="en-US" sz="2000">
                        <a:effectLst/>
                        <a:latin typeface="NikoshBAN" pitchFamily="2" charset="0"/>
                        <a:ea typeface="Calibri"/>
                        <a:cs typeface="NikoshBAN" pitchFamily="2" charset="0"/>
                      </a:endParaRPr>
                    </a:p>
                  </a:txBody>
                  <a:tcPr marL="0" marR="0" marT="0" marB="0"/>
                </a:tc>
                <a:tc>
                  <a:txBody>
                    <a:bodyPr/>
                    <a:lstStyle/>
                    <a:p>
                      <a:pPr marL="0" marR="0">
                        <a:lnSpc>
                          <a:spcPct val="115000"/>
                        </a:lnSpc>
                        <a:spcBef>
                          <a:spcPts val="0"/>
                        </a:spcBef>
                        <a:spcAft>
                          <a:spcPts val="1000"/>
                        </a:spcAft>
                      </a:pPr>
                      <a:r>
                        <a:rPr lang="bn-IN" sz="2000" dirty="0" smtClean="0">
                          <a:effectLst/>
                          <a:latin typeface="NikoshBAN" pitchFamily="2" charset="0"/>
                          <a:cs typeface="NikoshBAN" pitchFamily="2" charset="0"/>
                        </a:rPr>
                        <a:t>           </a:t>
                      </a:r>
                      <a:r>
                        <a:rPr lang="en-US" sz="2000" dirty="0" smtClean="0">
                          <a:effectLst/>
                          <a:latin typeface="NikoshBAN" pitchFamily="2" charset="0"/>
                          <a:cs typeface="NikoshBAN" pitchFamily="2" charset="0"/>
                        </a:rPr>
                        <a:t>’</a:t>
                      </a:r>
                      <a:endParaRPr lang="en-US" sz="2000" dirty="0">
                        <a:effectLst/>
                        <a:latin typeface="NikoshBAN" pitchFamily="2" charset="0"/>
                        <a:ea typeface="Calibri"/>
                        <a:cs typeface="NikoshBAN" pitchFamily="2" charset="0"/>
                      </a:endParaRPr>
                    </a:p>
                  </a:txBody>
                  <a:tcPr marL="0" marR="0" marT="0" marB="0"/>
                </a:tc>
                <a:tc>
                  <a:txBody>
                    <a:bodyPr/>
                    <a:lstStyle/>
                    <a:p>
                      <a:pPr marL="0" marR="0">
                        <a:lnSpc>
                          <a:spcPct val="115000"/>
                        </a:lnSpc>
                        <a:spcBef>
                          <a:spcPts val="0"/>
                        </a:spcBef>
                        <a:spcAft>
                          <a:spcPts val="1000"/>
                        </a:spcAft>
                      </a:pPr>
                      <a:r>
                        <a:rPr lang="bn-IN" sz="2000">
                          <a:effectLst/>
                          <a:latin typeface="NikoshBAN" pitchFamily="2" charset="0"/>
                          <a:cs typeface="NikoshBAN" pitchFamily="2" charset="0"/>
                        </a:rPr>
                        <a:t>থামার প্রয়োজন নেই</a:t>
                      </a:r>
                      <a:endParaRPr lang="en-US" sz="2000">
                        <a:effectLst/>
                        <a:latin typeface="NikoshBAN" pitchFamily="2" charset="0"/>
                        <a:ea typeface="Calibri"/>
                        <a:cs typeface="NikoshBAN" pitchFamily="2" charset="0"/>
                      </a:endParaRPr>
                    </a:p>
                  </a:txBody>
                  <a:tcPr marL="0" marR="0" marT="0" marB="0"/>
                </a:tc>
                <a:extLst>
                  <a:ext uri="{0D108BD9-81ED-4DB2-BD59-A6C34878D82A}">
                    <a16:rowId xmlns:a16="http://schemas.microsoft.com/office/drawing/2014/main" val="10011"/>
                  </a:ext>
                </a:extLst>
              </a:tr>
              <a:tr h="333808">
                <a:tc rowSpan="3">
                  <a:txBody>
                    <a:bodyPr/>
                    <a:lstStyle/>
                    <a:p>
                      <a:pPr marL="0" marR="0">
                        <a:lnSpc>
                          <a:spcPct val="115000"/>
                        </a:lnSpc>
                        <a:spcBef>
                          <a:spcPts val="0"/>
                        </a:spcBef>
                        <a:spcAft>
                          <a:spcPts val="1000"/>
                        </a:spcAft>
                      </a:pPr>
                      <a:r>
                        <a:rPr lang="bn-IN" sz="2000">
                          <a:effectLst/>
                          <a:latin typeface="NikoshBAN" pitchFamily="2" charset="0"/>
                          <a:cs typeface="NikoshBAN" pitchFamily="2" charset="0"/>
                        </a:rPr>
                        <a:t>বন্ধনী চিহ্ন</a:t>
                      </a:r>
                      <a:endParaRPr lang="en-US" sz="2000">
                        <a:effectLst/>
                        <a:latin typeface="NikoshBAN" pitchFamily="2" charset="0"/>
                        <a:ea typeface="Calibri"/>
                        <a:cs typeface="NikoshBAN" pitchFamily="2" charset="0"/>
                      </a:endParaRPr>
                    </a:p>
                  </a:txBody>
                  <a:tcPr marL="0" marR="0" marT="0" marB="0"/>
                </a:tc>
                <a:tc>
                  <a:txBody>
                    <a:bodyPr/>
                    <a:lstStyle/>
                    <a:p>
                      <a:pPr marL="0" marR="0">
                        <a:lnSpc>
                          <a:spcPct val="115000"/>
                        </a:lnSpc>
                        <a:spcBef>
                          <a:spcPts val="0"/>
                        </a:spcBef>
                        <a:spcAft>
                          <a:spcPts val="1000"/>
                        </a:spcAft>
                      </a:pPr>
                      <a:r>
                        <a:rPr lang="bn-IN" sz="2000" dirty="0" smtClean="0">
                          <a:effectLst/>
                          <a:latin typeface="NikoshBAN" pitchFamily="2" charset="0"/>
                          <a:cs typeface="NikoshBAN" pitchFamily="2" charset="0"/>
                        </a:rPr>
                        <a:t>          </a:t>
                      </a:r>
                      <a:r>
                        <a:rPr lang="en-US" sz="2000" dirty="0" smtClean="0">
                          <a:effectLst/>
                          <a:latin typeface="NikoshBAN" pitchFamily="2" charset="0"/>
                          <a:cs typeface="NikoshBAN" pitchFamily="2" charset="0"/>
                        </a:rPr>
                        <a:t>( </a:t>
                      </a:r>
                      <a:r>
                        <a:rPr lang="en-US" sz="2000" dirty="0">
                          <a:effectLst/>
                          <a:latin typeface="NikoshBAN" pitchFamily="2" charset="0"/>
                          <a:cs typeface="NikoshBAN" pitchFamily="2" charset="0"/>
                        </a:rPr>
                        <a:t>)</a:t>
                      </a:r>
                      <a:endParaRPr lang="en-US" sz="2000" dirty="0">
                        <a:effectLst/>
                        <a:latin typeface="NikoshBAN" pitchFamily="2" charset="0"/>
                        <a:ea typeface="Calibri"/>
                        <a:cs typeface="NikoshBAN" pitchFamily="2" charset="0"/>
                      </a:endParaRPr>
                    </a:p>
                  </a:txBody>
                  <a:tcPr marL="0" marR="0" marT="0" marB="0"/>
                </a:tc>
                <a:tc rowSpan="3">
                  <a:txBody>
                    <a:bodyPr/>
                    <a:lstStyle/>
                    <a:p>
                      <a:pPr marL="0" marR="0">
                        <a:lnSpc>
                          <a:spcPct val="115000"/>
                        </a:lnSpc>
                        <a:spcBef>
                          <a:spcPts val="0"/>
                        </a:spcBef>
                        <a:spcAft>
                          <a:spcPts val="1000"/>
                        </a:spcAft>
                      </a:pPr>
                      <a:r>
                        <a:rPr lang="bn-IN" sz="2000">
                          <a:effectLst/>
                          <a:latin typeface="NikoshBAN" pitchFamily="2" charset="0"/>
                          <a:cs typeface="NikoshBAN" pitchFamily="2" charset="0"/>
                        </a:rPr>
                        <a:t>থামার প্রয়োজন নেই</a:t>
                      </a:r>
                      <a:endParaRPr lang="en-US" sz="2000">
                        <a:effectLst/>
                        <a:latin typeface="NikoshBAN" pitchFamily="2" charset="0"/>
                        <a:ea typeface="Calibri"/>
                        <a:cs typeface="NikoshBAN" pitchFamily="2" charset="0"/>
                      </a:endParaRPr>
                    </a:p>
                  </a:txBody>
                  <a:tcPr marL="0" marR="0" marT="0" marB="0"/>
                </a:tc>
                <a:extLst>
                  <a:ext uri="{0D108BD9-81ED-4DB2-BD59-A6C34878D82A}">
                    <a16:rowId xmlns:a16="http://schemas.microsoft.com/office/drawing/2014/main" val="10012"/>
                  </a:ext>
                </a:extLst>
              </a:tr>
              <a:tr h="333808">
                <a:tc vMerge="1">
                  <a:txBody>
                    <a:bodyPr/>
                    <a:lstStyle/>
                    <a:p>
                      <a:endParaRPr lang="en-US"/>
                    </a:p>
                  </a:txBody>
                  <a:tcPr/>
                </a:tc>
                <a:tc>
                  <a:txBody>
                    <a:bodyPr/>
                    <a:lstStyle/>
                    <a:p>
                      <a:pPr marL="0" marR="0">
                        <a:lnSpc>
                          <a:spcPct val="115000"/>
                        </a:lnSpc>
                        <a:spcBef>
                          <a:spcPts val="0"/>
                        </a:spcBef>
                        <a:spcAft>
                          <a:spcPts val="1000"/>
                        </a:spcAft>
                      </a:pPr>
                      <a:r>
                        <a:rPr lang="bn-IN" sz="2000" dirty="0" smtClean="0">
                          <a:effectLst/>
                          <a:latin typeface="NikoshBAN" pitchFamily="2" charset="0"/>
                          <a:cs typeface="NikoshBAN" pitchFamily="2" charset="0"/>
                        </a:rPr>
                        <a:t>          </a:t>
                      </a:r>
                      <a:r>
                        <a:rPr lang="en-US" sz="2000" dirty="0" smtClean="0">
                          <a:effectLst/>
                          <a:latin typeface="NikoshBAN" pitchFamily="2" charset="0"/>
                          <a:cs typeface="NikoshBAN" pitchFamily="2" charset="0"/>
                        </a:rPr>
                        <a:t>{ </a:t>
                      </a:r>
                      <a:r>
                        <a:rPr lang="en-US" sz="2000" dirty="0">
                          <a:effectLst/>
                          <a:latin typeface="NikoshBAN" pitchFamily="2" charset="0"/>
                          <a:cs typeface="NikoshBAN" pitchFamily="2" charset="0"/>
                        </a:rPr>
                        <a:t>}</a:t>
                      </a:r>
                      <a:endParaRPr lang="en-US" sz="2000" dirty="0">
                        <a:effectLst/>
                        <a:latin typeface="NikoshBAN" pitchFamily="2" charset="0"/>
                        <a:ea typeface="Calibri"/>
                        <a:cs typeface="NikoshBAN" pitchFamily="2" charset="0"/>
                      </a:endParaRPr>
                    </a:p>
                  </a:txBody>
                  <a:tcPr marL="0" marR="0" marT="0" marB="0"/>
                </a:tc>
                <a:tc vMerge="1">
                  <a:txBody>
                    <a:bodyPr/>
                    <a:lstStyle/>
                    <a:p>
                      <a:endParaRPr lang="en-US"/>
                    </a:p>
                  </a:txBody>
                  <a:tcPr/>
                </a:tc>
                <a:extLst>
                  <a:ext uri="{0D108BD9-81ED-4DB2-BD59-A6C34878D82A}">
                    <a16:rowId xmlns:a16="http://schemas.microsoft.com/office/drawing/2014/main" val="10013"/>
                  </a:ext>
                </a:extLst>
              </a:tr>
              <a:tr h="333808">
                <a:tc vMerge="1">
                  <a:txBody>
                    <a:bodyPr/>
                    <a:lstStyle/>
                    <a:p>
                      <a:endParaRPr lang="en-US"/>
                    </a:p>
                  </a:txBody>
                  <a:tcPr/>
                </a:tc>
                <a:tc>
                  <a:txBody>
                    <a:bodyPr/>
                    <a:lstStyle/>
                    <a:p>
                      <a:pPr marL="0" marR="0">
                        <a:lnSpc>
                          <a:spcPct val="115000"/>
                        </a:lnSpc>
                        <a:spcBef>
                          <a:spcPts val="0"/>
                        </a:spcBef>
                        <a:spcAft>
                          <a:spcPts val="1000"/>
                        </a:spcAft>
                      </a:pPr>
                      <a:r>
                        <a:rPr lang="bn-IN" sz="2000" dirty="0" smtClean="0">
                          <a:effectLst/>
                          <a:latin typeface="NikoshBAN" pitchFamily="2" charset="0"/>
                          <a:cs typeface="NikoshBAN" pitchFamily="2" charset="0"/>
                        </a:rPr>
                        <a:t>          </a:t>
                      </a:r>
                      <a:r>
                        <a:rPr lang="en-US" sz="2000" dirty="0" smtClean="0">
                          <a:effectLst/>
                          <a:latin typeface="NikoshBAN" pitchFamily="2" charset="0"/>
                          <a:cs typeface="NikoshBAN" pitchFamily="2" charset="0"/>
                        </a:rPr>
                        <a:t>[</a:t>
                      </a:r>
                      <a:r>
                        <a:rPr lang="en-US" sz="2000" dirty="0">
                          <a:effectLst/>
                          <a:latin typeface="NikoshBAN" pitchFamily="2" charset="0"/>
                          <a:cs typeface="NikoshBAN" pitchFamily="2" charset="0"/>
                        </a:rPr>
                        <a:t>  ]</a:t>
                      </a:r>
                      <a:endParaRPr lang="en-US" sz="2000" dirty="0">
                        <a:effectLst/>
                        <a:latin typeface="NikoshBAN" pitchFamily="2" charset="0"/>
                        <a:ea typeface="Calibri"/>
                        <a:cs typeface="NikoshBAN" pitchFamily="2" charset="0"/>
                      </a:endParaRPr>
                    </a:p>
                  </a:txBody>
                  <a:tcPr marL="0" marR="0" marT="0" marB="0"/>
                </a:tc>
                <a:tc vMerge="1">
                  <a:txBody>
                    <a:bodyPr/>
                    <a:lstStyle/>
                    <a:p>
                      <a:endParaRPr lang="en-US"/>
                    </a:p>
                  </a:txBody>
                  <a:tcPr/>
                </a:tc>
                <a:extLst>
                  <a:ext uri="{0D108BD9-81ED-4DB2-BD59-A6C34878D82A}">
                    <a16:rowId xmlns:a16="http://schemas.microsoft.com/office/drawing/2014/main" val="10014"/>
                  </a:ext>
                </a:extLst>
              </a:tr>
              <a:tr h="333808">
                <a:tc>
                  <a:txBody>
                    <a:bodyPr/>
                    <a:lstStyle/>
                    <a:p>
                      <a:pPr marL="0" marR="0">
                        <a:lnSpc>
                          <a:spcPct val="115000"/>
                        </a:lnSpc>
                        <a:spcBef>
                          <a:spcPts val="0"/>
                        </a:spcBef>
                        <a:spcAft>
                          <a:spcPts val="1000"/>
                        </a:spcAft>
                      </a:pPr>
                      <a:r>
                        <a:rPr lang="bn-IN" sz="2000" dirty="0">
                          <a:effectLst/>
                          <a:latin typeface="NikoshBAN" pitchFamily="2" charset="0"/>
                          <a:cs typeface="NikoshBAN" pitchFamily="2" charset="0"/>
                        </a:rPr>
                        <a:t>দুই </a:t>
                      </a:r>
                      <a:r>
                        <a:rPr lang="bn-IN" sz="2000" dirty="0" smtClean="0">
                          <a:effectLst/>
                          <a:latin typeface="NikoshBAN" pitchFamily="2" charset="0"/>
                          <a:cs typeface="NikoshBAN" pitchFamily="2" charset="0"/>
                        </a:rPr>
                        <a:t>দাঁড়ি </a:t>
                      </a:r>
                      <a:endParaRPr lang="en-US" sz="2000" dirty="0">
                        <a:effectLst/>
                        <a:latin typeface="NikoshBAN" pitchFamily="2" charset="0"/>
                        <a:ea typeface="Calibri"/>
                        <a:cs typeface="NikoshBAN" pitchFamily="2" charset="0"/>
                      </a:endParaRPr>
                    </a:p>
                  </a:txBody>
                  <a:tcPr marL="0" marR="0" marT="0" marB="0"/>
                </a:tc>
                <a:tc>
                  <a:txBody>
                    <a:bodyPr/>
                    <a:lstStyle/>
                    <a:p>
                      <a:pPr marL="0" marR="0">
                        <a:lnSpc>
                          <a:spcPct val="115000"/>
                        </a:lnSpc>
                        <a:spcBef>
                          <a:spcPts val="0"/>
                        </a:spcBef>
                        <a:spcAft>
                          <a:spcPts val="1000"/>
                        </a:spcAft>
                      </a:pPr>
                      <a:r>
                        <a:rPr lang="bn-IN" sz="2000" dirty="0" smtClean="0">
                          <a:effectLst/>
                          <a:latin typeface="NikoshBAN" pitchFamily="2" charset="0"/>
                          <a:cs typeface="NikoshBAN" pitchFamily="2" charset="0"/>
                        </a:rPr>
                        <a:t>          </a:t>
                      </a:r>
                      <a:r>
                        <a:rPr lang="hi-IN" sz="2000" dirty="0" smtClean="0">
                          <a:effectLst/>
                          <a:latin typeface="NikoshBAN" pitchFamily="2" charset="0"/>
                          <a:cs typeface="NikoshBAN" pitchFamily="2" charset="0"/>
                        </a:rPr>
                        <a:t>॥</a:t>
                      </a:r>
                      <a:endParaRPr lang="en-US" sz="2000" dirty="0">
                        <a:effectLst/>
                        <a:latin typeface="NikoshBAN" pitchFamily="2" charset="0"/>
                        <a:ea typeface="Calibri"/>
                        <a:cs typeface="NikoshBAN" pitchFamily="2" charset="0"/>
                      </a:endParaRPr>
                    </a:p>
                  </a:txBody>
                  <a:tcPr marL="0" marR="0" marT="0" marB="0"/>
                </a:tc>
                <a:tc>
                  <a:txBody>
                    <a:bodyPr/>
                    <a:lstStyle/>
                    <a:p>
                      <a:pPr marL="0" marR="0">
                        <a:lnSpc>
                          <a:spcPct val="115000"/>
                        </a:lnSpc>
                        <a:spcBef>
                          <a:spcPts val="0"/>
                        </a:spcBef>
                        <a:spcAft>
                          <a:spcPts val="1000"/>
                        </a:spcAft>
                      </a:pPr>
                      <a:r>
                        <a:rPr lang="en-US" sz="2000">
                          <a:effectLst/>
                          <a:latin typeface="NikoshBAN" pitchFamily="2" charset="0"/>
                          <a:cs typeface="NikoshBAN" pitchFamily="2" charset="0"/>
                        </a:rPr>
                        <a:t> </a:t>
                      </a:r>
                      <a:endParaRPr lang="en-US" sz="2000">
                        <a:effectLst/>
                        <a:latin typeface="NikoshBAN" pitchFamily="2" charset="0"/>
                        <a:ea typeface="Calibri"/>
                        <a:cs typeface="NikoshBAN" pitchFamily="2" charset="0"/>
                      </a:endParaRPr>
                    </a:p>
                  </a:txBody>
                  <a:tcPr marL="0" marR="0" marT="0" marB="0"/>
                </a:tc>
                <a:extLst>
                  <a:ext uri="{0D108BD9-81ED-4DB2-BD59-A6C34878D82A}">
                    <a16:rowId xmlns:a16="http://schemas.microsoft.com/office/drawing/2014/main" val="10015"/>
                  </a:ext>
                </a:extLst>
              </a:tr>
              <a:tr h="333808">
                <a:tc>
                  <a:txBody>
                    <a:bodyPr/>
                    <a:lstStyle/>
                    <a:p>
                      <a:pPr marL="0" marR="0">
                        <a:lnSpc>
                          <a:spcPct val="115000"/>
                        </a:lnSpc>
                        <a:spcBef>
                          <a:spcPts val="0"/>
                        </a:spcBef>
                        <a:spcAft>
                          <a:spcPts val="1000"/>
                        </a:spcAft>
                      </a:pPr>
                      <a:r>
                        <a:rPr lang="bn-IN" sz="2000">
                          <a:effectLst/>
                          <a:latin typeface="NikoshBAN" pitchFamily="2" charset="0"/>
                          <a:cs typeface="NikoshBAN" pitchFamily="2" charset="0"/>
                        </a:rPr>
                        <a:t>ত্রিবিন্দু বা ত্রিডট</a:t>
                      </a:r>
                      <a:endParaRPr lang="en-US" sz="2000">
                        <a:effectLst/>
                        <a:latin typeface="NikoshBAN" pitchFamily="2" charset="0"/>
                        <a:ea typeface="Calibri"/>
                        <a:cs typeface="NikoshBAN" pitchFamily="2" charset="0"/>
                      </a:endParaRPr>
                    </a:p>
                  </a:txBody>
                  <a:tcPr marL="0" marR="0" marT="0" marB="0"/>
                </a:tc>
                <a:tc>
                  <a:txBody>
                    <a:bodyPr/>
                    <a:lstStyle/>
                    <a:p>
                      <a:pPr marL="0" marR="0">
                        <a:lnSpc>
                          <a:spcPct val="115000"/>
                        </a:lnSpc>
                        <a:spcBef>
                          <a:spcPts val="0"/>
                        </a:spcBef>
                        <a:spcAft>
                          <a:spcPts val="1000"/>
                        </a:spcAft>
                      </a:pPr>
                      <a:r>
                        <a:rPr lang="bn-IN" sz="2000" dirty="0" smtClean="0">
                          <a:effectLst/>
                          <a:latin typeface="NikoshBAN" pitchFamily="2" charset="0"/>
                          <a:cs typeface="NikoshBAN" pitchFamily="2" charset="0"/>
                        </a:rPr>
                        <a:t>           </a:t>
                      </a:r>
                      <a:r>
                        <a:rPr lang="en-US" sz="2000" dirty="0" smtClean="0">
                          <a:effectLst/>
                          <a:latin typeface="NikoshBAN" pitchFamily="2" charset="0"/>
                          <a:cs typeface="NikoshBAN" pitchFamily="2" charset="0"/>
                        </a:rPr>
                        <a:t>...</a:t>
                      </a:r>
                      <a:endParaRPr lang="en-US" sz="2000" dirty="0">
                        <a:effectLst/>
                        <a:latin typeface="NikoshBAN" pitchFamily="2" charset="0"/>
                        <a:ea typeface="Calibri"/>
                        <a:cs typeface="NikoshBAN" pitchFamily="2" charset="0"/>
                      </a:endParaRPr>
                    </a:p>
                  </a:txBody>
                  <a:tcPr marL="0" marR="0" marT="0" marB="0"/>
                </a:tc>
                <a:tc>
                  <a:txBody>
                    <a:bodyPr/>
                    <a:lstStyle/>
                    <a:p>
                      <a:pPr marL="0" marR="0">
                        <a:lnSpc>
                          <a:spcPct val="115000"/>
                        </a:lnSpc>
                        <a:spcBef>
                          <a:spcPts val="0"/>
                        </a:spcBef>
                        <a:spcAft>
                          <a:spcPts val="1000"/>
                        </a:spcAft>
                      </a:pPr>
                      <a:r>
                        <a:rPr lang="en-US" sz="2000" dirty="0">
                          <a:effectLst/>
                          <a:latin typeface="NikoshBAN" pitchFamily="2" charset="0"/>
                          <a:cs typeface="NikoshBAN" pitchFamily="2" charset="0"/>
                        </a:rPr>
                        <a:t> </a:t>
                      </a:r>
                      <a:endParaRPr lang="en-US" sz="2000" dirty="0">
                        <a:effectLst/>
                        <a:latin typeface="NikoshBAN" pitchFamily="2" charset="0"/>
                        <a:ea typeface="Calibri"/>
                        <a:cs typeface="NikoshBAN" pitchFamily="2" charset="0"/>
                      </a:endParaRPr>
                    </a:p>
                  </a:txBody>
                  <a:tcPr marL="0" marR="0" marT="0" marB="0"/>
                </a:tc>
                <a:extLst>
                  <a:ext uri="{0D108BD9-81ED-4DB2-BD59-A6C34878D82A}">
                    <a16:rowId xmlns:a16="http://schemas.microsoft.com/office/drawing/2014/main" val="10016"/>
                  </a:ext>
                </a:extLst>
              </a:tr>
            </a:tbl>
          </a:graphicData>
        </a:graphic>
      </p:graphicFrame>
      <p:pic>
        <p:nvPicPr>
          <p:cNvPr id="4" name="Picture 3" descr="flowerruler.gif"/>
          <p:cNvPicPr>
            <a:picLocks noChangeAspect="1"/>
          </p:cNvPicPr>
          <p:nvPr/>
        </p:nvPicPr>
        <p:blipFill>
          <a:blip r:embed="rId2"/>
          <a:stretch>
            <a:fillRect/>
          </a:stretch>
        </p:blipFill>
        <p:spPr>
          <a:xfrm>
            <a:off x="152401" y="0"/>
            <a:ext cx="8839199" cy="376401"/>
          </a:xfrm>
          <a:prstGeom prst="rect">
            <a:avLst/>
          </a:prstGeom>
        </p:spPr>
      </p:pic>
      <p:pic>
        <p:nvPicPr>
          <p:cNvPr id="5" name="Picture 4" descr="flowerruler.gif"/>
          <p:cNvPicPr>
            <a:picLocks noChangeAspect="1"/>
          </p:cNvPicPr>
          <p:nvPr/>
        </p:nvPicPr>
        <p:blipFill>
          <a:blip r:embed="rId2"/>
          <a:stretch>
            <a:fillRect/>
          </a:stretch>
        </p:blipFill>
        <p:spPr>
          <a:xfrm>
            <a:off x="0" y="6481599"/>
            <a:ext cx="8991600" cy="376401"/>
          </a:xfrm>
          <a:prstGeom prst="rect">
            <a:avLst/>
          </a:prstGeom>
        </p:spPr>
      </p:pic>
      <p:pic>
        <p:nvPicPr>
          <p:cNvPr id="6" name="Picture 5" descr="flowerruler.gif"/>
          <p:cNvPicPr>
            <a:picLocks noChangeAspect="1"/>
          </p:cNvPicPr>
          <p:nvPr/>
        </p:nvPicPr>
        <p:blipFill>
          <a:blip r:embed="rId2"/>
          <a:stretch>
            <a:fillRect/>
          </a:stretch>
        </p:blipFill>
        <p:spPr>
          <a:xfrm rot="5400000">
            <a:off x="5514358" y="3228357"/>
            <a:ext cx="6856089" cy="403196"/>
          </a:xfrm>
          <a:prstGeom prst="rect">
            <a:avLst/>
          </a:prstGeom>
        </p:spPr>
      </p:pic>
      <p:pic>
        <p:nvPicPr>
          <p:cNvPr id="7" name="Picture 6" descr="flowerruler.gif"/>
          <p:cNvPicPr>
            <a:picLocks noChangeAspect="1"/>
          </p:cNvPicPr>
          <p:nvPr/>
        </p:nvPicPr>
        <p:blipFill>
          <a:blip r:embed="rId2"/>
          <a:stretch>
            <a:fillRect/>
          </a:stretch>
        </p:blipFill>
        <p:spPr>
          <a:xfrm rot="5400000">
            <a:off x="-3226446" y="3228357"/>
            <a:ext cx="6856089" cy="403196"/>
          </a:xfrm>
          <a:prstGeom prst="rect">
            <a:avLst/>
          </a:prstGeom>
        </p:spPr>
      </p:pic>
    </p:spTree>
    <p:extLst>
      <p:ext uri="{BB962C8B-B14F-4D97-AF65-F5344CB8AC3E}">
        <p14:creationId xmlns:p14="http://schemas.microsoft.com/office/powerpoint/2010/main" val="2331919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28446"/>
            <a:ext cx="8229600" cy="6124754"/>
          </a:xfrm>
          <a:prstGeom prst="rect">
            <a:avLst/>
          </a:prstGeom>
          <a:noFill/>
        </p:spPr>
        <p:txBody>
          <a:bodyPr wrap="square" rtlCol="0">
            <a:spAutoFit/>
          </a:bodyPr>
          <a:lstStyle/>
          <a:p>
            <a:pPr algn="just"/>
            <a:r>
              <a:rPr lang="bn-IN" sz="4800" b="1" u="sng" dirty="0">
                <a:solidFill>
                  <a:srgbClr val="FF0000"/>
                </a:solidFill>
                <a:latin typeface="NikoshBAN" pitchFamily="2" charset="0"/>
                <a:cs typeface="NikoshBAN" pitchFamily="2" charset="0"/>
              </a:rPr>
              <a:t>বিরাম </a:t>
            </a:r>
            <a:r>
              <a:rPr lang="bn-IN" sz="4800" b="1" u="sng" dirty="0" smtClean="0">
                <a:solidFill>
                  <a:srgbClr val="FF0000"/>
                </a:solidFill>
                <a:latin typeface="NikoshBAN" pitchFamily="2" charset="0"/>
                <a:cs typeface="NikoshBAN" pitchFamily="2" charset="0"/>
              </a:rPr>
              <a:t>চিহ্নের ব্যবহার-1</a:t>
            </a:r>
            <a:endParaRPr lang="en-US" sz="4800" u="sng" dirty="0">
              <a:solidFill>
                <a:srgbClr val="FF0000"/>
              </a:solidFill>
              <a:latin typeface="NikoshBAN" pitchFamily="2" charset="0"/>
              <a:cs typeface="NikoshBAN" pitchFamily="2" charset="0"/>
            </a:endParaRPr>
          </a:p>
          <a:p>
            <a:pPr algn="just"/>
            <a:r>
              <a:rPr lang="bn-IN" sz="3200" b="1" u="sng" dirty="0">
                <a:latin typeface="NikoshBAN" pitchFamily="2" charset="0"/>
                <a:cs typeface="NikoshBAN" pitchFamily="2" charset="0"/>
              </a:rPr>
              <a:t>কমা (</a:t>
            </a:r>
            <a:r>
              <a:rPr lang="en-US" sz="3200" b="1" u="sng" dirty="0">
                <a:latin typeface="NikoshBAN" pitchFamily="2" charset="0"/>
                <a:cs typeface="NikoshBAN" pitchFamily="2" charset="0"/>
              </a:rPr>
              <a:t>,)</a:t>
            </a:r>
            <a:endParaRPr lang="en-US" sz="3200" u="sng" dirty="0">
              <a:latin typeface="NikoshBAN" pitchFamily="2" charset="0"/>
              <a:cs typeface="NikoshBAN" pitchFamily="2" charset="0"/>
            </a:endParaRPr>
          </a:p>
          <a:p>
            <a:pPr lvl="0" algn="just"/>
            <a:r>
              <a:rPr lang="bn-IN" sz="3200" dirty="0">
                <a:latin typeface="NikoshBAN" pitchFamily="2" charset="0"/>
                <a:cs typeface="NikoshBAN" pitchFamily="2" charset="0"/>
              </a:rPr>
              <a:t>বাক্য সুস্পষ্ট করতে বাক্যকে </a:t>
            </a:r>
            <a:r>
              <a:rPr lang="bn-IN" sz="3200" dirty="0" smtClean="0">
                <a:latin typeface="NikoshBAN" pitchFamily="2" charset="0"/>
                <a:cs typeface="NikoshBAN" pitchFamily="2" charset="0"/>
              </a:rPr>
              <a:t>কয়েকটি </a:t>
            </a:r>
            <a:r>
              <a:rPr lang="bn-IN" sz="3200" dirty="0">
                <a:latin typeface="NikoshBAN" pitchFamily="2" charset="0"/>
                <a:cs typeface="NikoshBAN" pitchFamily="2" charset="0"/>
              </a:rPr>
              <a:t>ভাগে ভাগ করে প্রতিটি ভাগের মাঝে কমা বসে। যেমন- সুখ চাও</a:t>
            </a:r>
            <a:r>
              <a:rPr lang="en-US" sz="3200" dirty="0">
                <a:latin typeface="NikoshBAN" pitchFamily="2" charset="0"/>
                <a:cs typeface="NikoshBAN" pitchFamily="2" charset="0"/>
              </a:rPr>
              <a:t>, </a:t>
            </a:r>
            <a:r>
              <a:rPr lang="bn-IN" sz="3200" dirty="0">
                <a:latin typeface="NikoshBAN" pitchFamily="2" charset="0"/>
                <a:cs typeface="NikoshBAN" pitchFamily="2" charset="0"/>
              </a:rPr>
              <a:t>সুখ পাবে বই পড়ে।</a:t>
            </a:r>
            <a:endParaRPr lang="en-US" sz="3200" dirty="0">
              <a:latin typeface="NikoshBAN" pitchFamily="2" charset="0"/>
              <a:cs typeface="NikoshBAN" pitchFamily="2" charset="0"/>
            </a:endParaRPr>
          </a:p>
          <a:p>
            <a:pPr lvl="0" algn="just"/>
            <a:r>
              <a:rPr lang="bn-IN" sz="3200" dirty="0">
                <a:latin typeface="NikoshBAN" pitchFamily="2" charset="0"/>
                <a:cs typeface="NikoshBAN" pitchFamily="2" charset="0"/>
              </a:rPr>
              <a:t>পরস্পর সম্পর্কিত একাধিক বিশেষ্য বা বিশেষণ পদ একসঙ্গে ব্যবহৃত হলে শেষ পদটি ছাড়া প্রতিটির পরে কমা বসে। যেমন- ১৬ ডিসেম্বর আমাদের মন সুখ</a:t>
            </a:r>
            <a:r>
              <a:rPr lang="en-US" sz="3200" dirty="0">
                <a:latin typeface="NikoshBAN" pitchFamily="2" charset="0"/>
                <a:cs typeface="NikoshBAN" pitchFamily="2" charset="0"/>
              </a:rPr>
              <a:t>, </a:t>
            </a:r>
            <a:r>
              <a:rPr lang="bn-IN" sz="3200" dirty="0">
                <a:latin typeface="NikoshBAN" pitchFamily="2" charset="0"/>
                <a:cs typeface="NikoshBAN" pitchFamily="2" charset="0"/>
              </a:rPr>
              <a:t>স্বাচ্ছন্দ্য</a:t>
            </a:r>
            <a:r>
              <a:rPr lang="en-US" sz="3200" dirty="0">
                <a:latin typeface="NikoshBAN" pitchFamily="2" charset="0"/>
                <a:cs typeface="NikoshBAN" pitchFamily="2" charset="0"/>
              </a:rPr>
              <a:t>, </a:t>
            </a:r>
            <a:r>
              <a:rPr lang="bn-IN" sz="3200" dirty="0">
                <a:latin typeface="NikoshBAN" pitchFamily="2" charset="0"/>
                <a:cs typeface="NikoshBAN" pitchFamily="2" charset="0"/>
              </a:rPr>
              <a:t>ভালবাসা</a:t>
            </a:r>
            <a:r>
              <a:rPr lang="en-US" sz="3200" dirty="0">
                <a:latin typeface="NikoshBAN" pitchFamily="2" charset="0"/>
                <a:cs typeface="NikoshBAN" pitchFamily="2" charset="0"/>
              </a:rPr>
              <a:t>, </a:t>
            </a:r>
            <a:r>
              <a:rPr lang="bn-IN" sz="3200" dirty="0">
                <a:latin typeface="NikoshBAN" pitchFamily="2" charset="0"/>
                <a:cs typeface="NikoshBAN" pitchFamily="2" charset="0"/>
              </a:rPr>
              <a:t>আনন্দে ভরে থাকে।</a:t>
            </a:r>
            <a:endParaRPr lang="en-US" sz="3200" dirty="0">
              <a:latin typeface="NikoshBAN" pitchFamily="2" charset="0"/>
              <a:cs typeface="NikoshBAN" pitchFamily="2" charset="0"/>
            </a:endParaRPr>
          </a:p>
          <a:p>
            <a:pPr lvl="0" algn="just"/>
            <a:r>
              <a:rPr lang="bn-IN" sz="3200" dirty="0">
                <a:latin typeface="NikoshBAN" pitchFamily="2" charset="0"/>
                <a:cs typeface="NikoshBAN" pitchFamily="2" charset="0"/>
              </a:rPr>
              <a:t>সম্বোধনের পরে কমা বসে। যেমন- রশিদ</a:t>
            </a:r>
            <a:r>
              <a:rPr lang="en-US" sz="3200" dirty="0">
                <a:latin typeface="NikoshBAN" pitchFamily="2" charset="0"/>
                <a:cs typeface="NikoshBAN" pitchFamily="2" charset="0"/>
              </a:rPr>
              <a:t>, </a:t>
            </a:r>
            <a:r>
              <a:rPr lang="bn-IN" sz="3200" dirty="0">
                <a:latin typeface="NikoshBAN" pitchFamily="2" charset="0"/>
                <a:cs typeface="NikoshBAN" pitchFamily="2" charset="0"/>
              </a:rPr>
              <a:t>এদিকে এসো।</a:t>
            </a:r>
            <a:endParaRPr lang="en-US" sz="3200" dirty="0">
              <a:latin typeface="NikoshBAN" pitchFamily="2" charset="0"/>
              <a:cs typeface="NikoshBAN" pitchFamily="2" charset="0"/>
            </a:endParaRPr>
          </a:p>
          <a:p>
            <a:pPr lvl="0" algn="just"/>
            <a:r>
              <a:rPr lang="bn-IN" sz="3200" dirty="0">
                <a:latin typeface="NikoshBAN" pitchFamily="2" charset="0"/>
                <a:cs typeface="NikoshBAN" pitchFamily="2" charset="0"/>
              </a:rPr>
              <a:t>জটিল বাক্যের প্রত্যেকটি খন্ডবাক্যের পরে কমা বসে। যেমন- যে পরিশ্রম করে</a:t>
            </a:r>
            <a:r>
              <a:rPr lang="en-US" sz="3200" dirty="0">
                <a:latin typeface="NikoshBAN" pitchFamily="2" charset="0"/>
                <a:cs typeface="NikoshBAN" pitchFamily="2" charset="0"/>
              </a:rPr>
              <a:t>, </a:t>
            </a:r>
            <a:r>
              <a:rPr lang="bn-IN" sz="3200" dirty="0">
                <a:latin typeface="NikoshBAN" pitchFamily="2" charset="0"/>
                <a:cs typeface="NikoshBAN" pitchFamily="2" charset="0"/>
              </a:rPr>
              <a:t>সেই সুখ লাভ করে।</a:t>
            </a:r>
            <a:endParaRPr lang="en-US" sz="3200" dirty="0">
              <a:latin typeface="NikoshBAN" pitchFamily="2" charset="0"/>
              <a:cs typeface="NikoshBAN" pitchFamily="2" charset="0"/>
            </a:endParaRPr>
          </a:p>
          <a:p>
            <a:pPr algn="just"/>
            <a:endParaRPr lang="en-US" sz="2400" dirty="0">
              <a:latin typeface="NikoshBAN" pitchFamily="2" charset="0"/>
              <a:cs typeface="NikoshBAN" pitchFamily="2" charset="0"/>
            </a:endParaRPr>
          </a:p>
        </p:txBody>
      </p:sp>
      <p:pic>
        <p:nvPicPr>
          <p:cNvPr id="4" name="Picture 3" descr="flowerruler.gif"/>
          <p:cNvPicPr>
            <a:picLocks noChangeAspect="1"/>
          </p:cNvPicPr>
          <p:nvPr/>
        </p:nvPicPr>
        <p:blipFill>
          <a:blip r:embed="rId2"/>
          <a:stretch>
            <a:fillRect/>
          </a:stretch>
        </p:blipFill>
        <p:spPr>
          <a:xfrm>
            <a:off x="152401" y="0"/>
            <a:ext cx="8839199" cy="376401"/>
          </a:xfrm>
          <a:prstGeom prst="rect">
            <a:avLst/>
          </a:prstGeom>
        </p:spPr>
      </p:pic>
      <p:pic>
        <p:nvPicPr>
          <p:cNvPr id="5" name="Picture 4" descr="flowerruler.gif"/>
          <p:cNvPicPr>
            <a:picLocks noChangeAspect="1"/>
          </p:cNvPicPr>
          <p:nvPr/>
        </p:nvPicPr>
        <p:blipFill>
          <a:blip r:embed="rId2"/>
          <a:stretch>
            <a:fillRect/>
          </a:stretch>
        </p:blipFill>
        <p:spPr>
          <a:xfrm>
            <a:off x="0" y="6481599"/>
            <a:ext cx="8991600" cy="376401"/>
          </a:xfrm>
          <a:prstGeom prst="rect">
            <a:avLst/>
          </a:prstGeom>
        </p:spPr>
      </p:pic>
      <p:pic>
        <p:nvPicPr>
          <p:cNvPr id="6" name="Picture 5" descr="flowerruler.gif"/>
          <p:cNvPicPr>
            <a:picLocks noChangeAspect="1"/>
          </p:cNvPicPr>
          <p:nvPr/>
        </p:nvPicPr>
        <p:blipFill>
          <a:blip r:embed="rId2"/>
          <a:stretch>
            <a:fillRect/>
          </a:stretch>
        </p:blipFill>
        <p:spPr>
          <a:xfrm rot="5400000">
            <a:off x="5514358" y="3228357"/>
            <a:ext cx="6856089" cy="403196"/>
          </a:xfrm>
          <a:prstGeom prst="rect">
            <a:avLst/>
          </a:prstGeom>
        </p:spPr>
      </p:pic>
      <p:pic>
        <p:nvPicPr>
          <p:cNvPr id="7" name="Picture 6" descr="flowerruler.gif"/>
          <p:cNvPicPr>
            <a:picLocks noChangeAspect="1"/>
          </p:cNvPicPr>
          <p:nvPr/>
        </p:nvPicPr>
        <p:blipFill>
          <a:blip r:embed="rId2"/>
          <a:stretch>
            <a:fillRect/>
          </a:stretch>
        </p:blipFill>
        <p:spPr>
          <a:xfrm rot="5400000">
            <a:off x="-3226446" y="3228357"/>
            <a:ext cx="6856089" cy="403196"/>
          </a:xfrm>
          <a:prstGeom prst="rect">
            <a:avLst/>
          </a:prstGeom>
        </p:spPr>
      </p:pic>
    </p:spTree>
    <p:extLst>
      <p:ext uri="{BB962C8B-B14F-4D97-AF65-F5344CB8AC3E}">
        <p14:creationId xmlns:p14="http://schemas.microsoft.com/office/powerpoint/2010/main" val="112638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wheel(1)">
                                      <p:cBhvr>
                                        <p:cTn id="14" dur="2000"/>
                                        <p:tgtEl>
                                          <p:spTgt spid="2">
                                            <p:txEl>
                                              <p:pRg st="1" end="1"/>
                                            </p:txEl>
                                          </p:spTgt>
                                        </p:tgtEl>
                                      </p:cBhvr>
                                    </p:animEffect>
                                  </p:childTnLst>
                                </p:cTn>
                              </p:par>
                              <p:par>
                                <p:cTn id="15" presetID="21" presetClass="entr" presetSubtype="1"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heel(1)">
                                      <p:cBhvr>
                                        <p:cTn id="17" dur="2000"/>
                                        <p:tgtEl>
                                          <p:spTgt spid="2">
                                            <p:txEl>
                                              <p:pRg st="2" end="2"/>
                                            </p:txEl>
                                          </p:spTgt>
                                        </p:tgtEl>
                                      </p:cBhvr>
                                    </p:animEffect>
                                  </p:childTnLst>
                                </p:cTn>
                              </p:par>
                              <p:par>
                                <p:cTn id="18" presetID="21" presetClass="entr" presetSubtype="1" fill="hold"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wheel(1)">
                                      <p:cBhvr>
                                        <p:cTn id="20" dur="2000"/>
                                        <p:tgtEl>
                                          <p:spTgt spid="2">
                                            <p:txEl>
                                              <p:pRg st="3" end="3"/>
                                            </p:txEl>
                                          </p:spTgt>
                                        </p:tgtEl>
                                      </p:cBhvr>
                                    </p:animEffect>
                                  </p:childTnLst>
                                </p:cTn>
                              </p:par>
                              <p:par>
                                <p:cTn id="21" presetID="21" presetClass="entr" presetSubtype="1"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heel(1)">
                                      <p:cBhvr>
                                        <p:cTn id="23" dur="2000"/>
                                        <p:tgtEl>
                                          <p:spTgt spid="2">
                                            <p:txEl>
                                              <p:pRg st="4" end="4"/>
                                            </p:txEl>
                                          </p:spTgt>
                                        </p:tgtEl>
                                      </p:cBhvr>
                                    </p:animEffect>
                                  </p:childTnLst>
                                </p:cTn>
                              </p:par>
                              <p:par>
                                <p:cTn id="24" presetID="21" presetClass="entr" presetSubtype="1" fill="hold" nodeType="with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wheel(1)">
                                      <p:cBhvr>
                                        <p:cTn id="26"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533401"/>
            <a:ext cx="7315200" cy="5016758"/>
          </a:xfrm>
          <a:prstGeom prst="rect">
            <a:avLst/>
          </a:prstGeom>
        </p:spPr>
        <p:txBody>
          <a:bodyPr wrap="square">
            <a:spAutoFit/>
          </a:bodyPr>
          <a:lstStyle/>
          <a:p>
            <a:pPr lvl="0" algn="just"/>
            <a:r>
              <a:rPr lang="bn-IN" sz="3200" dirty="0">
                <a:latin typeface="NikoshBAN" pitchFamily="2" charset="0"/>
                <a:cs typeface="NikoshBAN" pitchFamily="2" charset="0"/>
              </a:rPr>
              <a:t>কোন বাক্যে উদ্ধৃতি থাকলে</a:t>
            </a:r>
            <a:r>
              <a:rPr lang="en-US" sz="3200" dirty="0">
                <a:latin typeface="NikoshBAN" pitchFamily="2" charset="0"/>
                <a:cs typeface="NikoshBAN" pitchFamily="2" charset="0"/>
              </a:rPr>
              <a:t>, </a:t>
            </a:r>
            <a:r>
              <a:rPr lang="bn-IN" sz="3200" dirty="0">
                <a:latin typeface="NikoshBAN" pitchFamily="2" charset="0"/>
                <a:cs typeface="NikoshBAN" pitchFamily="2" charset="0"/>
              </a:rPr>
              <a:t>তার আগের খন্ডবাক্যের শেষে কমা (</a:t>
            </a:r>
            <a:r>
              <a:rPr lang="en-US" sz="3200" dirty="0">
                <a:latin typeface="NikoshBAN" pitchFamily="2" charset="0"/>
                <a:cs typeface="NikoshBAN" pitchFamily="2" charset="0"/>
              </a:rPr>
              <a:t>,) </a:t>
            </a:r>
            <a:r>
              <a:rPr lang="bn-IN" sz="3200" dirty="0">
                <a:latin typeface="NikoshBAN" pitchFamily="2" charset="0"/>
                <a:cs typeface="NikoshBAN" pitchFamily="2" charset="0"/>
              </a:rPr>
              <a:t>বসে। যেমন- আহমদ ছফা বলেন</a:t>
            </a:r>
            <a:r>
              <a:rPr lang="en-US" sz="3200" dirty="0">
                <a:latin typeface="NikoshBAN" pitchFamily="2" charset="0"/>
                <a:cs typeface="NikoshBAN" pitchFamily="2" charset="0"/>
              </a:rPr>
              <a:t>, ‘</a:t>
            </a:r>
            <a:r>
              <a:rPr lang="bn-IN" sz="3200" dirty="0">
                <a:latin typeface="NikoshBAN" pitchFamily="2" charset="0"/>
                <a:cs typeface="NikoshBAN" pitchFamily="2" charset="0"/>
              </a:rPr>
              <a:t>মানুষের উপর বিশ্বাস হারানো পাপ।</a:t>
            </a:r>
            <a:r>
              <a:rPr lang="en-US" sz="3200" dirty="0">
                <a:latin typeface="NikoshBAN" pitchFamily="2" charset="0"/>
                <a:cs typeface="NikoshBAN" pitchFamily="2" charset="0"/>
              </a:rPr>
              <a:t>’ </a:t>
            </a:r>
            <a:r>
              <a:rPr lang="bn-IN" sz="3200" dirty="0">
                <a:latin typeface="NikoshBAN" pitchFamily="2" charset="0"/>
                <a:cs typeface="NikoshBAN" pitchFamily="2" charset="0"/>
              </a:rPr>
              <a:t>তুমি বললে</a:t>
            </a:r>
            <a:r>
              <a:rPr lang="en-US" sz="3200" dirty="0">
                <a:latin typeface="NikoshBAN" pitchFamily="2" charset="0"/>
                <a:cs typeface="NikoshBAN" pitchFamily="2" charset="0"/>
              </a:rPr>
              <a:t>, ‘</a:t>
            </a:r>
            <a:r>
              <a:rPr lang="bn-IN" sz="3200" dirty="0">
                <a:latin typeface="NikoshBAN" pitchFamily="2" charset="0"/>
                <a:cs typeface="NikoshBAN" pitchFamily="2" charset="0"/>
              </a:rPr>
              <a:t>আমি কালকে আবার আসবো।</a:t>
            </a:r>
            <a:r>
              <a:rPr lang="en-US" sz="3200" dirty="0">
                <a:latin typeface="NikoshBAN" pitchFamily="2" charset="0"/>
                <a:cs typeface="NikoshBAN" pitchFamily="2" charset="0"/>
              </a:rPr>
              <a:t>’</a:t>
            </a:r>
          </a:p>
          <a:p>
            <a:pPr lvl="0" algn="just"/>
            <a:r>
              <a:rPr lang="bn-IN" sz="3200" dirty="0">
                <a:latin typeface="NikoshBAN" pitchFamily="2" charset="0"/>
                <a:cs typeface="NikoshBAN" pitchFamily="2" charset="0"/>
              </a:rPr>
              <a:t>মাসের তারিখ লেখার সময় বার ও মাসের পর কমা বসে। যেমন- ২৫ বৈশাখ</a:t>
            </a:r>
            <a:r>
              <a:rPr lang="en-US" sz="3200" dirty="0">
                <a:latin typeface="NikoshBAN" pitchFamily="2" charset="0"/>
                <a:cs typeface="NikoshBAN" pitchFamily="2" charset="0"/>
              </a:rPr>
              <a:t>, </a:t>
            </a:r>
            <a:r>
              <a:rPr lang="bn-IN" sz="3200" dirty="0">
                <a:latin typeface="NikoshBAN" pitchFamily="2" charset="0"/>
                <a:cs typeface="NikoshBAN" pitchFamily="2" charset="0"/>
              </a:rPr>
              <a:t>১৪১৮</a:t>
            </a:r>
            <a:r>
              <a:rPr lang="en-US" sz="3200" dirty="0">
                <a:latin typeface="NikoshBAN" pitchFamily="2" charset="0"/>
                <a:cs typeface="NikoshBAN" pitchFamily="2" charset="0"/>
              </a:rPr>
              <a:t>, </a:t>
            </a:r>
            <a:r>
              <a:rPr lang="bn-IN" sz="3200" dirty="0">
                <a:latin typeface="NikoshBAN" pitchFamily="2" charset="0"/>
                <a:cs typeface="NikoshBAN" pitchFamily="2" charset="0"/>
              </a:rPr>
              <a:t>বুধবার।</a:t>
            </a:r>
            <a:endParaRPr lang="en-US" sz="3200" dirty="0">
              <a:latin typeface="NikoshBAN" pitchFamily="2" charset="0"/>
              <a:cs typeface="NikoshBAN" pitchFamily="2" charset="0"/>
            </a:endParaRPr>
          </a:p>
          <a:p>
            <a:pPr lvl="0" algn="just"/>
            <a:r>
              <a:rPr lang="bn-IN" sz="3200" dirty="0">
                <a:latin typeface="NikoshBAN" pitchFamily="2" charset="0"/>
                <a:cs typeface="NikoshBAN" pitchFamily="2" charset="0"/>
              </a:rPr>
              <a:t>ঠিকানা লেখার সময় বাড়ির নাম্বার বা রাস্তার নামের পর কমা বসে। যেমন- ৬৮</a:t>
            </a:r>
            <a:r>
              <a:rPr lang="en-US" sz="3200" dirty="0">
                <a:latin typeface="NikoshBAN" pitchFamily="2" charset="0"/>
                <a:cs typeface="NikoshBAN" pitchFamily="2" charset="0"/>
              </a:rPr>
              <a:t>, </a:t>
            </a:r>
            <a:r>
              <a:rPr lang="bn-IN" sz="3200" dirty="0">
                <a:latin typeface="NikoshBAN" pitchFamily="2" charset="0"/>
                <a:cs typeface="NikoshBAN" pitchFamily="2" charset="0"/>
              </a:rPr>
              <a:t>নবাবপুর রোড</a:t>
            </a:r>
            <a:r>
              <a:rPr lang="en-US" sz="3200" dirty="0">
                <a:latin typeface="NikoshBAN" pitchFamily="2" charset="0"/>
                <a:cs typeface="NikoshBAN" pitchFamily="2" charset="0"/>
              </a:rPr>
              <a:t>, </a:t>
            </a:r>
            <a:r>
              <a:rPr lang="bn-IN" sz="3200" dirty="0">
                <a:latin typeface="NikoshBAN" pitchFamily="2" charset="0"/>
                <a:cs typeface="NikoshBAN" pitchFamily="2" charset="0"/>
              </a:rPr>
              <a:t>ঢাকা- ১০০০।</a:t>
            </a:r>
            <a:endParaRPr lang="en-US" sz="3200" dirty="0">
              <a:latin typeface="NikoshBAN" pitchFamily="2" charset="0"/>
              <a:cs typeface="NikoshBAN" pitchFamily="2" charset="0"/>
            </a:endParaRPr>
          </a:p>
          <a:p>
            <a:pPr lvl="0" algn="just"/>
            <a:r>
              <a:rPr lang="bn-IN" sz="3200" dirty="0">
                <a:latin typeface="NikoshBAN" pitchFamily="2" charset="0"/>
                <a:cs typeface="NikoshBAN" pitchFamily="2" charset="0"/>
              </a:rPr>
              <a:t>ডিগ্রী পদবি লেখার সময় কমা ব্যবহৃত হয়। যেমন- ডক্টর মুহম্মদ এনামুল হক</a:t>
            </a:r>
            <a:r>
              <a:rPr lang="en-US" sz="3200" dirty="0">
                <a:latin typeface="NikoshBAN" pitchFamily="2" charset="0"/>
                <a:cs typeface="NikoshBAN" pitchFamily="2" charset="0"/>
              </a:rPr>
              <a:t>, </a:t>
            </a:r>
            <a:r>
              <a:rPr lang="bn-IN" sz="3200" dirty="0">
                <a:latin typeface="NikoshBAN" pitchFamily="2" charset="0"/>
                <a:cs typeface="NikoshBAN" pitchFamily="2" charset="0"/>
              </a:rPr>
              <a:t>এম</a:t>
            </a:r>
            <a:r>
              <a:rPr lang="en-US" sz="3200" dirty="0">
                <a:latin typeface="NikoshBAN" pitchFamily="2" charset="0"/>
                <a:cs typeface="NikoshBAN" pitchFamily="2" charset="0"/>
              </a:rPr>
              <a:t>,</a:t>
            </a:r>
            <a:r>
              <a:rPr lang="bn-IN" sz="3200" dirty="0">
                <a:latin typeface="NikoshBAN" pitchFamily="2" charset="0"/>
                <a:cs typeface="NikoshBAN" pitchFamily="2" charset="0"/>
              </a:rPr>
              <a:t>এ</a:t>
            </a:r>
            <a:r>
              <a:rPr lang="en-US" sz="3200" dirty="0">
                <a:latin typeface="NikoshBAN" pitchFamily="2" charset="0"/>
                <a:cs typeface="NikoshBAN" pitchFamily="2" charset="0"/>
              </a:rPr>
              <a:t>, </a:t>
            </a:r>
            <a:r>
              <a:rPr lang="bn-IN" sz="3200" dirty="0">
                <a:latin typeface="NikoshBAN" pitchFamily="2" charset="0"/>
                <a:cs typeface="NikoshBAN" pitchFamily="2" charset="0"/>
              </a:rPr>
              <a:t>পি-এইচ</a:t>
            </a:r>
            <a:r>
              <a:rPr lang="en-US" sz="3200" dirty="0">
                <a:latin typeface="NikoshBAN" pitchFamily="2" charset="0"/>
                <a:cs typeface="NikoshBAN" pitchFamily="2" charset="0"/>
              </a:rPr>
              <a:t>,</a:t>
            </a:r>
            <a:r>
              <a:rPr lang="bn-IN" sz="3200" dirty="0">
                <a:latin typeface="NikoshBAN" pitchFamily="2" charset="0"/>
                <a:cs typeface="NikoshBAN" pitchFamily="2" charset="0"/>
              </a:rPr>
              <a:t>ডি। </a:t>
            </a:r>
            <a:endParaRPr lang="en-US" sz="3200" dirty="0">
              <a:latin typeface="NikoshBAN" pitchFamily="2" charset="0"/>
              <a:cs typeface="NikoshBAN" pitchFamily="2" charset="0"/>
            </a:endParaRPr>
          </a:p>
        </p:txBody>
      </p:sp>
      <p:pic>
        <p:nvPicPr>
          <p:cNvPr id="3" name="Picture 2" descr="flowerruler.gif"/>
          <p:cNvPicPr>
            <a:picLocks noChangeAspect="1"/>
          </p:cNvPicPr>
          <p:nvPr/>
        </p:nvPicPr>
        <p:blipFill>
          <a:blip r:embed="rId2"/>
          <a:stretch>
            <a:fillRect/>
          </a:stretch>
        </p:blipFill>
        <p:spPr>
          <a:xfrm>
            <a:off x="152401" y="0"/>
            <a:ext cx="8839199" cy="376401"/>
          </a:xfrm>
          <a:prstGeom prst="rect">
            <a:avLst/>
          </a:prstGeom>
        </p:spPr>
      </p:pic>
      <p:pic>
        <p:nvPicPr>
          <p:cNvPr id="4" name="Picture 3" descr="flowerruler.gif"/>
          <p:cNvPicPr>
            <a:picLocks noChangeAspect="1"/>
          </p:cNvPicPr>
          <p:nvPr/>
        </p:nvPicPr>
        <p:blipFill>
          <a:blip r:embed="rId2"/>
          <a:stretch>
            <a:fillRect/>
          </a:stretch>
        </p:blipFill>
        <p:spPr>
          <a:xfrm>
            <a:off x="0" y="6481599"/>
            <a:ext cx="8991600" cy="376401"/>
          </a:xfrm>
          <a:prstGeom prst="rect">
            <a:avLst/>
          </a:prstGeom>
        </p:spPr>
      </p:pic>
      <p:pic>
        <p:nvPicPr>
          <p:cNvPr id="5" name="Picture 4" descr="flowerruler.gif"/>
          <p:cNvPicPr>
            <a:picLocks noChangeAspect="1"/>
          </p:cNvPicPr>
          <p:nvPr/>
        </p:nvPicPr>
        <p:blipFill>
          <a:blip r:embed="rId2"/>
          <a:stretch>
            <a:fillRect/>
          </a:stretch>
        </p:blipFill>
        <p:spPr>
          <a:xfrm rot="5400000">
            <a:off x="5514358" y="3228357"/>
            <a:ext cx="6856089" cy="403196"/>
          </a:xfrm>
          <a:prstGeom prst="rect">
            <a:avLst/>
          </a:prstGeom>
        </p:spPr>
      </p:pic>
      <p:pic>
        <p:nvPicPr>
          <p:cNvPr id="6" name="Picture 5" descr="flowerruler.gif"/>
          <p:cNvPicPr>
            <a:picLocks noChangeAspect="1"/>
          </p:cNvPicPr>
          <p:nvPr/>
        </p:nvPicPr>
        <p:blipFill>
          <a:blip r:embed="rId2"/>
          <a:stretch>
            <a:fillRect/>
          </a:stretch>
        </p:blipFill>
        <p:spPr>
          <a:xfrm rot="5400000">
            <a:off x="-3226446" y="3228357"/>
            <a:ext cx="6856089" cy="403196"/>
          </a:xfrm>
          <a:prstGeom prst="rect">
            <a:avLst/>
          </a:prstGeom>
        </p:spPr>
      </p:pic>
    </p:spTree>
    <p:extLst>
      <p:ext uri="{BB962C8B-B14F-4D97-AF65-F5344CB8AC3E}">
        <p14:creationId xmlns:p14="http://schemas.microsoft.com/office/powerpoint/2010/main" val="11006119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193</TotalTime>
  <Words>759</Words>
  <Application>Microsoft Office PowerPoint</Application>
  <PresentationFormat>On-screen Show (4:3)</PresentationFormat>
  <Paragraphs>165</Paragraphs>
  <Slides>20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NikoshBAN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MID</dc:creator>
  <cp:lastModifiedBy>User</cp:lastModifiedBy>
  <cp:revision>36</cp:revision>
  <dcterms:created xsi:type="dcterms:W3CDTF">2006-08-16T00:00:00Z</dcterms:created>
  <dcterms:modified xsi:type="dcterms:W3CDTF">2021-07-25T13:55:16Z</dcterms:modified>
</cp:coreProperties>
</file>