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7" r:id="rId3"/>
    <p:sldId id="258" r:id="rId4"/>
    <p:sldId id="273" r:id="rId5"/>
    <p:sldId id="260" r:id="rId6"/>
    <p:sldId id="274" r:id="rId7"/>
    <p:sldId id="261" r:id="rId8"/>
    <p:sldId id="267" r:id="rId9"/>
    <p:sldId id="268" r:id="rId10"/>
    <p:sldId id="272" r:id="rId11"/>
    <p:sldId id="269" r:id="rId12"/>
    <p:sldId id="270" r:id="rId13"/>
    <p:sldId id="262" r:id="rId14"/>
    <p:sldId id="264" r:id="rId15"/>
    <p:sldId id="263" r:id="rId16"/>
    <p:sldId id="265"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a:srgbClr val="CC0099"/>
    <a:srgbClr val="00FFCC"/>
    <a:srgbClr val="CC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snapVertSplitter="1" vertBarState="minimized" horzBarState="maximized">
    <p:restoredLeft sz="34559" autoAdjust="0"/>
    <p:restoredTop sz="86380" autoAdjust="0"/>
  </p:normalViewPr>
  <p:slideViewPr>
    <p:cSldViewPr>
      <p:cViewPr>
        <p:scale>
          <a:sx n="74" d="100"/>
          <a:sy n="74" d="100"/>
        </p:scale>
        <p:origin x="-1902" y="-78"/>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z-1-scontent.xx.fbcdn.net/v/t1.0-0/s480x480/13124470_1613360245652192_289590888056731541_n.jpg?oh=798a84bb5d0ff0750cc4322ffd971889&amp;oe=57E2C08A"/>
          <p:cNvPicPr>
            <a:picLocks noChangeAspect="1" noChangeArrowheads="1"/>
          </p:cNvPicPr>
          <p:nvPr/>
        </p:nvPicPr>
        <p:blipFill>
          <a:blip r:embed="rId2" cstate="print"/>
          <a:srcRect/>
          <a:stretch>
            <a:fillRect/>
          </a:stretch>
        </p:blipFill>
        <p:spPr bwMode="auto">
          <a:xfrm>
            <a:off x="152400" y="990600"/>
            <a:ext cx="8763000" cy="5745480"/>
          </a:xfrm>
          <a:prstGeom prst="flowChartConnector">
            <a:avLst/>
          </a:prstGeom>
          <a:noFill/>
        </p:spPr>
      </p:pic>
      <p:sp>
        <p:nvSpPr>
          <p:cNvPr id="3" name="TextBox 2"/>
          <p:cNvSpPr txBox="1"/>
          <p:nvPr/>
        </p:nvSpPr>
        <p:spPr>
          <a:xfrm>
            <a:off x="152400" y="127337"/>
            <a:ext cx="8991600" cy="769441"/>
          </a:xfrm>
          <a:prstGeom prst="rect">
            <a:avLst/>
          </a:prstGeom>
          <a:noFill/>
        </p:spPr>
        <p:txBody>
          <a:bodyPr wrap="square" rtlCol="0">
            <a:spAutoFit/>
          </a:bodyPr>
          <a:lstStyle/>
          <a:p>
            <a:pPr algn="ctr"/>
            <a:r>
              <a:rPr lang="bn-BD" sz="4400" dirty="0" smtClean="0">
                <a:solidFill>
                  <a:srgbClr val="002060"/>
                </a:solidFill>
                <a:effectLst>
                  <a:outerShdw blurRad="38100" dist="38100" dir="2700000" algn="tl">
                    <a:srgbClr val="000000">
                      <a:alpha val="43137"/>
                    </a:srgbClr>
                  </a:outerShdw>
                </a:effectLst>
                <a:latin typeface="SolaimanLipi" pitchFamily="65" charset="0"/>
                <a:cs typeface="SolaimanLipi" pitchFamily="65" charset="0"/>
              </a:rPr>
              <a:t>আসসালামু আলাইকুম</a:t>
            </a:r>
            <a:r>
              <a:rPr lang="en-US" sz="4400" dirty="0" smtClean="0">
                <a:solidFill>
                  <a:srgbClr val="002060"/>
                </a:solidFill>
                <a:effectLst>
                  <a:outerShdw blurRad="38100" dist="38100" dir="2700000" algn="tl">
                    <a:srgbClr val="000000">
                      <a:alpha val="43137"/>
                    </a:srgbClr>
                  </a:outerShdw>
                </a:effectLst>
                <a:latin typeface="SolaimanLipi" pitchFamily="65" charset="0"/>
                <a:cs typeface="SolaimanLipi" pitchFamily="65" charset="0"/>
              </a:rPr>
              <a:t> </a:t>
            </a:r>
            <a:r>
              <a:rPr lang="bn-BD" sz="4400" dirty="0" smtClean="0">
                <a:solidFill>
                  <a:srgbClr val="002060"/>
                </a:solidFill>
                <a:effectLst>
                  <a:outerShdw blurRad="38100" dist="38100" dir="2700000" algn="tl">
                    <a:srgbClr val="000000">
                      <a:alpha val="43137"/>
                    </a:srgbClr>
                  </a:outerShdw>
                </a:effectLst>
                <a:latin typeface="SolaimanLipi" pitchFamily="65" charset="0"/>
                <a:cs typeface="SolaimanLipi" pitchFamily="65" charset="0"/>
              </a:rPr>
              <a:t>ওয়ারাহ্‌মাতুল্লাহ</a:t>
            </a:r>
            <a:endParaRPr lang="en-US" sz="4400" dirty="0">
              <a:solidFill>
                <a:srgbClr val="002060"/>
              </a:solidFill>
              <a:effectLst>
                <a:outerShdw blurRad="38100" dist="38100" dir="2700000" algn="tl">
                  <a:srgbClr val="000000">
                    <a:alpha val="43137"/>
                  </a:srgbClr>
                </a:outerShdw>
              </a:effectLst>
              <a:latin typeface="SolaimanLipi" pitchFamily="65" charset="0"/>
              <a:cs typeface="SolaimanLipi" pitchFamily="65" charset="0"/>
            </a:endParaRPr>
          </a:p>
        </p:txBody>
      </p:sp>
      <p:sp>
        <p:nvSpPr>
          <p:cNvPr id="5" name="TextBox 4"/>
          <p:cNvSpPr txBox="1"/>
          <p:nvPr/>
        </p:nvSpPr>
        <p:spPr>
          <a:xfrm>
            <a:off x="914400" y="2667000"/>
            <a:ext cx="7239000" cy="2590800"/>
          </a:xfrm>
          <a:prstGeom prst="rect">
            <a:avLst/>
          </a:prstGeom>
          <a:noFill/>
        </p:spPr>
        <p:txBody>
          <a:bodyPr wrap="square" rtlCol="0">
            <a:prstTxWarp prst="textPlain">
              <a:avLst/>
            </a:prstTxWarp>
            <a:spAutoFit/>
          </a:bodyPr>
          <a:lstStyle/>
          <a:p>
            <a:pPr algn="ctr"/>
            <a:r>
              <a:rPr lang="bn-IN" sz="16600" b="1" dirty="0" smtClean="0">
                <a:ln w="22225">
                  <a:solidFill>
                    <a:schemeClr val="bg1"/>
                  </a:solidFill>
                  <a:prstDash val="solid"/>
                </a:ln>
                <a:solidFill>
                  <a:srgbClr val="FF0000"/>
                </a:solidFill>
                <a:effectLst>
                  <a:glow rad="228600">
                    <a:schemeClr val="accent5">
                      <a:satMod val="175000"/>
                      <a:alpha val="40000"/>
                    </a:schemeClr>
                  </a:glow>
                  <a:outerShdw blurRad="38100" dist="38100" dir="2700000" algn="tl">
                    <a:srgbClr val="000000">
                      <a:alpha val="43137"/>
                    </a:srgbClr>
                  </a:outerShdw>
                </a:effectLst>
                <a:latin typeface="NikoshBAN" pitchFamily="2" charset="0"/>
                <a:cs typeface="NikoshBAN" pitchFamily="2" charset="0"/>
              </a:rPr>
              <a:t>স্বাগতম</a:t>
            </a:r>
            <a:endParaRPr lang="en-US" sz="16600" b="1" dirty="0">
              <a:ln w="22225">
                <a:solidFill>
                  <a:schemeClr val="bg1"/>
                </a:solidFill>
                <a:prstDash val="solid"/>
              </a:ln>
              <a:solidFill>
                <a:srgbClr val="FF0000"/>
              </a:solidFill>
              <a:effectLst>
                <a:glow rad="228600">
                  <a:schemeClr val="accent5">
                    <a:satMod val="175000"/>
                    <a:alpha val="40000"/>
                  </a:schemeClr>
                </a:glow>
                <a:outerShdw blurRad="38100" dist="38100" dir="2700000" algn="tl">
                  <a:srgbClr val="000000">
                    <a:alpha val="43137"/>
                  </a:srgbClr>
                </a:outerShdw>
              </a:effectLst>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mph" presetSubtype="0" fill="hold" nodeType="clickEffect">
                                  <p:stCondLst>
                                    <p:cond delay="0"/>
                                  </p:stCondLst>
                                  <p:childTnLst>
                                    <p:animEffect transition="out" filter="fade">
                                      <p:cBhvr>
                                        <p:cTn id="12" dur="500" tmFilter="0, 0; .2, .5; .8, .5; 1, 0"/>
                                        <p:tgtEl>
                                          <p:spTgt spid="2"/>
                                        </p:tgtEl>
                                      </p:cBhvr>
                                    </p:animEffect>
                                    <p:animScale>
                                      <p:cBhvr>
                                        <p:cTn id="13" dur="250" autoRev="1" fill="hold"/>
                                        <p:tgtEl>
                                          <p:spTgt spid="2"/>
                                        </p:tgtEl>
                                      </p:cBhvr>
                                      <p:by x="105000" y="105000"/>
                                    </p:animScale>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491" y="457200"/>
            <a:ext cx="8382000" cy="1107996"/>
          </a:xfrm>
          <a:prstGeom prst="rect">
            <a:avLst/>
          </a:prstGeom>
        </p:spPr>
        <p:txBody>
          <a:bodyPr wrap="square">
            <a:spAutoFit/>
          </a:bodyPr>
          <a:lstStyle/>
          <a:p>
            <a:pPr algn="ctr"/>
            <a:r>
              <a:rPr lang="ar-AE" sz="6600" dirty="0">
                <a:effectLst>
                  <a:outerShdw blurRad="38100" dist="38100" dir="2700000" algn="tl">
                    <a:srgbClr val="000000">
                      <a:alpha val="43137"/>
                    </a:srgbClr>
                  </a:outerShdw>
                </a:effectLst>
              </a:rPr>
              <a:t>سَيَصْلَىٰ نَارًا ذَاتَ لَهَبٍ</a:t>
            </a:r>
            <a:endParaRPr lang="en-US" sz="6600" dirty="0">
              <a:effectLst>
                <a:outerShdw blurRad="38100" dist="38100" dir="2700000" algn="tl">
                  <a:srgbClr val="000000">
                    <a:alpha val="43137"/>
                  </a:srgbClr>
                </a:outerShdw>
              </a:effectLst>
            </a:endParaRPr>
          </a:p>
        </p:txBody>
      </p:sp>
      <p:sp>
        <p:nvSpPr>
          <p:cNvPr id="3" name="Rectangle 2"/>
          <p:cNvSpPr/>
          <p:nvPr/>
        </p:nvSpPr>
        <p:spPr>
          <a:xfrm>
            <a:off x="322118" y="1457742"/>
            <a:ext cx="8610600" cy="2123658"/>
          </a:xfrm>
          <a:prstGeom prst="rect">
            <a:avLst/>
          </a:prstGeom>
        </p:spPr>
        <p:txBody>
          <a:bodyPr wrap="square">
            <a:spAutoFit/>
          </a:bodyPr>
          <a:lstStyle/>
          <a:p>
            <a:pPr algn="ctr"/>
            <a:r>
              <a:rPr lang="bn-IN" sz="66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সত্বর </a:t>
            </a:r>
            <a:r>
              <a:rPr lang="bn-IN" sz="6600" dirty="0">
                <a:solidFill>
                  <a:srgbClr val="002060"/>
                </a:solidFill>
                <a:effectLst>
                  <a:outerShdw blurRad="38100" dist="38100" dir="2700000" algn="tl">
                    <a:srgbClr val="000000">
                      <a:alpha val="43137"/>
                    </a:srgbClr>
                  </a:outerShdw>
                </a:effectLst>
                <a:latin typeface="NikoshBAN" pitchFamily="2" charset="0"/>
                <a:cs typeface="NikoshBAN" pitchFamily="2" charset="0"/>
              </a:rPr>
              <a:t>সে প্রবেশ করবে </a:t>
            </a:r>
            <a:endParaRPr lang="bn-IN" sz="66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endParaRPr>
          </a:p>
          <a:p>
            <a:pPr algn="ctr"/>
            <a:r>
              <a:rPr lang="bn-IN" sz="66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লেলিহান </a:t>
            </a:r>
            <a:r>
              <a:rPr lang="bn-IN" sz="6600" dirty="0">
                <a:solidFill>
                  <a:srgbClr val="002060"/>
                </a:solidFill>
                <a:effectLst>
                  <a:outerShdw blurRad="38100" dist="38100" dir="2700000" algn="tl">
                    <a:srgbClr val="000000">
                      <a:alpha val="43137"/>
                    </a:srgbClr>
                  </a:outerShdw>
                </a:effectLst>
                <a:latin typeface="NikoshBAN" pitchFamily="2" charset="0"/>
                <a:cs typeface="NikoshBAN" pitchFamily="2" charset="0"/>
              </a:rPr>
              <a:t>অগ্নিতে </a:t>
            </a:r>
            <a:endParaRPr lang="en-US" sz="6600" dirty="0">
              <a:solidFill>
                <a:srgbClr val="002060"/>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9490" y="3429000"/>
            <a:ext cx="8181109" cy="32004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90177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ircle(in)">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726" y="-609600"/>
            <a:ext cx="7772400" cy="2308324"/>
          </a:xfrm>
          <a:prstGeom prst="rect">
            <a:avLst/>
          </a:prstGeom>
        </p:spPr>
        <p:txBody>
          <a:bodyPr wrap="square">
            <a:spAutoFit/>
          </a:bodyPr>
          <a:lstStyle/>
          <a:p>
            <a:r>
              <a:rPr lang="bn-IN" sz="7200" dirty="0" smtClean="0">
                <a:effectLst>
                  <a:outerShdw blurRad="38100" dist="38100" dir="2700000" algn="tl">
                    <a:srgbClr val="000000">
                      <a:alpha val="43137"/>
                    </a:srgbClr>
                  </a:outerShdw>
                </a:effectLst>
              </a:rPr>
              <a:t> </a:t>
            </a:r>
            <a:endParaRPr lang="ar-AE" sz="7200" dirty="0">
              <a:effectLst>
                <a:outerShdw blurRad="38100" dist="38100" dir="2700000" algn="tl">
                  <a:srgbClr val="000000">
                    <a:alpha val="43137"/>
                  </a:srgbClr>
                </a:outerShdw>
              </a:effectLst>
            </a:endParaRPr>
          </a:p>
          <a:p>
            <a:pPr algn="ctr"/>
            <a:r>
              <a:rPr lang="ar-AE" sz="7200" dirty="0">
                <a:effectLst>
                  <a:outerShdw blurRad="38100" dist="38100" dir="2700000" algn="tl">
                    <a:srgbClr val="000000">
                      <a:alpha val="43137"/>
                    </a:srgbClr>
                  </a:outerShdw>
                </a:effectLst>
              </a:rPr>
              <a:t>وَامْرَأَتُهُ حَمَّالَةَ </a:t>
            </a:r>
            <a:r>
              <a:rPr lang="ar-AE" sz="7200" dirty="0" smtClean="0">
                <a:effectLst>
                  <a:outerShdw blurRad="38100" dist="38100" dir="2700000" algn="tl">
                    <a:srgbClr val="000000">
                      <a:alpha val="43137"/>
                    </a:srgbClr>
                  </a:outerShdw>
                </a:effectLst>
              </a:rPr>
              <a:t>الْحَطَبِ</a:t>
            </a:r>
            <a:endParaRPr lang="ar-AE" sz="7200" dirty="0">
              <a:effectLst>
                <a:outerShdw blurRad="38100" dist="38100" dir="2700000" algn="tl">
                  <a:srgbClr val="000000">
                    <a:alpha val="43137"/>
                  </a:srgbClr>
                </a:outerShdw>
              </a:effectLst>
            </a:endParaRPr>
          </a:p>
        </p:txBody>
      </p:sp>
      <p:sp>
        <p:nvSpPr>
          <p:cNvPr id="4" name="Rectangle 3"/>
          <p:cNvSpPr/>
          <p:nvPr/>
        </p:nvSpPr>
        <p:spPr>
          <a:xfrm>
            <a:off x="273626" y="1524000"/>
            <a:ext cx="8610600" cy="2308324"/>
          </a:xfrm>
          <a:prstGeom prst="rect">
            <a:avLst/>
          </a:prstGeom>
        </p:spPr>
        <p:txBody>
          <a:bodyPr wrap="square">
            <a:spAutoFit/>
          </a:bodyPr>
          <a:lstStyle/>
          <a:p>
            <a:pPr algn="ctr"/>
            <a:r>
              <a:rPr lang="bn-IN" sz="7200" dirty="0">
                <a:solidFill>
                  <a:srgbClr val="002060"/>
                </a:solidFill>
                <a:effectLst>
                  <a:outerShdw blurRad="38100" dist="38100" dir="2700000" algn="tl">
                    <a:srgbClr val="000000">
                      <a:alpha val="43137"/>
                    </a:srgbClr>
                  </a:outerShdw>
                </a:effectLst>
                <a:latin typeface="NikoshBAN" pitchFamily="2" charset="0"/>
                <a:cs typeface="NikoshBAN" pitchFamily="2" charset="0"/>
              </a:rPr>
              <a:t>এবং তার স্ত্রীও-যে ইন্ধন </a:t>
            </a:r>
            <a:endParaRPr lang="bn-IN" sz="7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endParaRPr>
          </a:p>
          <a:p>
            <a:pPr algn="ctr"/>
            <a:r>
              <a:rPr lang="bn-IN" sz="7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বহন </a:t>
            </a:r>
            <a:r>
              <a:rPr lang="bn-IN" sz="7200" dirty="0">
                <a:solidFill>
                  <a:srgbClr val="002060"/>
                </a:solidFill>
                <a:effectLst>
                  <a:outerShdw blurRad="38100" dist="38100" dir="2700000" algn="tl">
                    <a:srgbClr val="000000">
                      <a:alpha val="43137"/>
                    </a:srgbClr>
                  </a:outerShdw>
                </a:effectLst>
                <a:latin typeface="NikoshBAN" pitchFamily="2" charset="0"/>
                <a:cs typeface="NikoshBAN" pitchFamily="2" charset="0"/>
              </a:rPr>
              <a:t>করে</a:t>
            </a:r>
            <a:endParaRPr lang="en-US" sz="7200" dirty="0">
              <a:solidFill>
                <a:srgbClr val="002060"/>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92726" y="3657600"/>
            <a:ext cx="7917874" cy="3048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26632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heel(1)">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7364" y="609600"/>
            <a:ext cx="8000999" cy="1107996"/>
          </a:xfrm>
          <a:prstGeom prst="rect">
            <a:avLst/>
          </a:prstGeom>
        </p:spPr>
        <p:txBody>
          <a:bodyPr wrap="square">
            <a:spAutoFit/>
          </a:bodyPr>
          <a:lstStyle/>
          <a:p>
            <a:pPr algn="ctr"/>
            <a:r>
              <a:rPr lang="ar-AE" sz="6600" dirty="0">
                <a:effectLst>
                  <a:outerShdw blurRad="38100" dist="38100" dir="2700000" algn="tl">
                    <a:srgbClr val="000000">
                      <a:alpha val="43137"/>
                    </a:srgbClr>
                  </a:outerShdw>
                </a:effectLst>
              </a:rPr>
              <a:t>فِي جِيدِهَا حَبْلٌ مِّن مَّسَدٍ</a:t>
            </a:r>
          </a:p>
        </p:txBody>
      </p:sp>
      <p:sp>
        <p:nvSpPr>
          <p:cNvPr id="5" name="Rectangle 4"/>
          <p:cNvSpPr/>
          <p:nvPr/>
        </p:nvSpPr>
        <p:spPr>
          <a:xfrm>
            <a:off x="207818" y="1600200"/>
            <a:ext cx="8686800" cy="2308324"/>
          </a:xfrm>
          <a:prstGeom prst="rect">
            <a:avLst/>
          </a:prstGeom>
        </p:spPr>
        <p:txBody>
          <a:bodyPr wrap="square">
            <a:spAutoFit/>
          </a:bodyPr>
          <a:lstStyle/>
          <a:p>
            <a:pPr algn="ctr"/>
            <a:r>
              <a:rPr lang="bn-IN" sz="7200" dirty="0">
                <a:solidFill>
                  <a:srgbClr val="002060"/>
                </a:solidFill>
                <a:effectLst>
                  <a:outerShdw blurRad="38100" dist="38100" dir="2700000" algn="tl">
                    <a:srgbClr val="000000">
                      <a:alpha val="43137"/>
                    </a:srgbClr>
                  </a:outerShdw>
                </a:effectLst>
                <a:latin typeface="NikoshBAN" pitchFamily="2" charset="0"/>
                <a:cs typeface="NikoshBAN" pitchFamily="2" charset="0"/>
              </a:rPr>
              <a:t>তার গলদেশে </a:t>
            </a:r>
            <a:r>
              <a:rPr lang="bn-IN" sz="72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খেজুরের </a:t>
            </a:r>
            <a:r>
              <a:rPr lang="bn-IN" sz="7200" dirty="0">
                <a:solidFill>
                  <a:srgbClr val="002060"/>
                </a:solidFill>
                <a:effectLst>
                  <a:outerShdw blurRad="38100" dist="38100" dir="2700000" algn="tl">
                    <a:srgbClr val="000000">
                      <a:alpha val="43137"/>
                    </a:srgbClr>
                  </a:outerShdw>
                </a:effectLst>
                <a:latin typeface="NikoshBAN" pitchFamily="2" charset="0"/>
                <a:cs typeface="NikoshBAN" pitchFamily="2" charset="0"/>
              </a:rPr>
              <a:t>রশি নিয়ে।</a:t>
            </a:r>
            <a:endParaRPr lang="en-US" sz="7200" dirty="0">
              <a:solidFill>
                <a:srgbClr val="002060"/>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6" name="Content Placeholder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27365" y="3966150"/>
            <a:ext cx="7730836" cy="26632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341690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6000" dirty="0" smtClean="0">
                <a:effectLst>
                  <a:outerShdw blurRad="38100" dist="38100" dir="2700000" algn="tl">
                    <a:srgbClr val="000000">
                      <a:alpha val="43137"/>
                    </a:srgbClr>
                  </a:outerShdw>
                </a:effectLst>
                <a:latin typeface="Nikosh" pitchFamily="2" charset="0"/>
                <a:ea typeface="NSimSun" pitchFamily="49" charset="-122"/>
                <a:cs typeface="Nikosh" pitchFamily="2" charset="0"/>
              </a:rPr>
              <a:t>এ </a:t>
            </a:r>
            <a:r>
              <a:rPr lang="en-US" sz="6000" dirty="0" err="1" smtClean="0">
                <a:effectLst>
                  <a:outerShdw blurRad="38100" dist="38100" dir="2700000" algn="tl">
                    <a:srgbClr val="000000">
                      <a:alpha val="43137"/>
                    </a:srgbClr>
                  </a:outerShdw>
                </a:effectLst>
                <a:latin typeface="Nikosh" pitchFamily="2" charset="0"/>
                <a:ea typeface="NSimSun" pitchFamily="49" charset="-122"/>
                <a:cs typeface="Nikosh" pitchFamily="2" charset="0"/>
              </a:rPr>
              <a:t>সূরার</a:t>
            </a:r>
            <a:r>
              <a:rPr lang="en-US" sz="6000" dirty="0" smtClean="0">
                <a:effectLst>
                  <a:outerShdw blurRad="38100" dist="38100" dir="2700000" algn="tl">
                    <a:srgbClr val="000000">
                      <a:alpha val="43137"/>
                    </a:srgbClr>
                  </a:outerShdw>
                </a:effectLst>
                <a:latin typeface="Nikosh" pitchFamily="2" charset="0"/>
                <a:ea typeface="NSimSun" pitchFamily="49" charset="-122"/>
                <a:cs typeface="Nikosh" pitchFamily="2" charset="0"/>
              </a:rPr>
              <a:t> </a:t>
            </a:r>
            <a:r>
              <a:rPr lang="en-US" sz="6000" dirty="0" err="1" smtClean="0">
                <a:effectLst>
                  <a:outerShdw blurRad="38100" dist="38100" dir="2700000" algn="tl">
                    <a:srgbClr val="000000">
                      <a:alpha val="43137"/>
                    </a:srgbClr>
                  </a:outerShdw>
                </a:effectLst>
                <a:latin typeface="Nikosh" pitchFamily="2" charset="0"/>
                <a:ea typeface="NSimSun" pitchFamily="49" charset="-122"/>
                <a:cs typeface="Nikosh" pitchFamily="2" charset="0"/>
              </a:rPr>
              <a:t>ব্যাখ্যা</a:t>
            </a:r>
            <a:endParaRPr lang="en-US" sz="6000" dirty="0">
              <a:effectLst>
                <a:outerShdw blurRad="38100" dist="38100" dir="2700000" algn="tl">
                  <a:srgbClr val="000000">
                    <a:alpha val="43137"/>
                  </a:srgbClr>
                </a:outerShdw>
              </a:effectLst>
              <a:latin typeface="Nikosh" pitchFamily="2" charset="0"/>
              <a:ea typeface="NSimSun" pitchFamily="49" charset="-122"/>
              <a:cs typeface="Nikosh" pitchFamily="2" charset="0"/>
            </a:endParaRPr>
          </a:p>
        </p:txBody>
      </p:sp>
      <p:sp>
        <p:nvSpPr>
          <p:cNvPr id="3" name="Content Placeholder 2"/>
          <p:cNvSpPr>
            <a:spLocks noGrp="1"/>
          </p:cNvSpPr>
          <p:nvPr>
            <p:ph idx="1"/>
          </p:nvPr>
        </p:nvSpPr>
        <p:spPr>
          <a:xfrm>
            <a:off x="152400" y="914400"/>
            <a:ext cx="8839200" cy="5943600"/>
          </a:xfrm>
        </p:spPr>
        <p:txBody>
          <a:bodyPr>
            <a:noAutofit/>
          </a:bodyPr>
          <a:lstStyle/>
          <a:p>
            <a:pPr marL="0" indent="0">
              <a:buNone/>
            </a:pP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আবু</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লাহাব</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ছিল</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ইসলাম</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ও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নবি</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এর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শত্রু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সর্বদাই</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ইসলামের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শত্রুতায়</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লিপ্ত</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ছিল।এ</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সূরায়</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তার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শোচনীয়</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পরিণতির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কথা</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বলা</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হয়েছে</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আবু</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লাহাব</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ছিল</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রাসূল</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এর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চাচা</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মক্কা</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নগরীতে</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প্রভূত</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সম্মান</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ও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মর্যাদার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অধিকারী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ছিল</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প্রচুর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ধন</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ম্পদেরও</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মালিক</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ছিল</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কিন্তু</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এত</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কিছুও</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তার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কোনো</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কাজে</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আসেনি</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বরং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দুনিয়াতেও</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আবু</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লাহাবের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ধ্বংস</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আর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আখিরাতেও</a:t>
            </a:r>
            <a:r>
              <a:rPr lang="en-US" dirty="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জাহান্নামের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শাস্তি</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ভোগ</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করবে</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তার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স্ত্রীও</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ছিল</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তারই</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মতো</a:t>
            </a:r>
            <a:r>
              <a:rPr lang="en-US" dirty="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ইসলামের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শত্রু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সেও</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রাসূল</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সা:কে</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কষ্ট</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দিত</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রাসূল</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এর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চলার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পথে</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কাঁটা</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বিছিয়ে</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রাখত</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ফলে</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তার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প্রতিও</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আল্লাহ</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তায়ালার</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অভিশাপ</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রয়েছে</a:t>
            </a:r>
            <a:r>
              <a:rPr lang="en-US" dirty="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এবংআখিরাতে</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যন্ত্রনাদায়ক</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শাস্তি</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ভোগ</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করবে</a:t>
            </a:r>
            <a:r>
              <a:rPr lang="en-US"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a:t>
            </a:r>
            <a:endParaRPr lang="en-US" dirty="0">
              <a:effectLst>
                <a:outerShdw blurRad="38100" dist="38100" dir="2700000" algn="tl">
                  <a:srgbClr val="000000">
                    <a:alpha val="43137"/>
                  </a:srgbClr>
                </a:outerShdw>
              </a:effectLst>
              <a:latin typeface="SolaimanLipi" pitchFamily="65" charset="0"/>
              <a:ea typeface="NSimSun" pitchFamily="49" charset="-122"/>
              <a:cs typeface="SolaimanLipi" pitchFamily="65" charset="0"/>
            </a:endParaRPr>
          </a:p>
        </p:txBody>
      </p:sp>
    </p:spTree>
    <p:extLst>
      <p:ext uri="{BB962C8B-B14F-4D97-AF65-F5344CB8AC3E}">
        <p14:creationId xmlns:p14="http://schemas.microsoft.com/office/powerpoint/2010/main" xmlns="" val="272718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000" dirty="0" err="1" smtClean="0">
                <a:solidFill>
                  <a:srgbClr val="002060"/>
                </a:solidFill>
                <a:effectLst>
                  <a:outerShdw blurRad="38100" dist="38100" dir="2700000" algn="tl">
                    <a:srgbClr val="000000">
                      <a:alpha val="43137"/>
                    </a:srgbClr>
                  </a:outerShdw>
                </a:effectLst>
                <a:latin typeface="NikoshBAN" pitchFamily="2" charset="0"/>
                <a:ea typeface="NSimSun" pitchFamily="49" charset="-122"/>
                <a:cs typeface="NikoshBAN" pitchFamily="2" charset="0"/>
              </a:rPr>
              <a:t>মূল্যায়ন</a:t>
            </a:r>
            <a:endParaRPr lang="en-US" sz="6000" dirty="0">
              <a:solidFill>
                <a:srgbClr val="002060"/>
              </a:solidFill>
              <a:effectLst>
                <a:outerShdw blurRad="38100" dist="38100" dir="2700000" algn="tl">
                  <a:srgbClr val="000000">
                    <a:alpha val="43137"/>
                  </a:srgbClr>
                </a:outerShdw>
              </a:effectLst>
              <a:latin typeface="NikoshBAN" pitchFamily="2" charset="0"/>
              <a:ea typeface="NSimSun" pitchFamily="49" charset="-122"/>
              <a:cs typeface="NikoshBAN" pitchFamily="2" charset="0"/>
            </a:endParaRPr>
          </a:p>
        </p:txBody>
      </p:sp>
      <p:sp>
        <p:nvSpPr>
          <p:cNvPr id="3" name="Content Placeholder 2"/>
          <p:cNvSpPr>
            <a:spLocks noGrp="1"/>
          </p:cNvSpPr>
          <p:nvPr>
            <p:ph idx="1"/>
          </p:nvPr>
        </p:nvSpPr>
        <p:spPr>
          <a:xfrm>
            <a:off x="76200" y="1600200"/>
            <a:ext cx="8915400" cy="4525963"/>
          </a:xfrm>
        </p:spPr>
        <p:txBody>
          <a:bodyPr>
            <a:noAutofit/>
          </a:bodyPr>
          <a:lstStyle/>
          <a:p>
            <a:pPr marL="0" indent="0">
              <a:buNone/>
            </a:pP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১।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সূরাতুল</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লাহাব</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পবিত্র</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কুরআনের</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কততম</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সূরা</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a:t>
            </a:r>
          </a:p>
          <a:p>
            <a:pPr marL="0" indent="0">
              <a:buNone/>
            </a:pP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২। এ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সূরার</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আয়াত</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সংখ্যা</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কত</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a:t>
            </a:r>
          </a:p>
          <a:p>
            <a:pPr marL="0" indent="0">
              <a:buNone/>
            </a:pP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৩।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তৎকালীন</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সময়ে</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আরবে</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বিপদাপদের</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সময়</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মানুষ</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করত</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a:t>
            </a:r>
          </a:p>
          <a:p>
            <a:pPr marL="0" indent="0">
              <a:buNone/>
            </a:pP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৪।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তৎকালীন</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সময়ে</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আরবের</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কয়েকজন</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ধনী</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লোক</a:t>
            </a:r>
            <a:r>
              <a:rPr lang="bn-IN"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র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নাম</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0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বলো</a:t>
            </a:r>
            <a:r>
              <a:rPr lang="en-US" sz="40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a:t>
            </a:r>
          </a:p>
          <a:p>
            <a:pPr marL="0" indent="0">
              <a:buNone/>
            </a:pPr>
            <a:endParaRPr lang="en-US" sz="4000" dirty="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endParaRPr>
          </a:p>
        </p:txBody>
      </p:sp>
    </p:spTree>
    <p:extLst>
      <p:ext uri="{BB962C8B-B14F-4D97-AF65-F5344CB8AC3E}">
        <p14:creationId xmlns:p14="http://schemas.microsoft.com/office/powerpoint/2010/main" xmlns="" val="236227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6000" dirty="0" smtClean="0">
                <a:effectLst>
                  <a:outerShdw blurRad="38100" dist="38100" dir="2700000" algn="tl">
                    <a:srgbClr val="000000">
                      <a:alpha val="43137"/>
                    </a:srgbClr>
                  </a:outerShdw>
                </a:effectLst>
                <a:latin typeface="Nikosh" pitchFamily="2" charset="0"/>
                <a:ea typeface="NSimSun" pitchFamily="49" charset="-122"/>
                <a:cs typeface="Nikosh" pitchFamily="2" charset="0"/>
              </a:rPr>
              <a:t>এ </a:t>
            </a:r>
            <a:r>
              <a:rPr lang="en-US" sz="6000" dirty="0" err="1" smtClean="0">
                <a:effectLst>
                  <a:outerShdw blurRad="38100" dist="38100" dir="2700000" algn="tl">
                    <a:srgbClr val="000000">
                      <a:alpha val="43137"/>
                    </a:srgbClr>
                  </a:outerShdw>
                </a:effectLst>
                <a:latin typeface="Nikosh" pitchFamily="2" charset="0"/>
                <a:ea typeface="NSimSun" pitchFamily="49" charset="-122"/>
                <a:cs typeface="Nikosh" pitchFamily="2" charset="0"/>
              </a:rPr>
              <a:t>সূরার</a:t>
            </a:r>
            <a:r>
              <a:rPr lang="en-US" sz="6000" dirty="0" smtClean="0">
                <a:effectLst>
                  <a:outerShdw blurRad="38100" dist="38100" dir="2700000" algn="tl">
                    <a:srgbClr val="000000">
                      <a:alpha val="43137"/>
                    </a:srgbClr>
                  </a:outerShdw>
                </a:effectLst>
                <a:latin typeface="Nikosh" pitchFamily="2" charset="0"/>
                <a:ea typeface="NSimSun" pitchFamily="49" charset="-122"/>
                <a:cs typeface="Nikosh" pitchFamily="2" charset="0"/>
              </a:rPr>
              <a:t> </a:t>
            </a:r>
            <a:r>
              <a:rPr lang="en-US" sz="6000" dirty="0" err="1" smtClean="0">
                <a:effectLst>
                  <a:outerShdw blurRad="38100" dist="38100" dir="2700000" algn="tl">
                    <a:srgbClr val="000000">
                      <a:alpha val="43137"/>
                    </a:srgbClr>
                  </a:outerShdw>
                </a:effectLst>
                <a:latin typeface="Nikosh" pitchFamily="2" charset="0"/>
                <a:ea typeface="NSimSun" pitchFamily="49" charset="-122"/>
                <a:cs typeface="Nikosh" pitchFamily="2" charset="0"/>
              </a:rPr>
              <a:t>শিক্ষা</a:t>
            </a:r>
            <a:endParaRPr lang="en-US" sz="6000" dirty="0">
              <a:effectLst>
                <a:outerShdw blurRad="38100" dist="38100" dir="2700000" algn="tl">
                  <a:srgbClr val="000000">
                    <a:alpha val="43137"/>
                  </a:srgbClr>
                </a:outerShdw>
              </a:effectLst>
              <a:latin typeface="Nikosh" pitchFamily="2" charset="0"/>
              <a:ea typeface="NSimSun" pitchFamily="49" charset="-122"/>
              <a:cs typeface="Nikosh" pitchFamily="2" charset="0"/>
            </a:endParaRPr>
          </a:p>
        </p:txBody>
      </p:sp>
      <p:sp>
        <p:nvSpPr>
          <p:cNvPr id="3" name="Content Placeholder 2"/>
          <p:cNvSpPr>
            <a:spLocks noGrp="1"/>
          </p:cNvSpPr>
          <p:nvPr>
            <p:ph idx="1"/>
          </p:nvPr>
        </p:nvSpPr>
        <p:spPr>
          <a:xfrm>
            <a:off x="228600" y="1143000"/>
            <a:ext cx="8763000" cy="5562600"/>
          </a:xfrm>
        </p:spPr>
        <p:txBody>
          <a:bodyPr>
            <a:noAutofit/>
          </a:bodyPr>
          <a:lstStyle/>
          <a:p>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রাসূল</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ও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ইসলামের</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বিরোধিতা</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খুবই</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মারাত্নক</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কাজ</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a:t>
            </a:r>
          </a:p>
          <a:p>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এর</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ফলে</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দুনিয়া</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ও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আখিরাত</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উভয়</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স্থানের</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ধ্বংস</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অনিবার্য</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a:t>
            </a:r>
          </a:p>
          <a:p>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দুনিয়ার</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মান</a:t>
            </a:r>
            <a:r>
              <a:rPr lang="bn-IN"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সম্মান</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ধন-সম্পদ</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ইসলামের</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এসব</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শত্রুকে</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ধ্বংস</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থেকে</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রক্ষা</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করতে</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পারবে</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না</a:t>
            </a:r>
            <a:r>
              <a:rPr lang="en-US" sz="4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a:t>
            </a:r>
            <a:endParaRPr lang="en-US" sz="4800" dirty="0">
              <a:effectLst>
                <a:outerShdw blurRad="38100" dist="38100" dir="2700000" algn="tl">
                  <a:srgbClr val="000000">
                    <a:alpha val="43137"/>
                  </a:srgbClr>
                </a:outerShdw>
              </a:effectLst>
              <a:latin typeface="SolaimanLipi" pitchFamily="65" charset="0"/>
              <a:ea typeface="NSimSun" pitchFamily="49" charset="-122"/>
              <a:cs typeface="SolaimanLipi" pitchFamily="65" charset="0"/>
            </a:endParaRPr>
          </a:p>
        </p:txBody>
      </p:sp>
    </p:spTree>
    <p:extLst>
      <p:ext uri="{BB962C8B-B14F-4D97-AF65-F5344CB8AC3E}">
        <p14:creationId xmlns:p14="http://schemas.microsoft.com/office/powerpoint/2010/main" xmlns="" val="144405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Autofit/>
          </a:bodyPr>
          <a:lstStyle/>
          <a:p>
            <a:r>
              <a:rPr lang="en-US" sz="96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বাড়ির</a:t>
            </a:r>
            <a:r>
              <a:rPr lang="en-US" sz="96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96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কাজ</a:t>
            </a:r>
            <a:endParaRPr lang="en-US" sz="9600" dirty="0">
              <a:effectLst>
                <a:outerShdw blurRad="38100" dist="38100" dir="2700000" algn="tl">
                  <a:srgbClr val="000000">
                    <a:alpha val="43137"/>
                  </a:srgbClr>
                </a:outerShdw>
              </a:effectLst>
              <a:latin typeface="SolaimanLipi" pitchFamily="65" charset="0"/>
              <a:ea typeface="NSimSun" pitchFamily="49" charset="-122"/>
              <a:cs typeface="SolaimanLipi" pitchFamily="65" charset="0"/>
            </a:endParaRPr>
          </a:p>
        </p:txBody>
      </p:sp>
      <p:sp>
        <p:nvSpPr>
          <p:cNvPr id="3" name="Content Placeholder 2"/>
          <p:cNvSpPr>
            <a:spLocks noGrp="1"/>
          </p:cNvSpPr>
          <p:nvPr>
            <p:ph idx="1"/>
          </p:nvPr>
        </p:nvSpPr>
        <p:spPr>
          <a:xfrm>
            <a:off x="76200" y="2743200"/>
            <a:ext cx="8991600" cy="3962400"/>
          </a:xfrm>
          <a:effectLst>
            <a:glow rad="228600">
              <a:schemeClr val="accent2">
                <a:satMod val="175000"/>
                <a:alpha val="40000"/>
              </a:schemeClr>
            </a:glow>
          </a:effectLst>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marL="0" indent="0" algn="ctr">
              <a:buNone/>
            </a:pPr>
            <a:r>
              <a:rPr lang="en-US" sz="6000" b="1" dirty="0" err="1"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আবু</a:t>
            </a:r>
            <a:r>
              <a:rPr lang="en-US" sz="6000" b="1" dirty="0"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6000" b="1" dirty="0" err="1"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লাহাব</a:t>
            </a:r>
            <a:r>
              <a:rPr lang="en-US" sz="6000" b="1" dirty="0"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6000" b="1" dirty="0" err="1"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ব্যতিত</a:t>
            </a:r>
            <a:r>
              <a:rPr lang="en-US" sz="6000" b="1" dirty="0"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6000" b="1" dirty="0" err="1"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রাসূলের</a:t>
            </a:r>
            <a:r>
              <a:rPr lang="en-US" sz="6000" b="1" dirty="0"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6000" b="1" dirty="0" err="1"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সাথে</a:t>
            </a:r>
            <a:r>
              <a:rPr lang="en-US" sz="6000" b="1" dirty="0"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6000" b="1" dirty="0" err="1"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যারা</a:t>
            </a:r>
            <a:r>
              <a:rPr lang="en-US" sz="6000" b="1" dirty="0"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6000" b="1" dirty="0" err="1"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খারাপ</a:t>
            </a:r>
            <a:r>
              <a:rPr lang="en-US" sz="6000" b="1" dirty="0"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6000" b="1" dirty="0" err="1"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আচরণ</a:t>
            </a:r>
            <a:r>
              <a:rPr lang="en-US" sz="6000" b="1" dirty="0"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6000" b="1" dirty="0" err="1"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করেছে</a:t>
            </a:r>
            <a:r>
              <a:rPr lang="en-US" sz="6000" b="1" dirty="0"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6000" b="1" dirty="0" err="1"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তাদের</a:t>
            </a:r>
            <a:r>
              <a:rPr lang="en-US" sz="6000" b="1" dirty="0"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6000" b="1" dirty="0" err="1"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একটি</a:t>
            </a:r>
            <a:r>
              <a:rPr lang="en-US" sz="6000" b="1" dirty="0"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6000" b="1" dirty="0" err="1"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তালিকা</a:t>
            </a:r>
            <a:r>
              <a:rPr lang="en-US" sz="6000" b="1" dirty="0"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6000" b="1" dirty="0" err="1"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তৈরি</a:t>
            </a:r>
            <a:r>
              <a:rPr lang="en-US" sz="6000" b="1" dirty="0"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6000" b="1" dirty="0" err="1"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করে</a:t>
            </a:r>
            <a:r>
              <a:rPr lang="en-US" sz="6000" b="1" dirty="0"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6000" b="1" dirty="0" err="1"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আনবে</a:t>
            </a:r>
            <a:r>
              <a:rPr lang="en-US" sz="6000" b="1" dirty="0" smtClean="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endParaRPr lang="en-US" sz="6000" b="1" dirty="0">
              <a:ln w="50800"/>
              <a:effectLst>
                <a:outerShdw blurRad="38100" dist="38100" dir="2700000" algn="tl">
                  <a:srgbClr val="000000">
                    <a:alpha val="43137"/>
                  </a:srgbClr>
                </a:outerShdw>
              </a:effectLst>
              <a:latin typeface="SolaimanLipi" pitchFamily="65" charset="0"/>
              <a:ea typeface="NSimSun" pitchFamily="49" charset="-122"/>
              <a:cs typeface="SolaimanLipi" pitchFamily="65" charset="0"/>
            </a:endParaRPr>
          </a:p>
        </p:txBody>
      </p:sp>
    </p:spTree>
    <p:extLst>
      <p:ext uri="{BB962C8B-B14F-4D97-AF65-F5344CB8AC3E}">
        <p14:creationId xmlns:p14="http://schemas.microsoft.com/office/powerpoint/2010/main" xmlns="" val="2448861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3237" y="76200"/>
            <a:ext cx="8952925" cy="6705600"/>
          </a:xfrm>
          <a:prstGeom prst="rect">
            <a:avLst/>
          </a:prstGeom>
          <a:ln>
            <a:noFill/>
          </a:ln>
          <a:effectLst>
            <a:softEdge rad="112500"/>
          </a:effectLst>
        </p:spPr>
      </p:pic>
      <p:sp>
        <p:nvSpPr>
          <p:cNvPr id="2" name="Title 1"/>
          <p:cNvSpPr>
            <a:spLocks noGrp="1"/>
          </p:cNvSpPr>
          <p:nvPr>
            <p:ph type="title"/>
          </p:nvPr>
        </p:nvSpPr>
        <p:spPr>
          <a:xfrm>
            <a:off x="304800" y="685800"/>
            <a:ext cx="8229600" cy="5333999"/>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r>
              <a:rPr lang="en-US" sz="19900" b="1" dirty="0" err="1" smtClean="0">
                <a:ln w="50800"/>
                <a:solidFill>
                  <a:schemeClr val="bg1">
                    <a:shade val="50000"/>
                  </a:schemeClr>
                </a:solidFill>
                <a:latin typeface="SolaimanLipi" pitchFamily="65" charset="0"/>
                <a:ea typeface="NSimSun" pitchFamily="49" charset="-122"/>
                <a:cs typeface="SolaimanLipi" pitchFamily="65" charset="0"/>
              </a:rPr>
              <a:t>সকলকে</a:t>
            </a:r>
            <a:r>
              <a:rPr lang="en-US" sz="19900" b="1" dirty="0" smtClean="0">
                <a:ln w="50800"/>
                <a:solidFill>
                  <a:schemeClr val="bg1">
                    <a:shade val="50000"/>
                  </a:schemeClr>
                </a:solidFill>
                <a:latin typeface="SolaimanLipi" pitchFamily="65" charset="0"/>
                <a:ea typeface="NSimSun" pitchFamily="49" charset="-122"/>
                <a:cs typeface="SolaimanLipi" pitchFamily="65" charset="0"/>
              </a:rPr>
              <a:t> </a:t>
            </a:r>
            <a:r>
              <a:rPr lang="en-US" sz="19900" b="1" dirty="0" err="1" smtClean="0">
                <a:ln w="50800"/>
                <a:solidFill>
                  <a:schemeClr val="bg1">
                    <a:shade val="50000"/>
                  </a:schemeClr>
                </a:solidFill>
                <a:latin typeface="SolaimanLipi" pitchFamily="65" charset="0"/>
                <a:ea typeface="NSimSun" pitchFamily="49" charset="-122"/>
                <a:cs typeface="SolaimanLipi" pitchFamily="65" charset="0"/>
              </a:rPr>
              <a:t>ধন্যবাদ</a:t>
            </a:r>
            <a:endParaRPr lang="en-US" sz="19900" b="1" dirty="0">
              <a:ln w="50800"/>
              <a:solidFill>
                <a:schemeClr val="bg1">
                  <a:shade val="50000"/>
                </a:schemeClr>
              </a:solidFill>
              <a:latin typeface="SolaimanLipi" pitchFamily="65" charset="0"/>
              <a:ea typeface="NSimSun" pitchFamily="49" charset="-122"/>
              <a:cs typeface="SolaimanLipi" pitchFamily="65" charset="0"/>
            </a:endParaRPr>
          </a:p>
        </p:txBody>
      </p:sp>
    </p:spTree>
    <p:extLst>
      <p:ext uri="{BB962C8B-B14F-4D97-AF65-F5344CB8AC3E}">
        <p14:creationId xmlns:p14="http://schemas.microsoft.com/office/powerpoint/2010/main" xmlns="" val="71436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p:cNvSpPr/>
          <p:nvPr/>
        </p:nvSpPr>
        <p:spPr>
          <a:xfrm>
            <a:off x="1620253" y="381000"/>
            <a:ext cx="5496487" cy="1287230"/>
          </a:xfrm>
          <a:prstGeom prst="roundRect">
            <a:avLst/>
          </a:prstGeom>
          <a:noFill/>
          <a:ln w="76200">
            <a:noFill/>
          </a:ln>
          <a:scene3d>
            <a:camera prst="orthographicFront"/>
            <a:lightRig rig="threePt" dir="t"/>
          </a:scene3d>
          <a:sp3d>
            <a:bevelT w="114300" prst="hardEdge"/>
          </a:sp3d>
        </p:spPr>
        <p:style>
          <a:lnRef idx="2">
            <a:schemeClr val="accent2"/>
          </a:lnRef>
          <a:fillRef idx="1">
            <a:schemeClr val="lt1"/>
          </a:fillRef>
          <a:effectRef idx="0">
            <a:schemeClr val="accent2"/>
          </a:effectRef>
          <a:fontRef idx="minor">
            <a:schemeClr val="dk1"/>
          </a:fontRef>
        </p:style>
        <p:txBody>
          <a:bodyPr rtlCol="0" anchor="ctr">
            <a:sp3d extrusionH="25400" contourW="8890">
              <a:bevelT w="38100" h="31750"/>
              <a:contourClr>
                <a:schemeClr val="accent2">
                  <a:shade val="75000"/>
                </a:schemeClr>
              </a:contourClr>
            </a:sp3d>
          </a:bodyPr>
          <a:lstStyle/>
          <a:p>
            <a:pPr algn="ctr"/>
            <a:r>
              <a:rPr lang="bn-IN" sz="8800" dirty="0">
                <a:ln w="11430"/>
                <a:solidFill>
                  <a:sysClr val="windowText" lastClr="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পরিচিতি</a:t>
            </a:r>
            <a:endParaRPr lang="en-US" sz="13800" dirty="0">
              <a:ln w="11430"/>
              <a:solidFill>
                <a:sysClr val="windowText" lastClr="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29" name="TextBox 28"/>
          <p:cNvSpPr txBox="1"/>
          <p:nvPr/>
        </p:nvSpPr>
        <p:spPr>
          <a:xfrm>
            <a:off x="109716" y="1733624"/>
            <a:ext cx="5237749" cy="4462760"/>
          </a:xfrm>
          <a:prstGeom prst="rect">
            <a:avLst/>
          </a:prstGeom>
          <a:noFill/>
          <a:ln>
            <a:noFill/>
          </a:ln>
        </p:spPr>
        <p:txBody>
          <a:bodyPr wrap="square" rtlCol="0">
            <a:spAutoFit/>
          </a:bodyPr>
          <a:lstStyle/>
          <a:p>
            <a:pPr algn="ctr"/>
            <a:r>
              <a:rPr lang="bn-BD" sz="6000" spc="-150"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মুহাম্মদ আন</a:t>
            </a:r>
            <a:r>
              <a:rPr lang="en-US" sz="6000" spc="-150" dirty="0" err="1"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ছার</a:t>
            </a:r>
            <a:r>
              <a:rPr lang="bn-BD" sz="6000" spc="-150"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 </a:t>
            </a:r>
            <a:r>
              <a:rPr lang="en-US" sz="6000" spc="-150"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উ</a:t>
            </a:r>
            <a:r>
              <a:rPr lang="bn-BD" sz="6000" spc="-150"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ল্লাহ</a:t>
            </a:r>
            <a:endParaRPr lang="bn-BD" sz="2800" spc="-150" dirty="0" smtClean="0">
              <a:solidFill>
                <a:srgbClr val="FF0000"/>
              </a:solidFill>
              <a:effectLst>
                <a:outerShdw blurRad="38100" dist="38100" dir="2700000" algn="tl">
                  <a:srgbClr val="000000">
                    <a:alpha val="43137"/>
                  </a:srgbClr>
                </a:outerShdw>
              </a:effectLst>
              <a:latin typeface="NikoshBAN" pitchFamily="2" charset="0"/>
              <a:cs typeface="NikoshBAN" pitchFamily="2" charset="0"/>
            </a:endParaRPr>
          </a:p>
          <a:p>
            <a:pPr algn="ctr"/>
            <a:r>
              <a:rPr lang="bn-BD" sz="3200" spc="-150" dirty="0" smtClean="0">
                <a:effectLst>
                  <a:outerShdw blurRad="38100" dist="38100" dir="2700000" algn="tl">
                    <a:srgbClr val="000000">
                      <a:alpha val="43137"/>
                    </a:srgbClr>
                  </a:outerShdw>
                </a:effectLst>
                <a:latin typeface="NikoshBAN" pitchFamily="2" charset="0"/>
                <a:cs typeface="NikoshBAN" pitchFamily="2" charset="0"/>
              </a:rPr>
              <a:t>সহকারী শি</a:t>
            </a:r>
            <a:r>
              <a:rPr lang="en-US" sz="3200" spc="-150" dirty="0" err="1" smtClean="0">
                <a:effectLst>
                  <a:outerShdw blurRad="38100" dist="38100" dir="2700000" algn="tl">
                    <a:srgbClr val="000000">
                      <a:alpha val="43137"/>
                    </a:srgbClr>
                  </a:outerShdw>
                </a:effectLst>
                <a:latin typeface="NikoshBAN" pitchFamily="2" charset="0"/>
                <a:cs typeface="NikoshBAN" pitchFamily="2" charset="0"/>
              </a:rPr>
              <a:t>ক্ষক</a:t>
            </a:r>
            <a:r>
              <a:rPr lang="bn-IN" sz="3200" spc="-150" dirty="0" smtClean="0">
                <a:effectLst>
                  <a:outerShdw blurRad="38100" dist="38100" dir="2700000" algn="tl">
                    <a:srgbClr val="000000">
                      <a:alpha val="43137"/>
                    </a:srgbClr>
                  </a:outerShdw>
                </a:effectLst>
                <a:latin typeface="NikoshBAN" pitchFamily="2" charset="0"/>
                <a:cs typeface="NikoshBAN" pitchFamily="2" charset="0"/>
              </a:rPr>
              <a:t> </a:t>
            </a:r>
          </a:p>
          <a:p>
            <a:pPr algn="ctr"/>
            <a:r>
              <a:rPr lang="en-US" sz="3200" spc="-150" dirty="0" err="1" smtClean="0">
                <a:effectLst>
                  <a:outerShdw blurRad="38100" dist="38100" dir="2700000" algn="tl">
                    <a:srgbClr val="000000">
                      <a:alpha val="43137"/>
                    </a:srgbClr>
                  </a:outerShdw>
                </a:effectLst>
                <a:latin typeface="NikoshBAN" pitchFamily="2" charset="0"/>
                <a:cs typeface="NikoshBAN" pitchFamily="2" charset="0"/>
              </a:rPr>
              <a:t>শহীদনগর</a:t>
            </a:r>
            <a:r>
              <a:rPr lang="en-US" sz="3200" spc="-150" dirty="0" smtClean="0">
                <a:effectLst>
                  <a:outerShdw blurRad="38100" dist="38100" dir="2700000" algn="tl">
                    <a:srgbClr val="000000">
                      <a:alpha val="43137"/>
                    </a:srgbClr>
                  </a:outerShdw>
                </a:effectLst>
                <a:latin typeface="NikoshBAN" pitchFamily="2" charset="0"/>
                <a:cs typeface="NikoshBAN" pitchFamily="2" charset="0"/>
              </a:rPr>
              <a:t> </a:t>
            </a:r>
            <a:r>
              <a:rPr lang="en-US" sz="3200" spc="-150" dirty="0" err="1" smtClean="0">
                <a:effectLst>
                  <a:outerShdw blurRad="38100" dist="38100" dir="2700000" algn="tl">
                    <a:srgbClr val="000000">
                      <a:alpha val="43137"/>
                    </a:srgbClr>
                  </a:outerShdw>
                </a:effectLst>
                <a:latin typeface="NikoshBAN" pitchFamily="2" charset="0"/>
                <a:cs typeface="NikoshBAN" pitchFamily="2" charset="0"/>
              </a:rPr>
              <a:t>সিটি</a:t>
            </a:r>
            <a:r>
              <a:rPr lang="en-US" sz="3200" spc="-150" dirty="0" smtClean="0">
                <a:effectLst>
                  <a:outerShdw blurRad="38100" dist="38100" dir="2700000" algn="tl">
                    <a:srgbClr val="000000">
                      <a:alpha val="43137"/>
                    </a:srgbClr>
                  </a:outerShdw>
                </a:effectLst>
                <a:latin typeface="NikoshBAN" pitchFamily="2" charset="0"/>
                <a:cs typeface="NikoshBAN" pitchFamily="2" charset="0"/>
              </a:rPr>
              <a:t> </a:t>
            </a:r>
            <a:r>
              <a:rPr lang="en-US" sz="3200" spc="-150" dirty="0" err="1" smtClean="0">
                <a:effectLst>
                  <a:outerShdw blurRad="38100" dist="38100" dir="2700000" algn="tl">
                    <a:srgbClr val="000000">
                      <a:alpha val="43137"/>
                    </a:srgbClr>
                  </a:outerShdw>
                </a:effectLst>
                <a:latin typeface="NikoshBAN" pitchFamily="2" charset="0"/>
                <a:cs typeface="NikoshBAN" pitchFamily="2" charset="0"/>
              </a:rPr>
              <a:t>কর্পোরেশন</a:t>
            </a:r>
            <a:r>
              <a:rPr lang="en-US" sz="3200" spc="-150" dirty="0" smtClean="0">
                <a:effectLst>
                  <a:outerShdw blurRad="38100" dist="38100" dir="2700000" algn="tl">
                    <a:srgbClr val="000000">
                      <a:alpha val="43137"/>
                    </a:srgbClr>
                  </a:outerShdw>
                </a:effectLst>
                <a:latin typeface="NikoshBAN" pitchFamily="2" charset="0"/>
                <a:cs typeface="NikoshBAN" pitchFamily="2" charset="0"/>
              </a:rPr>
              <a:t> </a:t>
            </a:r>
            <a:r>
              <a:rPr lang="en-US" sz="3200" spc="-150" dirty="0" err="1" smtClean="0">
                <a:effectLst>
                  <a:outerShdw blurRad="38100" dist="38100" dir="2700000" algn="tl">
                    <a:srgbClr val="000000">
                      <a:alpha val="43137"/>
                    </a:srgbClr>
                  </a:outerShdw>
                </a:effectLst>
                <a:latin typeface="NikoshBAN" pitchFamily="2" charset="0"/>
                <a:cs typeface="NikoshBAN" pitchFamily="2" charset="0"/>
              </a:rPr>
              <a:t>বালিকা</a:t>
            </a:r>
            <a:r>
              <a:rPr lang="en-US" sz="3200" spc="-150" dirty="0">
                <a:effectLst>
                  <a:outerShdw blurRad="38100" dist="38100" dir="2700000" algn="tl">
                    <a:srgbClr val="000000">
                      <a:alpha val="43137"/>
                    </a:srgbClr>
                  </a:outerShdw>
                </a:effectLst>
                <a:latin typeface="NikoshBAN" pitchFamily="2" charset="0"/>
                <a:cs typeface="NikoshBAN" pitchFamily="2" charset="0"/>
              </a:rPr>
              <a:t> </a:t>
            </a:r>
            <a:r>
              <a:rPr lang="en-US" sz="3200" spc="-150" dirty="0" err="1">
                <a:effectLst>
                  <a:outerShdw blurRad="38100" dist="38100" dir="2700000" algn="tl">
                    <a:srgbClr val="000000">
                      <a:alpha val="43137"/>
                    </a:srgbClr>
                  </a:outerShdw>
                </a:effectLst>
                <a:latin typeface="NikoshBAN" pitchFamily="2" charset="0"/>
                <a:cs typeface="NikoshBAN" pitchFamily="2" charset="0"/>
              </a:rPr>
              <a:t>উ</a:t>
            </a:r>
            <a:r>
              <a:rPr lang="en-US" sz="3200" spc="-150" dirty="0" err="1" smtClean="0">
                <a:effectLst>
                  <a:outerShdw blurRad="38100" dist="38100" dir="2700000" algn="tl">
                    <a:srgbClr val="000000">
                      <a:alpha val="43137"/>
                    </a:srgbClr>
                  </a:outerShdw>
                </a:effectLst>
                <a:latin typeface="NikoshBAN" pitchFamily="2" charset="0"/>
                <a:cs typeface="NikoshBAN" pitchFamily="2" charset="0"/>
              </a:rPr>
              <a:t>চ্চ</a:t>
            </a:r>
            <a:r>
              <a:rPr lang="en-US" sz="3200" spc="-150" dirty="0" smtClean="0">
                <a:effectLst>
                  <a:outerShdw blurRad="38100" dist="38100" dir="2700000" algn="tl">
                    <a:srgbClr val="000000">
                      <a:alpha val="43137"/>
                    </a:srgbClr>
                  </a:outerShdw>
                </a:effectLst>
                <a:latin typeface="NikoshBAN" pitchFamily="2" charset="0"/>
                <a:cs typeface="NikoshBAN" pitchFamily="2" charset="0"/>
              </a:rPr>
              <a:t> </a:t>
            </a:r>
            <a:r>
              <a:rPr lang="en-US" sz="3200" spc="-150" dirty="0" err="1" smtClean="0">
                <a:effectLst>
                  <a:outerShdw blurRad="38100" dist="38100" dir="2700000" algn="tl">
                    <a:srgbClr val="000000">
                      <a:alpha val="43137"/>
                    </a:srgbClr>
                  </a:outerShdw>
                </a:effectLst>
                <a:latin typeface="NikoshBAN" pitchFamily="2" charset="0"/>
                <a:cs typeface="NikoshBAN" pitchFamily="2" charset="0"/>
              </a:rPr>
              <a:t>বিদ্যালয়</a:t>
            </a:r>
            <a:endParaRPr lang="en-US" sz="3200" spc="-150" dirty="0" smtClean="0">
              <a:effectLst>
                <a:outerShdw blurRad="38100" dist="38100" dir="2700000" algn="tl">
                  <a:srgbClr val="000000">
                    <a:alpha val="43137"/>
                  </a:srgbClr>
                </a:outerShdw>
              </a:effectLst>
              <a:latin typeface="NikoshBAN" pitchFamily="2" charset="0"/>
              <a:cs typeface="NikoshBAN" pitchFamily="2" charset="0"/>
            </a:endParaRPr>
          </a:p>
          <a:p>
            <a:pPr algn="ctr"/>
            <a:r>
              <a:rPr lang="en-US" sz="3200" spc="-150" dirty="0" smtClean="0">
                <a:effectLst>
                  <a:outerShdw blurRad="38100" dist="38100" dir="2700000" algn="tl">
                    <a:srgbClr val="000000">
                      <a:alpha val="43137"/>
                    </a:srgbClr>
                  </a:outerShdw>
                </a:effectLst>
                <a:latin typeface="NikoshBAN" pitchFamily="2" charset="0"/>
                <a:cs typeface="NikoshBAN" pitchFamily="2" charset="0"/>
              </a:rPr>
              <a:t> </a:t>
            </a:r>
            <a:r>
              <a:rPr lang="en-US" sz="3200" spc="-150" dirty="0" err="1" smtClean="0">
                <a:effectLst>
                  <a:outerShdw blurRad="38100" dist="38100" dir="2700000" algn="tl">
                    <a:srgbClr val="000000">
                      <a:alpha val="43137"/>
                    </a:srgbClr>
                  </a:outerShdw>
                </a:effectLst>
                <a:latin typeface="NikoshBAN" pitchFamily="2" charset="0"/>
                <a:cs typeface="NikoshBAN" pitchFamily="2" charset="0"/>
              </a:rPr>
              <a:t>লালখানবাজার,চট্টগ্রাম</a:t>
            </a:r>
            <a:r>
              <a:rPr lang="en-US" sz="3200" spc="-150" dirty="0" smtClean="0">
                <a:effectLst>
                  <a:outerShdw blurRad="38100" dist="38100" dir="2700000" algn="tl">
                    <a:srgbClr val="000000">
                      <a:alpha val="43137"/>
                    </a:srgbClr>
                  </a:outerShdw>
                </a:effectLst>
                <a:latin typeface="NikoshBAN" pitchFamily="2" charset="0"/>
                <a:cs typeface="NikoshBAN" pitchFamily="2" charset="0"/>
              </a:rPr>
              <a:t>।</a:t>
            </a:r>
            <a:endParaRPr lang="bn-BD" sz="3200" spc="-150" dirty="0" smtClean="0">
              <a:effectLst>
                <a:outerShdw blurRad="38100" dist="38100" dir="2700000" algn="tl">
                  <a:srgbClr val="000000">
                    <a:alpha val="43137"/>
                  </a:srgbClr>
                </a:outerShdw>
              </a:effectLst>
              <a:latin typeface="NikoshBAN" pitchFamily="2" charset="0"/>
              <a:cs typeface="NikoshBAN" pitchFamily="2" charset="0"/>
            </a:endParaRPr>
          </a:p>
          <a:p>
            <a:pPr algn="ctr"/>
            <a:r>
              <a:rPr lang="en-US" sz="3200" spc="-150" dirty="0" smtClean="0">
                <a:effectLst>
                  <a:outerShdw blurRad="38100" dist="38100" dir="2700000" algn="tl">
                    <a:srgbClr val="000000">
                      <a:alpha val="43137"/>
                    </a:srgbClr>
                  </a:outerShdw>
                </a:effectLst>
                <a:latin typeface="NikoshBAN" pitchFamily="2" charset="0"/>
                <a:cs typeface="NikoshBAN" pitchFamily="2" charset="0"/>
              </a:rPr>
              <a:t> </a:t>
            </a:r>
            <a:endParaRPr lang="bn-BD" sz="3200" spc="-150" dirty="0" smtClean="0">
              <a:effectLst>
                <a:outerShdw blurRad="38100" dist="38100" dir="2700000" algn="tl">
                  <a:srgbClr val="000000">
                    <a:alpha val="43137"/>
                  </a:srgbClr>
                </a:outerShdw>
              </a:effectLst>
              <a:latin typeface="NikoshBAN" pitchFamily="2" charset="0"/>
              <a:cs typeface="NikoshBAN" pitchFamily="2" charset="0"/>
            </a:endParaRPr>
          </a:p>
          <a:p>
            <a:pPr algn="ctr"/>
            <a:r>
              <a:rPr lang="en-US" sz="3200" spc="-150" dirty="0" err="1" smtClean="0">
                <a:effectLst>
                  <a:outerShdw blurRad="38100" dist="38100" dir="2700000" algn="tl">
                    <a:srgbClr val="000000">
                      <a:alpha val="43137"/>
                    </a:srgbClr>
                  </a:outerShdw>
                </a:effectLst>
                <a:latin typeface="NikoshBAN" pitchFamily="2" charset="0"/>
                <a:cs typeface="NikoshBAN" pitchFamily="2" charset="0"/>
              </a:rPr>
              <a:t>মোবাইল</a:t>
            </a:r>
            <a:r>
              <a:rPr lang="en-US" sz="3200" spc="-150" dirty="0" smtClean="0">
                <a:effectLst>
                  <a:outerShdw blurRad="38100" dist="38100" dir="2700000" algn="tl">
                    <a:srgbClr val="000000">
                      <a:alpha val="43137"/>
                    </a:srgbClr>
                  </a:outerShdw>
                </a:effectLst>
                <a:latin typeface="NikoshBAN" pitchFamily="2" charset="0"/>
                <a:cs typeface="NikoshBAN" pitchFamily="2" charset="0"/>
              </a:rPr>
              <a:t> নং-০১৮১৯৫৩৭৯২৯</a:t>
            </a:r>
          </a:p>
          <a:p>
            <a:pPr algn="ctr"/>
            <a:r>
              <a:rPr lang="en-US" sz="3200" spc="-150" dirty="0" err="1" smtClean="0">
                <a:effectLst>
                  <a:outerShdw blurRad="38100" dist="38100" dir="2700000" algn="tl">
                    <a:srgbClr val="000000">
                      <a:alpha val="43137"/>
                    </a:srgbClr>
                  </a:outerShdw>
                </a:effectLst>
                <a:latin typeface="NikoshBAN" pitchFamily="2" charset="0"/>
                <a:cs typeface="NikoshBAN" pitchFamily="2" charset="0"/>
              </a:rPr>
              <a:t>ইমেইলঃ-ansaru</a:t>
            </a:r>
            <a:r>
              <a:rPr lang="bn-IN" sz="3200" spc="-150" dirty="0" smtClean="0">
                <a:effectLst>
                  <a:outerShdw blurRad="38100" dist="38100" dir="2700000" algn="tl">
                    <a:srgbClr val="000000">
                      <a:alpha val="43137"/>
                    </a:srgbClr>
                  </a:outerShdw>
                </a:effectLst>
                <a:latin typeface="NikoshBAN" pitchFamily="2" charset="0"/>
                <a:cs typeface="NikoshBAN" pitchFamily="2" charset="0"/>
              </a:rPr>
              <a:t>4</a:t>
            </a:r>
            <a:r>
              <a:rPr lang="en-US" sz="3200" spc="-150" dirty="0" smtClean="0">
                <a:effectLst>
                  <a:outerShdw blurRad="38100" dist="38100" dir="2700000" algn="tl">
                    <a:srgbClr val="000000">
                      <a:alpha val="43137"/>
                    </a:srgbClr>
                  </a:outerShdw>
                </a:effectLst>
                <a:latin typeface="NikoshBAN" pitchFamily="2" charset="0"/>
                <a:cs typeface="NikoshBAN" pitchFamily="2" charset="0"/>
              </a:rPr>
              <a:t>@gmail.com</a:t>
            </a:r>
          </a:p>
        </p:txBody>
      </p:sp>
      <p:grpSp>
        <p:nvGrpSpPr>
          <p:cNvPr id="30" name="Group 29"/>
          <p:cNvGrpSpPr/>
          <p:nvPr/>
        </p:nvGrpSpPr>
        <p:grpSpPr>
          <a:xfrm>
            <a:off x="5486399" y="1981200"/>
            <a:ext cx="3376681" cy="4495800"/>
            <a:chOff x="5486399" y="1720364"/>
            <a:chExt cx="3376681" cy="4278094"/>
          </a:xfrm>
        </p:grpSpPr>
        <p:pic>
          <p:nvPicPr>
            <p:cNvPr id="33" name="Picture 3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86399" y="1720364"/>
              <a:ext cx="3376681" cy="4278094"/>
            </a:xfrm>
            <a:prstGeom prst="rect">
              <a:avLst/>
            </a:prstGeom>
            <a:ln>
              <a:noFill/>
            </a:ln>
            <a:effectLst>
              <a:outerShdw blurRad="292100" dist="139700" dir="2700000" algn="tl" rotWithShape="0">
                <a:srgbClr val="333333">
                  <a:alpha val="65000"/>
                </a:srgbClr>
              </a:outerShdw>
            </a:effectLst>
            <a:extLst/>
          </p:spPr>
          <p:style>
            <a:lnRef idx="3">
              <a:schemeClr val="lt1"/>
            </a:lnRef>
            <a:fillRef idx="1">
              <a:schemeClr val="accent3"/>
            </a:fillRef>
            <a:effectRef idx="1">
              <a:schemeClr val="accent3"/>
            </a:effectRef>
            <a:fontRef idx="minor">
              <a:schemeClr val="lt1"/>
            </a:fontRef>
          </p:style>
        </p:pic>
        <p:pic>
          <p:nvPicPr>
            <p:cNvPr id="32" name="Picture 3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562600" y="2445465"/>
              <a:ext cx="3124200" cy="2972913"/>
            </a:xfrm>
            <a:prstGeom prst="ellipse">
              <a:avLst/>
            </a:prstGeom>
            <a:ln>
              <a:noFill/>
            </a:ln>
            <a:effectLst>
              <a:softEdge rad="112500"/>
            </a:effectLst>
          </p:spPr>
        </p:pic>
      </p:grpSp>
    </p:spTree>
    <p:extLst>
      <p:ext uri="{BB962C8B-B14F-4D97-AF65-F5344CB8AC3E}">
        <p14:creationId xmlns:p14="http://schemas.microsoft.com/office/powerpoint/2010/main" xmlns="" val="259361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up)">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p:cTn id="12" dur="1000" fill="hold"/>
                                        <p:tgtEl>
                                          <p:spTgt spid="29"/>
                                        </p:tgtEl>
                                        <p:attrNameLst>
                                          <p:attrName>ppt_w</p:attrName>
                                        </p:attrNameLst>
                                      </p:cBhvr>
                                      <p:tavLst>
                                        <p:tav tm="0">
                                          <p:val>
                                            <p:fltVal val="0"/>
                                          </p:val>
                                        </p:tav>
                                        <p:tav tm="100000">
                                          <p:val>
                                            <p:strVal val="#ppt_w"/>
                                          </p:val>
                                        </p:tav>
                                      </p:tavLst>
                                    </p:anim>
                                    <p:anim calcmode="lin" valueType="num">
                                      <p:cBhvr>
                                        <p:cTn id="13" dur="1000" fill="hold"/>
                                        <p:tgtEl>
                                          <p:spTgt spid="29"/>
                                        </p:tgtEl>
                                        <p:attrNameLst>
                                          <p:attrName>ppt_h</p:attrName>
                                        </p:attrNameLst>
                                      </p:cBhvr>
                                      <p:tavLst>
                                        <p:tav tm="0">
                                          <p:val>
                                            <p:fltVal val="0"/>
                                          </p:val>
                                        </p:tav>
                                        <p:tav tm="100000">
                                          <p:val>
                                            <p:strVal val="#ppt_h"/>
                                          </p:val>
                                        </p:tav>
                                      </p:tavLst>
                                    </p:anim>
                                    <p:anim calcmode="lin" valueType="num">
                                      <p:cBhvr>
                                        <p:cTn id="14" dur="1000" fill="hold"/>
                                        <p:tgtEl>
                                          <p:spTgt spid="29"/>
                                        </p:tgtEl>
                                        <p:attrNameLst>
                                          <p:attrName>style.rotation</p:attrName>
                                        </p:attrNameLst>
                                      </p:cBhvr>
                                      <p:tavLst>
                                        <p:tav tm="0">
                                          <p:val>
                                            <p:fltVal val="90"/>
                                          </p:val>
                                        </p:tav>
                                        <p:tav tm="100000">
                                          <p:val>
                                            <p:fltVal val="0"/>
                                          </p:val>
                                        </p:tav>
                                      </p:tavLst>
                                    </p:anim>
                                    <p:animEffect transition="in" filter="fade">
                                      <p:cBhvr>
                                        <p:cTn id="15" dur="10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0"/>
                                        </p:tgtEl>
                                        <p:attrNameLst>
                                          <p:attrName>style.visibility</p:attrName>
                                        </p:attrNameLst>
                                      </p:cBhvr>
                                      <p:to>
                                        <p:strVal val="visible"/>
                                      </p:to>
                                    </p:set>
                                    <p:anim calcmode="lin" valueType="num">
                                      <p:cBhvr>
                                        <p:cTn id="20" dur="1000" fill="hold"/>
                                        <p:tgtEl>
                                          <p:spTgt spid="30"/>
                                        </p:tgtEl>
                                        <p:attrNameLst>
                                          <p:attrName>ppt_w</p:attrName>
                                        </p:attrNameLst>
                                      </p:cBhvr>
                                      <p:tavLst>
                                        <p:tav tm="0">
                                          <p:val>
                                            <p:fltVal val="0"/>
                                          </p:val>
                                        </p:tav>
                                        <p:tav tm="100000">
                                          <p:val>
                                            <p:strVal val="#ppt_w"/>
                                          </p:val>
                                        </p:tav>
                                      </p:tavLst>
                                    </p:anim>
                                    <p:anim calcmode="lin" valueType="num">
                                      <p:cBhvr>
                                        <p:cTn id="21" dur="1000" fill="hold"/>
                                        <p:tgtEl>
                                          <p:spTgt spid="30"/>
                                        </p:tgtEl>
                                        <p:attrNameLst>
                                          <p:attrName>ppt_h</p:attrName>
                                        </p:attrNameLst>
                                      </p:cBhvr>
                                      <p:tavLst>
                                        <p:tav tm="0">
                                          <p:val>
                                            <p:fltVal val="0"/>
                                          </p:val>
                                        </p:tav>
                                        <p:tav tm="100000">
                                          <p:val>
                                            <p:strVal val="#ppt_h"/>
                                          </p:val>
                                        </p:tav>
                                      </p:tavLst>
                                    </p:anim>
                                    <p:anim calcmode="lin" valueType="num">
                                      <p:cBhvr>
                                        <p:cTn id="22" dur="1000" fill="hold"/>
                                        <p:tgtEl>
                                          <p:spTgt spid="30"/>
                                        </p:tgtEl>
                                        <p:attrNameLst>
                                          <p:attrName>style.rotation</p:attrName>
                                        </p:attrNameLst>
                                      </p:cBhvr>
                                      <p:tavLst>
                                        <p:tav tm="0">
                                          <p:val>
                                            <p:fltVal val="90"/>
                                          </p:val>
                                        </p:tav>
                                        <p:tav tm="100000">
                                          <p:val>
                                            <p:fltVal val="0"/>
                                          </p:val>
                                        </p:tav>
                                      </p:tavLst>
                                    </p:anim>
                                    <p:animEffect transition="in" filter="fade">
                                      <p:cBhvr>
                                        <p:cTn id="23"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149" y="152400"/>
            <a:ext cx="8229600" cy="1143000"/>
          </a:xfrm>
        </p:spPr>
        <p:txBody>
          <a:bodyPr>
            <a:normAutofit/>
          </a:bodyPr>
          <a:lstStyle/>
          <a:p>
            <a:r>
              <a:rPr lang="en-US" sz="4800" dirty="0" err="1" smtClean="0">
                <a:effectLst>
                  <a:outerShdw blurRad="38100" dist="38100" dir="2700000" algn="tl">
                    <a:srgbClr val="000000">
                      <a:alpha val="43137"/>
                    </a:srgbClr>
                  </a:outerShdw>
                </a:effectLst>
                <a:latin typeface="SolaimanLipi" pitchFamily="65" charset="0"/>
                <a:cs typeface="SolaimanLipi" pitchFamily="65" charset="0"/>
              </a:rPr>
              <a:t>নিচের</a:t>
            </a:r>
            <a:r>
              <a:rPr lang="en-US" sz="48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cs typeface="SolaimanLipi" pitchFamily="65" charset="0"/>
              </a:rPr>
              <a:t>ছবিগুলো</a:t>
            </a:r>
            <a:r>
              <a:rPr lang="en-US" sz="48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cs typeface="SolaimanLipi" pitchFamily="65" charset="0"/>
              </a:rPr>
              <a:t>লক্ষ্য</a:t>
            </a:r>
            <a:r>
              <a:rPr lang="en-US" sz="48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800" dirty="0" err="1" smtClean="0">
                <a:effectLst>
                  <a:outerShdw blurRad="38100" dist="38100" dir="2700000" algn="tl">
                    <a:srgbClr val="000000">
                      <a:alpha val="43137"/>
                    </a:srgbClr>
                  </a:outerShdw>
                </a:effectLst>
                <a:latin typeface="SolaimanLipi" pitchFamily="65" charset="0"/>
                <a:cs typeface="SolaimanLipi" pitchFamily="65" charset="0"/>
              </a:rPr>
              <a:t>কর</a:t>
            </a:r>
            <a:endParaRPr lang="en-US" sz="4800" dirty="0">
              <a:effectLst>
                <a:outerShdw blurRad="38100" dist="38100" dir="2700000" algn="tl">
                  <a:srgbClr val="000000">
                    <a:alpha val="43137"/>
                  </a:srgbClr>
                </a:outerShdw>
              </a:effectLst>
              <a:latin typeface="SolaimanLipi" pitchFamily="65" charset="0"/>
              <a:cs typeface="SolaimanLipi" pitchFamily="65"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572000" y="3966150"/>
            <a:ext cx="4210049" cy="2053650"/>
          </a:xfrm>
          <a:prstGeom prst="rect">
            <a:avLst/>
          </a:prstGeom>
          <a:ln>
            <a:noFill/>
          </a:ln>
          <a:effectLst>
            <a:softEdge rad="112500"/>
          </a:effectLst>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5601" y="1219200"/>
            <a:ext cx="4047799" cy="2096294"/>
          </a:xfrm>
          <a:prstGeom prst="rect">
            <a:avLst/>
          </a:prstGeom>
          <a:ln>
            <a:noFill/>
          </a:ln>
          <a:effectLst>
            <a:softEdge rad="112500"/>
          </a:effectLst>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95600" y="3966150"/>
            <a:ext cx="4047799" cy="2053650"/>
          </a:xfrm>
          <a:prstGeom prst="rect">
            <a:avLst/>
          </a:prstGeom>
          <a:ln>
            <a:noFill/>
          </a:ln>
          <a:effectLst>
            <a:softEdge rad="112500"/>
          </a:effectLst>
        </p:spPr>
      </p:pic>
      <p:sp>
        <p:nvSpPr>
          <p:cNvPr id="10" name="TextBox 9"/>
          <p:cNvSpPr txBox="1"/>
          <p:nvPr/>
        </p:nvSpPr>
        <p:spPr>
          <a:xfrm>
            <a:off x="228600" y="3381375"/>
            <a:ext cx="4114800" cy="523220"/>
          </a:xfrm>
          <a:prstGeom prst="rect">
            <a:avLst/>
          </a:prstGeom>
          <a:noFill/>
        </p:spPr>
        <p:txBody>
          <a:bodyPr wrap="square" rtlCol="0">
            <a:spAutoFit/>
          </a:bodyPr>
          <a:lstStyle/>
          <a:p>
            <a:pPr algn="ctr"/>
            <a:r>
              <a:rPr lang="en-US" sz="2800" dirty="0" err="1" smtClean="0">
                <a:effectLst>
                  <a:outerShdw blurRad="38100" dist="38100" dir="2700000" algn="tl">
                    <a:srgbClr val="000000">
                      <a:alpha val="43137"/>
                    </a:srgbClr>
                  </a:outerShdw>
                </a:effectLst>
                <a:latin typeface="SolaimanLipi" pitchFamily="65" charset="0"/>
                <a:cs typeface="SolaimanLipi" pitchFamily="65" charset="0"/>
              </a:rPr>
              <a:t>ধ্বংস</a:t>
            </a:r>
            <a:r>
              <a:rPr lang="en-US" sz="28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2800" dirty="0" err="1" smtClean="0">
                <a:effectLst>
                  <a:outerShdw blurRad="38100" dist="38100" dir="2700000" algn="tl">
                    <a:srgbClr val="000000">
                      <a:alpha val="43137"/>
                    </a:srgbClr>
                  </a:outerShdw>
                </a:effectLst>
                <a:latin typeface="SolaimanLipi" pitchFamily="65" charset="0"/>
                <a:cs typeface="SolaimanLipi" pitchFamily="65" charset="0"/>
              </a:rPr>
              <a:t>তার</a:t>
            </a:r>
            <a:r>
              <a:rPr lang="en-US" sz="28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2800" dirty="0" err="1" smtClean="0">
                <a:effectLst>
                  <a:outerShdw blurRad="38100" dist="38100" dir="2700000" algn="tl">
                    <a:srgbClr val="000000">
                      <a:alpha val="43137"/>
                    </a:srgbClr>
                  </a:outerShdw>
                </a:effectLst>
                <a:latin typeface="SolaimanLipi" pitchFamily="65" charset="0"/>
                <a:cs typeface="SolaimanLipi" pitchFamily="65" charset="0"/>
              </a:rPr>
              <a:t>উভয়</a:t>
            </a:r>
            <a:r>
              <a:rPr lang="en-US" sz="28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2800" dirty="0" err="1" smtClean="0">
                <a:effectLst>
                  <a:outerShdw blurRad="38100" dist="38100" dir="2700000" algn="tl">
                    <a:srgbClr val="000000">
                      <a:alpha val="43137"/>
                    </a:srgbClr>
                  </a:outerShdw>
                </a:effectLst>
                <a:latin typeface="SolaimanLipi" pitchFamily="65" charset="0"/>
                <a:cs typeface="SolaimanLipi" pitchFamily="65" charset="0"/>
              </a:rPr>
              <a:t>হাত</a:t>
            </a:r>
            <a:endParaRPr lang="en-US" sz="2800" dirty="0">
              <a:effectLst>
                <a:outerShdw blurRad="38100" dist="38100" dir="2700000" algn="tl">
                  <a:srgbClr val="000000">
                    <a:alpha val="43137"/>
                  </a:srgbClr>
                </a:outerShdw>
              </a:effectLst>
              <a:latin typeface="SolaimanLipi" pitchFamily="65" charset="0"/>
              <a:cs typeface="SolaimanLipi" pitchFamily="65" charset="0"/>
            </a:endParaRPr>
          </a:p>
        </p:txBody>
      </p:sp>
      <p:sp>
        <p:nvSpPr>
          <p:cNvPr id="11" name="TextBox 10"/>
          <p:cNvSpPr txBox="1"/>
          <p:nvPr/>
        </p:nvSpPr>
        <p:spPr>
          <a:xfrm>
            <a:off x="4648200" y="3381375"/>
            <a:ext cx="4133850" cy="461665"/>
          </a:xfrm>
          <a:prstGeom prst="rect">
            <a:avLst/>
          </a:prstGeom>
          <a:noFill/>
        </p:spPr>
        <p:txBody>
          <a:bodyPr wrap="square" rtlCol="0">
            <a:spAutoFit/>
          </a:bodyPr>
          <a:lstStyle/>
          <a:p>
            <a:pPr algn="ctr"/>
            <a:r>
              <a:rPr lang="en-US" sz="2400" dirty="0" err="1" smtClean="0">
                <a:effectLst>
                  <a:outerShdw blurRad="38100" dist="38100" dir="2700000" algn="tl">
                    <a:srgbClr val="000000">
                      <a:alpha val="43137"/>
                    </a:srgbClr>
                  </a:outerShdw>
                </a:effectLst>
                <a:latin typeface="SolaimanLipi" pitchFamily="65" charset="0"/>
                <a:cs typeface="SolaimanLipi" pitchFamily="65" charset="0"/>
              </a:rPr>
              <a:t>ঘৃনিত</a:t>
            </a:r>
            <a:r>
              <a:rPr lang="en-US" sz="2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2400" dirty="0" err="1" smtClean="0">
                <a:effectLst>
                  <a:outerShdw blurRad="38100" dist="38100" dir="2700000" algn="tl">
                    <a:srgbClr val="000000">
                      <a:alpha val="43137"/>
                    </a:srgbClr>
                  </a:outerShdw>
                </a:effectLst>
                <a:latin typeface="SolaimanLipi" pitchFamily="65" charset="0"/>
                <a:cs typeface="SolaimanLipi" pitchFamily="65" charset="0"/>
              </a:rPr>
              <a:t>সেই</a:t>
            </a:r>
            <a:r>
              <a:rPr lang="en-US" sz="2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2400" dirty="0" err="1" smtClean="0">
                <a:effectLst>
                  <a:outerShdw blurRad="38100" dist="38100" dir="2700000" algn="tl">
                    <a:srgbClr val="000000">
                      <a:alpha val="43137"/>
                    </a:srgbClr>
                  </a:outerShdw>
                </a:effectLst>
                <a:latin typeface="SolaimanLipi" pitchFamily="65" charset="0"/>
                <a:cs typeface="SolaimanLipi" pitchFamily="65" charset="0"/>
              </a:rPr>
              <a:t>ব্যক্তি</a:t>
            </a:r>
            <a:r>
              <a:rPr lang="en-US" sz="2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2400" dirty="0" err="1" smtClean="0">
                <a:effectLst>
                  <a:outerShdw blurRad="38100" dist="38100" dir="2700000" algn="tl">
                    <a:srgbClr val="000000">
                      <a:alpha val="43137"/>
                    </a:srgbClr>
                  </a:outerShdw>
                </a:effectLst>
                <a:latin typeface="SolaimanLipi" pitchFamily="65" charset="0"/>
                <a:cs typeface="SolaimanLipi" pitchFamily="65" charset="0"/>
              </a:rPr>
              <a:t>সে</a:t>
            </a:r>
            <a:r>
              <a:rPr lang="en-US" sz="2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2400" dirty="0" err="1" smtClean="0">
                <a:effectLst>
                  <a:outerShdw blurRad="38100" dist="38100" dir="2700000" algn="tl">
                    <a:srgbClr val="000000">
                      <a:alpha val="43137"/>
                    </a:srgbClr>
                  </a:outerShdw>
                </a:effectLst>
                <a:latin typeface="SolaimanLipi" pitchFamily="65" charset="0"/>
                <a:cs typeface="SolaimanLipi" pitchFamily="65" charset="0"/>
              </a:rPr>
              <a:t>নিজেও</a:t>
            </a:r>
            <a:r>
              <a:rPr lang="en-US" sz="2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2400" dirty="0" err="1" smtClean="0">
                <a:effectLst>
                  <a:outerShdw blurRad="38100" dist="38100" dir="2700000" algn="tl">
                    <a:srgbClr val="000000">
                      <a:alpha val="43137"/>
                    </a:srgbClr>
                  </a:outerShdw>
                </a:effectLst>
                <a:latin typeface="SolaimanLipi" pitchFamily="65" charset="0"/>
                <a:cs typeface="SolaimanLipi" pitchFamily="65" charset="0"/>
              </a:rPr>
              <a:t>ধ্বংস</a:t>
            </a:r>
            <a:endParaRPr lang="en-US" sz="2400" dirty="0">
              <a:effectLst>
                <a:outerShdw blurRad="38100" dist="38100" dir="2700000" algn="tl">
                  <a:srgbClr val="000000">
                    <a:alpha val="43137"/>
                  </a:srgbClr>
                </a:outerShdw>
              </a:effectLst>
              <a:latin typeface="SolaimanLipi" pitchFamily="65" charset="0"/>
              <a:cs typeface="SolaimanLipi" pitchFamily="65" charset="0"/>
            </a:endParaRPr>
          </a:p>
        </p:txBody>
      </p:sp>
      <p:sp>
        <p:nvSpPr>
          <p:cNvPr id="12" name="TextBox 11"/>
          <p:cNvSpPr txBox="1"/>
          <p:nvPr/>
        </p:nvSpPr>
        <p:spPr>
          <a:xfrm>
            <a:off x="90246" y="6172200"/>
            <a:ext cx="4481753" cy="461665"/>
          </a:xfrm>
          <a:prstGeom prst="rect">
            <a:avLst/>
          </a:prstGeom>
          <a:noFill/>
        </p:spPr>
        <p:txBody>
          <a:bodyPr wrap="square" rtlCol="0">
            <a:spAutoFit/>
          </a:bodyPr>
          <a:lstStyle/>
          <a:p>
            <a:pPr algn="ctr"/>
            <a:r>
              <a:rPr lang="en-US" sz="2400" dirty="0" err="1" smtClean="0">
                <a:effectLst>
                  <a:outerShdw blurRad="38100" dist="38100" dir="2700000" algn="tl">
                    <a:srgbClr val="000000">
                      <a:alpha val="43137"/>
                    </a:srgbClr>
                  </a:outerShdw>
                </a:effectLst>
                <a:latin typeface="SolaimanLipi" pitchFamily="65" charset="0"/>
                <a:cs typeface="SolaimanLipi" pitchFamily="65" charset="0"/>
              </a:rPr>
              <a:t>তার</a:t>
            </a:r>
            <a:r>
              <a:rPr lang="en-US" sz="2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2400" dirty="0" err="1" smtClean="0">
                <a:effectLst>
                  <a:outerShdw blurRad="38100" dist="38100" dir="2700000" algn="tl">
                    <a:srgbClr val="000000">
                      <a:alpha val="43137"/>
                    </a:srgbClr>
                  </a:outerShdw>
                </a:effectLst>
                <a:latin typeface="SolaimanLipi" pitchFamily="65" charset="0"/>
                <a:cs typeface="SolaimanLipi" pitchFamily="65" charset="0"/>
              </a:rPr>
              <a:t>ধ্বন-সম্পদ</a:t>
            </a:r>
            <a:r>
              <a:rPr lang="en-US" sz="2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2400" dirty="0" err="1" smtClean="0">
                <a:effectLst>
                  <a:outerShdw blurRad="38100" dist="38100" dir="2700000" algn="tl">
                    <a:srgbClr val="000000">
                      <a:alpha val="43137"/>
                    </a:srgbClr>
                  </a:outerShdw>
                </a:effectLst>
                <a:latin typeface="SolaimanLipi" pitchFamily="65" charset="0"/>
                <a:cs typeface="SolaimanLipi" pitchFamily="65" charset="0"/>
              </a:rPr>
              <a:t>তাকে</a:t>
            </a:r>
            <a:r>
              <a:rPr lang="en-US" sz="2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2400" dirty="0" err="1" smtClean="0">
                <a:effectLst>
                  <a:outerShdw blurRad="38100" dist="38100" dir="2700000" algn="tl">
                    <a:srgbClr val="000000">
                      <a:alpha val="43137"/>
                    </a:srgbClr>
                  </a:outerShdw>
                </a:effectLst>
                <a:latin typeface="SolaimanLipi" pitchFamily="65" charset="0"/>
                <a:cs typeface="SolaimanLipi" pitchFamily="65" charset="0"/>
              </a:rPr>
              <a:t>বাচাঁতে</a:t>
            </a:r>
            <a:r>
              <a:rPr lang="en-US" sz="2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2400" dirty="0" err="1" smtClean="0">
                <a:effectLst>
                  <a:outerShdw blurRad="38100" dist="38100" dir="2700000" algn="tl">
                    <a:srgbClr val="000000">
                      <a:alpha val="43137"/>
                    </a:srgbClr>
                  </a:outerShdw>
                </a:effectLst>
                <a:latin typeface="SolaimanLipi" pitchFamily="65" charset="0"/>
                <a:cs typeface="SolaimanLipi" pitchFamily="65" charset="0"/>
              </a:rPr>
              <a:t>পারবেনা</a:t>
            </a:r>
            <a:endParaRPr lang="en-US" sz="2400" dirty="0">
              <a:effectLst>
                <a:outerShdw blurRad="38100" dist="38100" dir="2700000" algn="tl">
                  <a:srgbClr val="000000">
                    <a:alpha val="43137"/>
                  </a:srgbClr>
                </a:outerShdw>
              </a:effectLst>
              <a:latin typeface="SolaimanLipi" pitchFamily="65" charset="0"/>
              <a:cs typeface="SolaimanLipi" pitchFamily="65" charset="0"/>
            </a:endParaRPr>
          </a:p>
        </p:txBody>
      </p:sp>
      <p:sp>
        <p:nvSpPr>
          <p:cNvPr id="13" name="TextBox 12"/>
          <p:cNvSpPr txBox="1"/>
          <p:nvPr/>
        </p:nvSpPr>
        <p:spPr>
          <a:xfrm>
            <a:off x="4572000" y="6141422"/>
            <a:ext cx="4210050" cy="461665"/>
          </a:xfrm>
          <a:prstGeom prst="rect">
            <a:avLst/>
          </a:prstGeom>
          <a:noFill/>
        </p:spPr>
        <p:txBody>
          <a:bodyPr wrap="square" rtlCol="0">
            <a:spAutoFit/>
          </a:bodyPr>
          <a:lstStyle/>
          <a:p>
            <a:pPr algn="ctr"/>
            <a:r>
              <a:rPr lang="en-US" sz="2400" dirty="0" err="1" smtClean="0">
                <a:effectLst>
                  <a:outerShdw blurRad="38100" dist="38100" dir="2700000" algn="tl">
                    <a:srgbClr val="000000">
                      <a:alpha val="43137"/>
                    </a:srgbClr>
                  </a:outerShdw>
                </a:effectLst>
                <a:latin typeface="SolaimanLipi" pitchFamily="65" charset="0"/>
                <a:cs typeface="SolaimanLipi" pitchFamily="65" charset="0"/>
              </a:rPr>
              <a:t>তার</a:t>
            </a:r>
            <a:r>
              <a:rPr lang="en-US" sz="2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2400" dirty="0" err="1" smtClean="0">
                <a:effectLst>
                  <a:outerShdw blurRad="38100" dist="38100" dir="2700000" algn="tl">
                    <a:srgbClr val="000000">
                      <a:alpha val="43137"/>
                    </a:srgbClr>
                  </a:outerShdw>
                </a:effectLst>
                <a:latin typeface="SolaimanLipi" pitchFamily="65" charset="0"/>
                <a:cs typeface="SolaimanLipi" pitchFamily="65" charset="0"/>
              </a:rPr>
              <a:t>স্ত্রীও</a:t>
            </a:r>
            <a:r>
              <a:rPr lang="en-US" sz="2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2400" dirty="0" err="1" smtClean="0">
                <a:effectLst>
                  <a:outerShdw blurRad="38100" dist="38100" dir="2700000" algn="tl">
                    <a:srgbClr val="000000">
                      <a:alpha val="43137"/>
                    </a:srgbClr>
                  </a:outerShdw>
                </a:effectLst>
                <a:latin typeface="SolaimanLipi" pitchFamily="65" charset="0"/>
                <a:cs typeface="SolaimanLipi" pitchFamily="65" charset="0"/>
              </a:rPr>
              <a:t>আগুনে</a:t>
            </a:r>
            <a:r>
              <a:rPr lang="en-US" sz="2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2400" dirty="0" err="1" smtClean="0">
                <a:effectLst>
                  <a:outerShdw blurRad="38100" dist="38100" dir="2700000" algn="tl">
                    <a:srgbClr val="000000">
                      <a:alpha val="43137"/>
                    </a:srgbClr>
                  </a:outerShdw>
                </a:effectLst>
                <a:latin typeface="SolaimanLipi" pitchFamily="65" charset="0"/>
                <a:cs typeface="SolaimanLipi" pitchFamily="65" charset="0"/>
              </a:rPr>
              <a:t>প্রবেশ</a:t>
            </a:r>
            <a:r>
              <a:rPr lang="en-US" sz="2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2400" dirty="0" err="1" smtClean="0">
                <a:effectLst>
                  <a:outerShdw blurRad="38100" dist="38100" dir="2700000" algn="tl">
                    <a:srgbClr val="000000">
                      <a:alpha val="43137"/>
                    </a:srgbClr>
                  </a:outerShdw>
                </a:effectLst>
                <a:latin typeface="SolaimanLipi" pitchFamily="65" charset="0"/>
                <a:cs typeface="SolaimanLipi" pitchFamily="65" charset="0"/>
              </a:rPr>
              <a:t>করবে</a:t>
            </a:r>
            <a:endParaRPr lang="en-US" sz="2400" dirty="0">
              <a:effectLst>
                <a:outerShdw blurRad="38100" dist="38100" dir="2700000" algn="tl">
                  <a:srgbClr val="000000">
                    <a:alpha val="43137"/>
                  </a:srgbClr>
                </a:outerShdw>
              </a:effectLst>
              <a:latin typeface="SolaimanLipi" pitchFamily="65" charset="0"/>
              <a:cs typeface="SolaimanLipi" pitchFamily="65" charset="0"/>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572000" y="1219200"/>
            <a:ext cx="4210050" cy="2124003"/>
          </a:xfrm>
          <a:prstGeom prst="rect">
            <a:avLst/>
          </a:prstGeom>
          <a:ln>
            <a:noFill/>
          </a:ln>
          <a:effectLst>
            <a:softEdge rad="112500"/>
          </a:effectLst>
        </p:spPr>
      </p:pic>
    </p:spTree>
    <p:extLst>
      <p:ext uri="{BB962C8B-B14F-4D97-AF65-F5344CB8AC3E}">
        <p14:creationId xmlns:p14="http://schemas.microsoft.com/office/powerpoint/2010/main" xmlns="" val="13061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par>
                                <p:cTn id="18" presetID="16" presetClass="entr" presetSubtype="21"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par>
                                <p:cTn id="21" presetID="16" presetClass="entr" presetSubtype="21"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heel(1)">
                                      <p:cBhvr>
                                        <p:cTn id="28" dur="20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heel(1)">
                                      <p:cBhvr>
                                        <p:cTn id="45"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85800"/>
            <a:ext cx="9144000" cy="5909310"/>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bn-IN" sz="13800" spc="50" dirty="0" smtClean="0">
                <a:ln w="11430"/>
                <a:effectLst>
                  <a:outerShdw blurRad="38100" dist="38100" dir="2700000" algn="tl">
                    <a:srgbClr val="000000">
                      <a:alpha val="43137"/>
                    </a:srgbClr>
                  </a:outerShdw>
                </a:effectLst>
                <a:latin typeface="NikoshBAN" pitchFamily="2" charset="0"/>
                <a:cs typeface="NikoshBAN" pitchFamily="2" charset="0"/>
              </a:rPr>
              <a:t>সূরাতুল লাহাব </a:t>
            </a:r>
          </a:p>
          <a:p>
            <a:pPr algn="ctr"/>
            <a:r>
              <a:rPr lang="bn-IN" sz="8000" spc="50" dirty="0" smtClean="0">
                <a:ln w="11430"/>
                <a:effectLst>
                  <a:outerShdw blurRad="38100" dist="38100" dir="2700000" algn="tl">
                    <a:srgbClr val="000000">
                      <a:alpha val="43137"/>
                    </a:srgbClr>
                  </a:outerShdw>
                </a:effectLst>
                <a:latin typeface="NikoshBAN" pitchFamily="2" charset="0"/>
                <a:cs typeface="NikoshBAN" pitchFamily="2" charset="0"/>
              </a:rPr>
              <a:t>৩য় অধ্যায়</a:t>
            </a:r>
          </a:p>
          <a:p>
            <a:pPr algn="ctr"/>
            <a:r>
              <a:rPr lang="bn-IN" sz="8000" spc="50" dirty="0" smtClean="0">
                <a:ln w="11430"/>
                <a:effectLst>
                  <a:outerShdw blurRad="38100" dist="38100" dir="2700000" algn="tl">
                    <a:srgbClr val="000000">
                      <a:alpha val="43137"/>
                    </a:srgbClr>
                  </a:outerShdw>
                </a:effectLst>
                <a:latin typeface="NikoshBAN" pitchFamily="2" charset="0"/>
                <a:cs typeface="NikoshBAN" pitchFamily="2" charset="0"/>
              </a:rPr>
              <a:t>পাঠ-০৯</a:t>
            </a:r>
          </a:p>
          <a:p>
            <a:pPr algn="ctr"/>
            <a:r>
              <a:rPr lang="bn-IN" sz="8000" spc="50" dirty="0" smtClean="0">
                <a:ln w="11430"/>
                <a:effectLst>
                  <a:outerShdw blurRad="38100" dist="38100" dir="2700000" algn="tl">
                    <a:srgbClr val="000000">
                      <a:alpha val="43137"/>
                    </a:srgbClr>
                  </a:outerShdw>
                </a:effectLst>
                <a:latin typeface="NikoshBAN" pitchFamily="2" charset="0"/>
                <a:cs typeface="NikoshBAN" pitchFamily="2" charset="0"/>
              </a:rPr>
              <a:t>পৃষ্ঠা-(৬৯-৭০)</a:t>
            </a:r>
            <a:endParaRPr lang="en-US" sz="8000" spc="50" dirty="0">
              <a:ln w="11430"/>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xmlns="" val="171339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60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শিখনফল</a:t>
            </a:r>
            <a:endParaRPr lang="en-US" sz="6000" dirty="0">
              <a:effectLst>
                <a:outerShdw blurRad="38100" dist="38100" dir="2700000" algn="tl">
                  <a:srgbClr val="000000">
                    <a:alpha val="43137"/>
                  </a:srgbClr>
                </a:outerShdw>
              </a:effectLst>
              <a:latin typeface="SolaimanLipi" pitchFamily="65" charset="0"/>
              <a:ea typeface="NSimSun" pitchFamily="49" charset="-122"/>
              <a:cs typeface="SolaimanLipi" pitchFamily="65" charset="0"/>
            </a:endParaRPr>
          </a:p>
        </p:txBody>
      </p:sp>
      <p:sp>
        <p:nvSpPr>
          <p:cNvPr id="3" name="Content Placeholder 2"/>
          <p:cNvSpPr>
            <a:spLocks noGrp="1"/>
          </p:cNvSpPr>
          <p:nvPr>
            <p:ph idx="1"/>
          </p:nvPr>
        </p:nvSpPr>
        <p:spPr>
          <a:xfrm>
            <a:off x="76200" y="1066800"/>
            <a:ext cx="9047018" cy="5486400"/>
          </a:xfrm>
        </p:spPr>
        <p:txBody>
          <a:bodyPr>
            <a:noAutofit/>
          </a:bodyPr>
          <a:lstStyle/>
          <a:p>
            <a:pPr marL="0" indent="0">
              <a:buNone/>
            </a:pPr>
            <a:r>
              <a:rPr lang="en-US" sz="4400" dirty="0" err="1" smtClean="0">
                <a:effectLst>
                  <a:outerShdw blurRad="38100" dist="38100" dir="2700000" algn="tl">
                    <a:srgbClr val="000000">
                      <a:alpha val="43137"/>
                    </a:srgbClr>
                  </a:outerShdw>
                </a:effectLst>
                <a:latin typeface="SolaimanLipi" pitchFamily="65" charset="0"/>
                <a:cs typeface="SolaimanLipi" pitchFamily="65" charset="0"/>
              </a:rPr>
              <a:t>এই</a:t>
            </a:r>
            <a:r>
              <a:rPr lang="en-US" sz="4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400" dirty="0" err="1" smtClean="0">
                <a:effectLst>
                  <a:outerShdw blurRad="38100" dist="38100" dir="2700000" algn="tl">
                    <a:srgbClr val="000000">
                      <a:alpha val="43137"/>
                    </a:srgbClr>
                  </a:outerShdw>
                </a:effectLst>
                <a:latin typeface="SolaimanLipi" pitchFamily="65" charset="0"/>
                <a:cs typeface="SolaimanLipi" pitchFamily="65" charset="0"/>
              </a:rPr>
              <a:t>পাঠ</a:t>
            </a:r>
            <a:r>
              <a:rPr lang="en-US" sz="4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400" dirty="0" err="1" smtClean="0">
                <a:effectLst>
                  <a:outerShdw blurRad="38100" dist="38100" dir="2700000" algn="tl">
                    <a:srgbClr val="000000">
                      <a:alpha val="43137"/>
                    </a:srgbClr>
                  </a:outerShdw>
                </a:effectLst>
                <a:latin typeface="SolaimanLipi" pitchFamily="65" charset="0"/>
                <a:cs typeface="SolaimanLipi" pitchFamily="65" charset="0"/>
              </a:rPr>
              <a:t>শেষে</a:t>
            </a:r>
            <a:r>
              <a:rPr lang="en-US" sz="4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400" dirty="0" err="1" smtClean="0">
                <a:effectLst>
                  <a:outerShdw blurRad="38100" dist="38100" dir="2700000" algn="tl">
                    <a:srgbClr val="000000">
                      <a:alpha val="43137"/>
                    </a:srgbClr>
                  </a:outerShdw>
                </a:effectLst>
                <a:latin typeface="SolaimanLipi" pitchFamily="65" charset="0"/>
                <a:cs typeface="SolaimanLipi" pitchFamily="65" charset="0"/>
              </a:rPr>
              <a:t>শিক্ষার্থীরা</a:t>
            </a:r>
            <a:r>
              <a:rPr lang="en-US" sz="4400" dirty="0" smtClean="0">
                <a:effectLst>
                  <a:outerShdw blurRad="38100" dist="38100" dir="2700000" algn="tl">
                    <a:srgbClr val="000000">
                      <a:alpha val="43137"/>
                    </a:srgbClr>
                  </a:outerShdw>
                </a:effectLst>
                <a:latin typeface="SolaimanLipi" pitchFamily="65" charset="0"/>
                <a:cs typeface="SolaimanLipi" pitchFamily="65" charset="0"/>
              </a:rPr>
              <a:t>-</a:t>
            </a:r>
          </a:p>
          <a:p>
            <a:pPr marL="0" indent="0">
              <a:buNone/>
            </a:pPr>
            <a:r>
              <a:rPr lang="en-US" sz="4000" dirty="0" smtClean="0">
                <a:effectLst>
                  <a:outerShdw blurRad="38100" dist="38100" dir="2700000" algn="tl">
                    <a:srgbClr val="000000">
                      <a:alpha val="43137"/>
                    </a:srgbClr>
                  </a:outerShdw>
                </a:effectLst>
                <a:latin typeface="SolaimanLipi" pitchFamily="65" charset="0"/>
                <a:cs typeface="SolaimanLipi" pitchFamily="65" charset="0"/>
              </a:rPr>
              <a:t>১।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সূরা</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আল</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লাহাবের</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পরিচয়</a:t>
            </a:r>
            <a:r>
              <a:rPr lang="bn-IN"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বলতে</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পারবে</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a:t>
            </a:r>
          </a:p>
          <a:p>
            <a:pPr marL="0" indent="0">
              <a:buNone/>
            </a:pPr>
            <a:r>
              <a:rPr lang="en-US" sz="4000" dirty="0" smtClean="0">
                <a:effectLst>
                  <a:outerShdw blurRad="38100" dist="38100" dir="2700000" algn="tl">
                    <a:srgbClr val="000000">
                      <a:alpha val="43137"/>
                    </a:srgbClr>
                  </a:outerShdw>
                </a:effectLst>
                <a:latin typeface="SolaimanLipi" pitchFamily="65" charset="0"/>
                <a:cs typeface="SolaimanLipi" pitchFamily="65" charset="0"/>
              </a:rPr>
              <a:t>২।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সূরা</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আল</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লাহাবের</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শানে</a:t>
            </a:r>
            <a:r>
              <a:rPr lang="bn-IN"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নুযুল</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বর্ণনা</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করতে</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পারবে</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a:t>
            </a:r>
          </a:p>
          <a:p>
            <a:pPr marL="0" indent="0">
              <a:buNone/>
            </a:pPr>
            <a:r>
              <a:rPr lang="en-US" sz="4000" dirty="0" smtClean="0">
                <a:effectLst>
                  <a:outerShdw blurRad="38100" dist="38100" dir="2700000" algn="tl">
                    <a:srgbClr val="000000">
                      <a:alpha val="43137"/>
                    </a:srgbClr>
                  </a:outerShdw>
                </a:effectLst>
                <a:latin typeface="SolaimanLipi" pitchFamily="65" charset="0"/>
                <a:cs typeface="SolaimanLipi" pitchFamily="65" charset="0"/>
              </a:rPr>
              <a:t>৩। এ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সূরার</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সরল</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অনুবাদ</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ও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ব্যাখ্যা</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বিস্তারিত</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বর্ণনা</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করতে</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পারবে</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a:t>
            </a:r>
          </a:p>
          <a:p>
            <a:pPr marL="0" indent="0">
              <a:buNone/>
            </a:pPr>
            <a:r>
              <a:rPr lang="en-US" sz="4000" dirty="0" smtClean="0">
                <a:effectLst>
                  <a:outerShdw blurRad="38100" dist="38100" dir="2700000" algn="tl">
                    <a:srgbClr val="000000">
                      <a:alpha val="43137"/>
                    </a:srgbClr>
                  </a:outerShdw>
                </a:effectLst>
                <a:latin typeface="SolaimanLipi" pitchFamily="65" charset="0"/>
                <a:cs typeface="SolaimanLipi" pitchFamily="65" charset="0"/>
              </a:rPr>
              <a:t>৪। এ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সূরার</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শিক্ষা</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বর্ণনা</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করতে</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effectLst>
                  <a:outerShdw blurRad="38100" dist="38100" dir="2700000" algn="tl">
                    <a:srgbClr val="000000">
                      <a:alpha val="43137"/>
                    </a:srgbClr>
                  </a:outerShdw>
                </a:effectLst>
                <a:latin typeface="SolaimanLipi" pitchFamily="65" charset="0"/>
                <a:cs typeface="SolaimanLipi" pitchFamily="65" charset="0"/>
              </a:rPr>
              <a:t>পারবে</a:t>
            </a:r>
            <a:r>
              <a:rPr lang="en-US" sz="4000" dirty="0" smtClean="0">
                <a:effectLst>
                  <a:outerShdw blurRad="38100" dist="38100" dir="2700000" algn="tl">
                    <a:srgbClr val="000000">
                      <a:alpha val="43137"/>
                    </a:srgbClr>
                  </a:outerShdw>
                </a:effectLst>
                <a:latin typeface="SolaimanLipi" pitchFamily="65" charset="0"/>
                <a:cs typeface="SolaimanLipi" pitchFamily="65" charset="0"/>
              </a:rPr>
              <a:t>।</a:t>
            </a:r>
          </a:p>
          <a:p>
            <a:pPr marL="0" indent="0">
              <a:buNone/>
            </a:pPr>
            <a:endParaRPr lang="en-US" sz="4400" dirty="0">
              <a:effectLst>
                <a:outerShdw blurRad="38100" dist="38100" dir="2700000" algn="tl">
                  <a:srgbClr val="000000">
                    <a:alpha val="43137"/>
                  </a:srgbClr>
                </a:outerShdw>
              </a:effectLst>
              <a:latin typeface="SolaimanLipi" pitchFamily="65" charset="0"/>
              <a:cs typeface="SolaimanLipi" pitchFamily="65" charset="0"/>
            </a:endParaRPr>
          </a:p>
        </p:txBody>
      </p:sp>
    </p:spTree>
    <p:extLst>
      <p:ext uri="{BB962C8B-B14F-4D97-AF65-F5344CB8AC3E}">
        <p14:creationId xmlns:p14="http://schemas.microsoft.com/office/powerpoint/2010/main" xmlns="" val="61126867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219200"/>
            <a:ext cx="8382000" cy="1754326"/>
          </a:xfrm>
          <a:prstGeom prst="rect">
            <a:avLst/>
          </a:prstGeom>
        </p:spPr>
        <p:txBody>
          <a:bodyPr wrap="square">
            <a:spAutoFit/>
          </a:bodyPr>
          <a:lstStyle/>
          <a:p>
            <a:pPr algn="ctr"/>
            <a:r>
              <a:rPr lang="en-US" sz="36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এটি</a:t>
            </a:r>
            <a:r>
              <a:rPr lang="en-US" sz="36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36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১১১ </a:t>
            </a:r>
            <a:r>
              <a:rPr lang="en-US" sz="36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তম</a:t>
            </a:r>
            <a:r>
              <a:rPr lang="en-US" sz="36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36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সূরা</a:t>
            </a:r>
            <a:endParaRPr lang="en-US" sz="36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endParaRPr>
          </a:p>
          <a:p>
            <a:pPr algn="ctr"/>
            <a:r>
              <a:rPr lang="en-US" sz="36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এ </a:t>
            </a:r>
            <a:r>
              <a:rPr lang="en-US" sz="36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সূরার</a:t>
            </a:r>
            <a:r>
              <a:rPr lang="en-US" sz="36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36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আয়াত</a:t>
            </a:r>
            <a:r>
              <a:rPr lang="en-US" sz="36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3600" dirty="0" err="1"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সংখ্যা</a:t>
            </a:r>
            <a:r>
              <a:rPr lang="en-US" sz="36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০৫টি </a:t>
            </a:r>
            <a:endParaRPr lang="bn-IN" sz="36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endParaRPr>
          </a:p>
          <a:p>
            <a:pPr algn="ctr"/>
            <a:r>
              <a:rPr lang="bn-IN" sz="3600" dirty="0" smtClean="0">
                <a:effectLst>
                  <a:outerShdw blurRad="38100" dist="38100" dir="2700000" algn="tl">
                    <a:srgbClr val="000000">
                      <a:alpha val="43137"/>
                    </a:srgbClr>
                  </a:outerShdw>
                </a:effectLst>
                <a:latin typeface="SolaimanLipi" pitchFamily="65" charset="0"/>
                <a:cs typeface="SolaimanLipi" pitchFamily="65" charset="0"/>
              </a:rPr>
              <a:t>সূরাটি মক্কায় অবতীর্ণ হয়েছে</a:t>
            </a:r>
            <a:r>
              <a:rPr lang="bn-IN" sz="3600" dirty="0" smtClean="0">
                <a:effectLst>
                  <a:outerShdw blurRad="38100" dist="38100" dir="2700000" algn="tl">
                    <a:srgbClr val="000000">
                      <a:alpha val="43137"/>
                    </a:srgbClr>
                  </a:outerShdw>
                </a:effectLst>
                <a:latin typeface="SolaimanLipi" pitchFamily="65" charset="0"/>
                <a:cs typeface="SolaimanLipi" pitchFamily="65" charset="0"/>
              </a:rPr>
              <a:t>।</a:t>
            </a:r>
            <a:r>
              <a:rPr lang="en-US" sz="36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endParaRPr lang="bn-IN" sz="36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endParaRPr>
          </a:p>
        </p:txBody>
      </p:sp>
      <p:sp>
        <p:nvSpPr>
          <p:cNvPr id="7" name="Rectangle 6"/>
          <p:cNvSpPr/>
          <p:nvPr/>
        </p:nvSpPr>
        <p:spPr>
          <a:xfrm>
            <a:off x="1600200" y="381000"/>
            <a:ext cx="6096000" cy="769441"/>
          </a:xfrm>
          <a:prstGeom prst="rect">
            <a:avLst/>
          </a:prstGeom>
        </p:spPr>
        <p:txBody>
          <a:bodyPr wrap="square">
            <a:spAutoFit/>
          </a:bodyPr>
          <a:lstStyle/>
          <a:p>
            <a:pPr algn="ctr"/>
            <a:r>
              <a:rPr lang="en-US" sz="4400" dirty="0" err="1" smtClean="0">
                <a:effectLst>
                  <a:outerShdw blurRad="38100" dist="38100" dir="2700000" algn="tl">
                    <a:srgbClr val="000000">
                      <a:alpha val="43137"/>
                    </a:srgbClr>
                  </a:outerShdw>
                </a:effectLst>
                <a:latin typeface="SolaimanLipi" pitchFamily="65" charset="0"/>
                <a:cs typeface="SolaimanLipi" pitchFamily="65" charset="0"/>
              </a:rPr>
              <a:t>সূরা</a:t>
            </a:r>
            <a:r>
              <a:rPr lang="en-US" sz="4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400" dirty="0" err="1" smtClean="0">
                <a:effectLst>
                  <a:outerShdw blurRad="38100" dist="38100" dir="2700000" algn="tl">
                    <a:srgbClr val="000000">
                      <a:alpha val="43137"/>
                    </a:srgbClr>
                  </a:outerShdw>
                </a:effectLst>
                <a:latin typeface="SolaimanLipi" pitchFamily="65" charset="0"/>
                <a:cs typeface="SolaimanLipi" pitchFamily="65" charset="0"/>
              </a:rPr>
              <a:t>আল</a:t>
            </a:r>
            <a:r>
              <a:rPr lang="en-US" sz="4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400" dirty="0" err="1" smtClean="0">
                <a:effectLst>
                  <a:outerShdw blurRad="38100" dist="38100" dir="2700000" algn="tl">
                    <a:srgbClr val="000000">
                      <a:alpha val="43137"/>
                    </a:srgbClr>
                  </a:outerShdw>
                </a:effectLst>
                <a:latin typeface="SolaimanLipi" pitchFamily="65" charset="0"/>
                <a:cs typeface="SolaimanLipi" pitchFamily="65" charset="0"/>
              </a:rPr>
              <a:t>লাহাবের</a:t>
            </a:r>
            <a:r>
              <a:rPr lang="en-US" sz="4400" dirty="0" smtClean="0">
                <a:effectLst>
                  <a:outerShdw blurRad="38100" dist="38100" dir="2700000" algn="tl">
                    <a:srgbClr val="000000">
                      <a:alpha val="43137"/>
                    </a:srgbClr>
                  </a:outerShdw>
                </a:effectLst>
                <a:latin typeface="SolaimanLipi" pitchFamily="65" charset="0"/>
                <a:cs typeface="SolaimanLipi" pitchFamily="65" charset="0"/>
              </a:rPr>
              <a:t> </a:t>
            </a:r>
            <a:r>
              <a:rPr lang="en-US" sz="4400" dirty="0" err="1" smtClean="0">
                <a:effectLst>
                  <a:outerShdw blurRad="38100" dist="38100" dir="2700000" algn="tl">
                    <a:srgbClr val="000000">
                      <a:alpha val="43137"/>
                    </a:srgbClr>
                  </a:outerShdw>
                </a:effectLst>
                <a:latin typeface="SolaimanLipi" pitchFamily="65" charset="0"/>
                <a:cs typeface="SolaimanLipi" pitchFamily="65" charset="0"/>
              </a:rPr>
              <a:t>পরিচয়</a:t>
            </a:r>
            <a:r>
              <a:rPr lang="bn-IN" sz="4400" dirty="0" smtClean="0">
                <a:effectLst>
                  <a:outerShdw blurRad="38100" dist="38100" dir="2700000" algn="tl">
                    <a:srgbClr val="000000">
                      <a:alpha val="43137"/>
                    </a:srgbClr>
                  </a:outerShdw>
                </a:effectLst>
                <a:latin typeface="SolaimanLipi" pitchFamily="65" charset="0"/>
                <a:cs typeface="SolaimanLipi" pitchFamily="65" charset="0"/>
              </a:rPr>
              <a:t> </a:t>
            </a:r>
            <a:endParaRPr lang="en-US" sz="4400" dirty="0">
              <a:latin typeface="SolaimanLipi" pitchFamily="65" charset="0"/>
              <a:cs typeface="SolaimanLipi" pitchFamily="65" charset="0"/>
            </a:endParaRPr>
          </a:p>
        </p:txBody>
      </p:sp>
      <p:sp>
        <p:nvSpPr>
          <p:cNvPr id="10" name="Rectangle 9"/>
          <p:cNvSpPr/>
          <p:nvPr/>
        </p:nvSpPr>
        <p:spPr>
          <a:xfrm>
            <a:off x="228600" y="3277612"/>
            <a:ext cx="8763000" cy="3046988"/>
          </a:xfrm>
          <a:prstGeom prst="rect">
            <a:avLst/>
          </a:prstGeom>
        </p:spPr>
        <p:txBody>
          <a:bodyPr wrap="square">
            <a:spAutoFit/>
          </a:bodyPr>
          <a:lstStyle/>
          <a:p>
            <a:pPr algn="ctr"/>
            <a:r>
              <a:rPr lang="bn-IN" sz="3200" dirty="0" smtClean="0">
                <a:effectLst>
                  <a:outerShdw blurRad="38100" dist="38100" dir="2700000" algn="tl">
                    <a:srgbClr val="000000">
                      <a:alpha val="43137"/>
                    </a:srgbClr>
                  </a:outerShdw>
                </a:effectLst>
                <a:latin typeface="SolaimanLipi" pitchFamily="65" charset="0"/>
                <a:cs typeface="SolaimanLipi" pitchFamily="65" charset="0"/>
              </a:rPr>
              <a:t>বোখারী ও মুসলিম এর বর্ণনানুসারে, রসুল সঃ এর উপরে যখন অবতীর্ণ হয় "আর আপনি আপনার নিকটজনদেরকে ভীতি প্রদর্শন করুন" তখন </a:t>
            </a:r>
            <a:r>
              <a:rPr lang="bn-IN" sz="3200" dirty="0" smtClean="0">
                <a:effectLst>
                  <a:outerShdw blurRad="38100" dist="38100" dir="2700000" algn="tl">
                    <a:srgbClr val="000000">
                      <a:alpha val="43137"/>
                    </a:srgbClr>
                  </a:outerShdw>
                </a:effectLst>
                <a:latin typeface="SolaimanLipi" pitchFamily="65" charset="0"/>
                <a:cs typeface="SolaimanLipi" pitchFamily="65" charset="0"/>
              </a:rPr>
              <a:t>তিনি</a:t>
            </a:r>
            <a:r>
              <a:rPr lang="bn-IN" sz="3200" dirty="0" smtClean="0">
                <a:effectLst>
                  <a:outerShdw blurRad="38100" dist="38100" dir="2700000" algn="tl">
                    <a:srgbClr val="000000">
                      <a:alpha val="43137"/>
                    </a:srgbClr>
                  </a:outerShdw>
                </a:effectLst>
                <a:latin typeface="SolaimanLipi" pitchFamily="65" charset="0"/>
                <a:cs typeface="SolaimanLipi" pitchFamily="65" charset="0"/>
              </a:rPr>
              <a:t> সাফা পর্বতের চূড়ায় তার আত্মীয় স্বজনদেরকে সমবেত করে তাদেরকে আল্লাহ্‌র ভয় প্রদর্শন করেন। প্রতিউত্তরে আবু লাহাব কটাক্ষ করলে সূরাটির সুত্রপাত হিসাবে প্রথম তিন আয়াত অবতীর্ণ হয়।</a:t>
            </a:r>
            <a:endParaRPr lang="en-US" sz="3200" dirty="0">
              <a:effectLst>
                <a:outerShdw blurRad="38100" dist="38100" dir="2700000" algn="tl">
                  <a:srgbClr val="000000">
                    <a:alpha val="43137"/>
                  </a:srgbClr>
                </a:outerShdw>
              </a:effectLst>
              <a:latin typeface="SolaimanLipi" pitchFamily="65" charset="0"/>
              <a:cs typeface="SolaimanLipi" pitchFamily="65"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 calcmode="lin" valueType="num">
                                      <p:cBhvr additive="base">
                                        <p:cTn id="2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934200"/>
          </a:xfrm>
        </p:spPr>
        <p:txBody>
          <a:bodyPr>
            <a:noAutofit/>
          </a:bodyPr>
          <a:lstStyle/>
          <a:p>
            <a:pPr marL="0" indent="0" algn="ctr">
              <a:buNone/>
            </a:pPr>
            <a:endParaRPr lang="bn-IN" sz="28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endParaRPr>
          </a:p>
          <a:p>
            <a:pPr marL="0" indent="0" algn="ctr">
              <a:buNone/>
            </a:pPr>
            <a:r>
              <a:rPr lang="en-US" sz="44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শানে</a:t>
            </a:r>
            <a:r>
              <a:rPr lang="bn-IN" sz="44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en-US" sz="4400" dirty="0" err="1"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নুযুল</a:t>
            </a:r>
            <a:endParaRPr lang="en-US" sz="4400" dirty="0" smtClean="0">
              <a:solidFill>
                <a:srgbClr val="002060"/>
              </a:solidFill>
              <a:effectLst>
                <a:outerShdw blurRad="38100" dist="38100" dir="2700000" algn="tl">
                  <a:srgbClr val="000000">
                    <a:alpha val="43137"/>
                  </a:srgbClr>
                </a:outerShdw>
              </a:effectLst>
              <a:latin typeface="SolaimanLipi" pitchFamily="65" charset="0"/>
              <a:ea typeface="NSimSun" pitchFamily="49" charset="-122"/>
              <a:cs typeface="SolaimanLipi" pitchFamily="65" charset="0"/>
            </a:endParaRPr>
          </a:p>
          <a:p>
            <a:pPr marL="0" indent="0" algn="ctr">
              <a:buNone/>
            </a:pPr>
            <a:r>
              <a:rPr lang="bn-IN" sz="2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as-IN" sz="2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রসূলুল্লাহ্‌</a:t>
            </a:r>
            <a:r>
              <a:rPr lang="as-IN" sz="2800" dirty="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সাফা </a:t>
            </a:r>
            <a:r>
              <a:rPr lang="as-IN" sz="2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পর্বতে</a:t>
            </a:r>
            <a:r>
              <a:rPr lang="bn-IN" sz="2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r>
              <a:rPr lang="as-IN" sz="2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আরোহণ </a:t>
            </a:r>
            <a:r>
              <a:rPr lang="as-IN" sz="2800" dirty="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করে কোরাইশ গোত্রের </a:t>
            </a:r>
            <a:r>
              <a:rPr lang="as-IN" sz="2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উদ্দে</a:t>
            </a:r>
            <a:r>
              <a:rPr lang="bn-IN" sz="2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শ্যে</a:t>
            </a:r>
            <a:r>
              <a:rPr lang="as-IN" sz="2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ডাক </a:t>
            </a:r>
            <a:r>
              <a:rPr lang="as-IN" sz="2800" dirty="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দিলেন। এভাবে ডাক দেয়া তখন আরবে বিপদাশংকার লক্ষণ রূপে বিবেচিত হত। ডাক শুনে কোরাইশ গোত্র পর্বতের পাদদেশে একত্রিত হল। রসূলুল্লাহ্‌ বললেনঃ "যদি আমি বলি যে, একটি শত্রুদল ক্রমশঃই এগিয়ে আসছে এবং সকাল বিকাল যে কোন সময় তোমাদের উপর ঝাঁপিয়ে পড়বে, তবে তোমরা আমার কথা বিশ্বাস করবে কি?" সবাই একবাক্যে বলে উঠলঃ "হাঁ, অবশ্যই বিশ্বাস করব।" অতঃপর তিনি বললেনঃ "আমি (শিরক ও কুফরের কারণে আল্লাহ্‌র পক্ষ থেকে নির্ধারিত) এক ভীষণ আযাব সর্ম্পকে তোমাদেরকে সতর্ক করছি।" একথা শুনে আবু লাহাব বললঃ "ধ্বংস হও তুমি, এজন্যেই কি আমাদেরকে একত্রিত করেছ?" অতঃপর সে রসূলুল্লাহ্‌ -কে পাথর মারতে উদ্যত হল। এই ঘটনার পরিপ্রেক্ষিতে সূরা লাহাব অবতীর্ণ হয়।</a:t>
            </a:r>
            <a:endParaRPr lang="en-US" sz="2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endParaRPr>
          </a:p>
          <a:p>
            <a:pPr marL="0" indent="0" algn="ctr">
              <a:buNone/>
            </a:pPr>
            <a:r>
              <a:rPr lang="bn-IN" sz="2800" dirty="0" smtClean="0">
                <a:effectLst>
                  <a:outerShdw blurRad="38100" dist="38100" dir="2700000" algn="tl">
                    <a:srgbClr val="000000">
                      <a:alpha val="43137"/>
                    </a:srgbClr>
                  </a:outerShdw>
                </a:effectLst>
                <a:latin typeface="SolaimanLipi" pitchFamily="65" charset="0"/>
                <a:ea typeface="NSimSun" pitchFamily="49" charset="-122"/>
                <a:cs typeface="SolaimanLipi" pitchFamily="65" charset="0"/>
              </a:rPr>
              <a:t>  </a:t>
            </a:r>
            <a:endParaRPr lang="en-US" sz="2800" dirty="0">
              <a:effectLst>
                <a:outerShdw blurRad="38100" dist="38100" dir="2700000" algn="tl">
                  <a:srgbClr val="000000">
                    <a:alpha val="43137"/>
                  </a:srgbClr>
                </a:outerShdw>
              </a:effectLst>
              <a:latin typeface="SolaimanLipi" pitchFamily="65" charset="0"/>
              <a:ea typeface="NSimSun" pitchFamily="49" charset="-122"/>
              <a:cs typeface="SolaimanLipi" pitchFamily="65" charset="0"/>
            </a:endParaRPr>
          </a:p>
        </p:txBody>
      </p:sp>
    </p:spTree>
    <p:extLst>
      <p:ext uri="{BB962C8B-B14F-4D97-AF65-F5344CB8AC3E}">
        <p14:creationId xmlns:p14="http://schemas.microsoft.com/office/powerpoint/2010/main" xmlns="" val="1091108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
            <a:ext cx="8458200" cy="1200329"/>
          </a:xfrm>
          <a:prstGeom prst="rect">
            <a:avLst/>
          </a:prstGeom>
        </p:spPr>
        <p:txBody>
          <a:bodyPr wrap="square">
            <a:spAutoFit/>
          </a:bodyPr>
          <a:lstStyle/>
          <a:p>
            <a:pPr algn="ctr"/>
            <a:r>
              <a:rPr lang="ar-AE" sz="7200" dirty="0">
                <a:effectLst>
                  <a:outerShdw blurRad="38100" dist="38100" dir="2700000" algn="tl">
                    <a:srgbClr val="000000">
                      <a:alpha val="43137"/>
                    </a:srgbClr>
                  </a:outerShdw>
                </a:effectLst>
              </a:rPr>
              <a:t>تَبَّتْ يَدَا أَبِي لَهَبٍ </a:t>
            </a:r>
            <a:r>
              <a:rPr lang="ar-AE" sz="7200" dirty="0" smtClean="0">
                <a:effectLst>
                  <a:outerShdw blurRad="38100" dist="38100" dir="2700000" algn="tl">
                    <a:srgbClr val="000000">
                      <a:alpha val="43137"/>
                    </a:srgbClr>
                  </a:outerShdw>
                </a:effectLst>
              </a:rPr>
              <a:t>وَتَبَّ</a:t>
            </a:r>
            <a:r>
              <a:rPr lang="bn-IN" sz="7200" dirty="0" smtClean="0">
                <a:effectLst>
                  <a:outerShdw blurRad="38100" dist="38100" dir="2700000" algn="tl">
                    <a:srgbClr val="000000">
                      <a:alpha val="43137"/>
                    </a:srgbClr>
                  </a:outerShdw>
                </a:effectLst>
              </a:rPr>
              <a:t> </a:t>
            </a:r>
            <a:endParaRPr lang="ar-AE" sz="7200" dirty="0">
              <a:effectLst>
                <a:outerShdw blurRad="38100" dist="38100" dir="2700000" algn="tl">
                  <a:srgbClr val="000000">
                    <a:alpha val="43137"/>
                  </a:srgbClr>
                </a:outerShdw>
              </a:effectLst>
            </a:endParaRPr>
          </a:p>
        </p:txBody>
      </p:sp>
      <p:sp>
        <p:nvSpPr>
          <p:cNvPr id="5" name="Rectangle 4"/>
          <p:cNvSpPr/>
          <p:nvPr/>
        </p:nvSpPr>
        <p:spPr>
          <a:xfrm>
            <a:off x="138545" y="1550605"/>
            <a:ext cx="8686800" cy="2123658"/>
          </a:xfrm>
          <a:prstGeom prst="rect">
            <a:avLst/>
          </a:prstGeom>
        </p:spPr>
        <p:txBody>
          <a:bodyPr wrap="square">
            <a:spAutoFit/>
          </a:bodyPr>
          <a:lstStyle/>
          <a:p>
            <a:pPr algn="ctr"/>
            <a:r>
              <a:rPr lang="bn-IN" sz="6600" dirty="0">
                <a:solidFill>
                  <a:srgbClr val="002060"/>
                </a:solidFill>
                <a:effectLst>
                  <a:outerShdw blurRad="38100" dist="38100" dir="2700000" algn="tl">
                    <a:srgbClr val="000000">
                      <a:alpha val="43137"/>
                    </a:srgbClr>
                  </a:outerShdw>
                </a:effectLst>
                <a:latin typeface="NikoshBAN" pitchFamily="2" charset="0"/>
                <a:cs typeface="NikoshBAN" pitchFamily="2" charset="0"/>
              </a:rPr>
              <a:t>আবু লাহাবের হস্তদ্বয় ধ্বংস হোক এবং ধ্বংস হোক সে </a:t>
            </a:r>
            <a:r>
              <a:rPr lang="bn-IN" sz="6600"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নিজে</a:t>
            </a:r>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38200" y="3674263"/>
            <a:ext cx="7543800" cy="303863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297174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heel(1)">
                                      <p:cBhvr>
                                        <p:cTn id="2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685800"/>
            <a:ext cx="7772400" cy="1938992"/>
          </a:xfrm>
          <a:prstGeom prst="rect">
            <a:avLst/>
          </a:prstGeom>
        </p:spPr>
        <p:txBody>
          <a:bodyPr wrap="square">
            <a:spAutoFit/>
          </a:bodyPr>
          <a:lstStyle/>
          <a:p>
            <a:pPr algn="ctr"/>
            <a:endParaRPr lang="ar-AE" sz="6000" dirty="0">
              <a:effectLst>
                <a:outerShdw blurRad="38100" dist="38100" dir="2700000" algn="tl">
                  <a:srgbClr val="000000">
                    <a:alpha val="43137"/>
                  </a:srgbClr>
                </a:outerShdw>
              </a:effectLst>
            </a:endParaRPr>
          </a:p>
          <a:p>
            <a:pPr algn="ctr"/>
            <a:r>
              <a:rPr lang="ar-AE" sz="6000" dirty="0">
                <a:effectLst>
                  <a:outerShdw blurRad="38100" dist="38100" dir="2700000" algn="tl">
                    <a:srgbClr val="000000">
                      <a:alpha val="43137"/>
                    </a:srgbClr>
                  </a:outerShdw>
                </a:effectLst>
              </a:rPr>
              <a:t>مَا أَغْنَىٰ عَنْهُ مَالُهُ وَمَا </a:t>
            </a:r>
            <a:r>
              <a:rPr lang="ar-AE" sz="6000" dirty="0" smtClean="0">
                <a:effectLst>
                  <a:outerShdw blurRad="38100" dist="38100" dir="2700000" algn="tl">
                    <a:srgbClr val="000000">
                      <a:alpha val="43137"/>
                    </a:srgbClr>
                  </a:outerShdw>
                </a:effectLst>
              </a:rPr>
              <a:t>كَسَب</a:t>
            </a:r>
            <a:endParaRPr lang="ar-AE" sz="6000" dirty="0">
              <a:effectLst>
                <a:outerShdw blurRad="38100" dist="38100" dir="2700000" algn="tl">
                  <a:srgbClr val="000000">
                    <a:alpha val="43137"/>
                  </a:srgbClr>
                </a:outerShdw>
              </a:effectLst>
            </a:endParaRPr>
          </a:p>
        </p:txBody>
      </p:sp>
      <p:sp>
        <p:nvSpPr>
          <p:cNvPr id="4" name="Rectangle 3"/>
          <p:cNvSpPr/>
          <p:nvPr/>
        </p:nvSpPr>
        <p:spPr>
          <a:xfrm>
            <a:off x="339436" y="1231766"/>
            <a:ext cx="8686800" cy="2123658"/>
          </a:xfrm>
          <a:prstGeom prst="rect">
            <a:avLst/>
          </a:prstGeom>
        </p:spPr>
        <p:txBody>
          <a:bodyPr wrap="square">
            <a:spAutoFit/>
          </a:bodyPr>
          <a:lstStyle/>
          <a:p>
            <a:pPr algn="ctr"/>
            <a:r>
              <a:rPr lang="bn-IN" sz="6600" dirty="0">
                <a:solidFill>
                  <a:srgbClr val="002060"/>
                </a:solidFill>
                <a:effectLst>
                  <a:outerShdw blurRad="38100" dist="38100" dir="2700000" algn="tl">
                    <a:srgbClr val="000000">
                      <a:alpha val="43137"/>
                    </a:srgbClr>
                  </a:outerShdw>
                </a:effectLst>
                <a:latin typeface="NikoshBAN" pitchFamily="2" charset="0"/>
                <a:cs typeface="NikoshBAN" pitchFamily="2" charset="0"/>
              </a:rPr>
              <a:t>কোন কাজে আসেনি তার ধন-সম্পদ ও যা সে উপার্জন করেছে। </a:t>
            </a:r>
            <a:endParaRPr lang="en-US" sz="6600" dirty="0">
              <a:solidFill>
                <a:srgbClr val="002060"/>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5800" y="3276600"/>
            <a:ext cx="7772400" cy="3429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96039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429</Words>
  <Application>Microsoft Office PowerPoint</Application>
  <PresentationFormat>On-screen Show (4:3)</PresentationFormat>
  <Paragraphs>62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নিচের ছবিগুলো লক্ষ্য কর</vt:lpstr>
      <vt:lpstr>Slide 4</vt:lpstr>
      <vt:lpstr>শিখনফল</vt:lpstr>
      <vt:lpstr>Slide 6</vt:lpstr>
      <vt:lpstr>Slide 7</vt:lpstr>
      <vt:lpstr>Slide 8</vt:lpstr>
      <vt:lpstr>Slide 9</vt:lpstr>
      <vt:lpstr>Slide 10</vt:lpstr>
      <vt:lpstr>Slide 11</vt:lpstr>
      <vt:lpstr>Slide 12</vt:lpstr>
      <vt:lpstr>এ সূরার ব্যাখ্যা</vt:lpstr>
      <vt:lpstr>মূল্যায়ন</vt:lpstr>
      <vt:lpstr>এ সূরার শিক্ষা</vt:lpstr>
      <vt:lpstr>বাড়ির কাজ</vt:lpstr>
      <vt:lpstr>সকলকে ধন্যবাদ</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Talha</dc:creator>
  <cp:lastModifiedBy>Ansar Ullah</cp:lastModifiedBy>
  <cp:revision>93</cp:revision>
  <dcterms:created xsi:type="dcterms:W3CDTF">2006-08-16T00:00:00Z</dcterms:created>
  <dcterms:modified xsi:type="dcterms:W3CDTF">2021-07-11T06:04:28Z</dcterms:modified>
</cp:coreProperties>
</file>