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9"/>
  </p:notesMasterIdLst>
  <p:sldIdLst>
    <p:sldId id="285" r:id="rId2"/>
    <p:sldId id="286" r:id="rId3"/>
    <p:sldId id="289" r:id="rId4"/>
    <p:sldId id="260" r:id="rId5"/>
    <p:sldId id="288" r:id="rId6"/>
    <p:sldId id="262" r:id="rId7"/>
    <p:sldId id="291" r:id="rId8"/>
    <p:sldId id="293" r:id="rId9"/>
    <p:sldId id="261" r:id="rId10"/>
    <p:sldId id="263" r:id="rId11"/>
    <p:sldId id="264" r:id="rId12"/>
    <p:sldId id="281" r:id="rId13"/>
    <p:sldId id="266" r:id="rId14"/>
    <p:sldId id="267" r:id="rId15"/>
    <p:sldId id="268" r:id="rId16"/>
    <p:sldId id="269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BBL" initials="D" lastIdx="0" clrIdx="0">
    <p:extLst>
      <p:ext uri="{19B8F6BF-5375-455C-9EA6-DF929625EA0E}">
        <p15:presenceInfo xmlns:p15="http://schemas.microsoft.com/office/powerpoint/2012/main" userId="DBB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3EEF-74DC-4846-91B3-1432D7FD0F2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946C1-8B0C-49D9-A269-6622A04AE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8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8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6C1-8B0C-49D9-A269-6622A04AEB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BF6-622E-433E-BF8C-E309B6076DD2}" type="datetimeFigureOut">
              <a:rPr lang="en-US" smtClean="0"/>
              <a:pPr/>
              <a:t>7/26/2021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FFA-1101-4957-8FD3-9508E04411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349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BF6-622E-433E-BF8C-E309B6076DD2}" type="datetimeFigureOut">
              <a:rPr lang="en-US" smtClean="0"/>
              <a:pPr/>
              <a:t>7/26/2021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FFA-1101-4957-8FD3-9508E04411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686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BF6-622E-433E-BF8C-E309B6076DD2}" type="datetimeFigureOut">
              <a:rPr lang="en-US" smtClean="0"/>
              <a:pPr/>
              <a:t>7/26/2021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FFA-1101-4957-8FD3-9508E04411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350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BF6-622E-433E-BF8C-E309B6076DD2}" type="datetimeFigureOut">
              <a:rPr lang="en-US" smtClean="0"/>
              <a:pPr/>
              <a:t>7/26/2021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FFA-1101-4957-8FD3-9508E04411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96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BF6-622E-433E-BF8C-E309B6076DD2}" type="datetimeFigureOut">
              <a:rPr lang="en-US" smtClean="0"/>
              <a:pPr/>
              <a:t>7/26/2021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FFA-1101-4957-8FD3-9508E04411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479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BF6-622E-433E-BF8C-E309B6076DD2}" type="datetimeFigureOut">
              <a:rPr lang="en-US" smtClean="0"/>
              <a:pPr/>
              <a:t>7/26/2021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FFA-1101-4957-8FD3-9508E04411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638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BF6-622E-433E-BF8C-E309B6076DD2}" type="datetimeFigureOut">
              <a:rPr lang="en-US" smtClean="0"/>
              <a:pPr/>
              <a:t>7/26/2021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FFA-1101-4957-8FD3-9508E04411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237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BF6-622E-433E-BF8C-E309B6076DD2}" type="datetimeFigureOut">
              <a:rPr lang="en-US" smtClean="0"/>
              <a:pPr/>
              <a:t>7/26/2021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FFA-1101-4957-8FD3-9508E04411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705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BF6-622E-433E-BF8C-E309B6076DD2}" type="datetimeFigureOut">
              <a:rPr lang="en-US" smtClean="0"/>
              <a:pPr/>
              <a:t>7/26/2021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FFA-1101-4957-8FD3-9508E04411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867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BF6-622E-433E-BF8C-E309B6076DD2}" type="datetimeFigureOut">
              <a:rPr lang="en-US" smtClean="0"/>
              <a:pPr/>
              <a:t>7/26/2021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FFA-1101-4957-8FD3-9508E04411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111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BF6-622E-433E-BF8C-E309B6076DD2}" type="datetimeFigureOut">
              <a:rPr lang="en-US" smtClean="0"/>
              <a:pPr/>
              <a:t>7/26/2021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9FFA-1101-4957-8FD3-9508E04411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312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EBF6-622E-433E-BF8C-E309B6076DD2}" type="datetimeFigureOut">
              <a:rPr lang="en-US" smtClean="0"/>
              <a:pPr/>
              <a:t>7/26/2021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F9FFA-1101-4957-8FD3-9508E04411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401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1416677" y="352582"/>
            <a:ext cx="6272010" cy="870911"/>
          </a:xfrm>
        </p:spPr>
        <p:txBody>
          <a:bodyPr>
            <a:no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7285" y="1893194"/>
            <a:ext cx="6065949" cy="4713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7" y="1719329"/>
            <a:ext cx="6516710" cy="4887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293">
        <p:circle/>
      </p:transition>
    </mc:Choice>
    <mc:Fallback xmlns="">
      <p:transition spd="slow" advTm="729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ভেক্টর</a:t>
            </a:r>
            <a:r>
              <a:rPr lang="en-US" sz="4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রাশি</a:t>
            </a:r>
            <a:r>
              <a:rPr lang="en-US" sz="4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স্কেলার</a:t>
            </a:r>
            <a:r>
              <a:rPr lang="en-US" sz="4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রাশি</a:t>
            </a:r>
            <a:r>
              <a:rPr lang="en-US" sz="4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4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4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?</a:t>
            </a:r>
            <a:endParaRPr lang="en-IN" sz="4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সকল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ভৌত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রাশিকে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সম্পূর্নরূপে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মান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দিক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উভয়ের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তাদেরকে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ভেক্টর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রাশি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সকল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ভৌত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রাশিকে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শুধু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মান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সম্পূর্নরূপে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দিক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নির্দেশের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হয়না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তাদেরকে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স্কেলার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রাশি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IN" sz="36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5904656" cy="903634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4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ভেক্টর</a:t>
            </a:r>
            <a:r>
              <a:rPr lang="en-US" sz="4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রাশিঃ</a:t>
            </a:r>
            <a:endParaRPr lang="en-IN" sz="48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060848"/>
            <a:ext cx="6535638" cy="59526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সরন</a:t>
            </a:r>
            <a:r>
              <a:rPr lang="en-US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বেগ</a:t>
            </a:r>
            <a:r>
              <a:rPr lang="en-US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ত্বরন</a:t>
            </a:r>
            <a:r>
              <a:rPr lang="en-US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বল</a:t>
            </a:r>
            <a:r>
              <a:rPr lang="en-US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তড়ি</a:t>
            </a:r>
            <a:r>
              <a:rPr lang="en-US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ৎ </a:t>
            </a:r>
            <a:r>
              <a:rPr lang="en-US" sz="4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তীব্রতা</a:t>
            </a:r>
            <a:endParaRPr lang="en-IN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96473"/>
            <a:ext cx="3528392" cy="2087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52" y="3596473"/>
            <a:ext cx="2952328" cy="196464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5095478" cy="831626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6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স্কেলার</a:t>
            </a:r>
            <a:r>
              <a:rPr lang="en-US" sz="6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রাশিঃ</a:t>
            </a:r>
            <a:endParaRPr lang="en-IN" sz="6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564904"/>
            <a:ext cx="7399734" cy="109931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দৈর্ঘ</a:t>
            </a:r>
            <a:r>
              <a:rPr lang="bn-BD" sz="4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্য</a:t>
            </a:r>
            <a:r>
              <a:rPr lang="en-US" sz="4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ভর</a:t>
            </a:r>
            <a:r>
              <a:rPr lang="en-US" sz="4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দ্রুতি</a:t>
            </a:r>
            <a:r>
              <a:rPr lang="en-US" sz="4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কাজ,শক্তি,সময়,তাপমাত্রা</a:t>
            </a:r>
            <a:r>
              <a:rPr lang="bn-BD" sz="4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IN" sz="40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29000"/>
            <a:ext cx="3561357" cy="213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8257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একক</a:t>
            </a:r>
            <a:r>
              <a:rPr lang="en-US" sz="54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কাজঃ</a:t>
            </a:r>
            <a:endParaRPr lang="en-IN" sz="5400" dirty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463630" cy="1243335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স্থিতি</a:t>
            </a:r>
            <a:r>
              <a:rPr lang="en-US" sz="48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4800" dirty="0" err="1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গতি</a:t>
            </a:r>
            <a:r>
              <a:rPr lang="en-US" sz="48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কাকে</a:t>
            </a:r>
            <a:r>
              <a:rPr lang="en-US" sz="48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বলে</a:t>
            </a:r>
            <a:r>
              <a:rPr lang="en-US" sz="48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endParaRPr lang="en-IN" sz="4800" dirty="0">
              <a:solidFill>
                <a:srgbClr val="0070C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5023470" cy="1119658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6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কাজঃ</a:t>
            </a:r>
            <a:endParaRPr lang="en-IN" sz="60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535638" cy="811287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গতির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উদাহরন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ও ব্যাখ্যা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দাও</a:t>
            </a:r>
            <a:r>
              <a:rPr lang="bn-BD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IN" sz="36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4663430" cy="831625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</a:t>
            </a:r>
            <a:r>
              <a:rPr lang="bn-BD" sz="8000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ূ</a:t>
            </a:r>
            <a:r>
              <a:rPr lang="en-US" sz="80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ল্যায়ন</a:t>
            </a:r>
            <a:endParaRPr lang="en-IN" sz="8000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844824"/>
            <a:ext cx="6679654" cy="20354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40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১। </a:t>
            </a:r>
            <a:r>
              <a:rPr lang="en-US" sz="40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একটি</a:t>
            </a:r>
            <a:r>
              <a:rPr lang="en-US" sz="40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ভেক্টর</a:t>
            </a:r>
            <a:r>
              <a:rPr lang="en-US" sz="40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রাশির</a:t>
            </a:r>
            <a:r>
              <a:rPr lang="en-US" sz="40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মাত্রা</a:t>
            </a:r>
            <a:r>
              <a:rPr lang="en-US" sz="40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একক</a:t>
            </a:r>
            <a:r>
              <a:rPr lang="en-US" sz="40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লিখ</a:t>
            </a:r>
            <a:r>
              <a:rPr lang="en-US" sz="40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endParaRPr lang="en-US" sz="4000" baseline="30000" dirty="0" smtClean="0">
              <a:solidFill>
                <a:srgbClr val="00B0F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>
              <a:buNone/>
            </a:pPr>
            <a:r>
              <a:rPr lang="bn-BD" sz="40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২। </a:t>
            </a:r>
            <a:r>
              <a:rPr lang="en-US" sz="40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একটি</a:t>
            </a:r>
            <a:r>
              <a:rPr lang="en-US" sz="40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স্কেলার</a:t>
            </a:r>
            <a:r>
              <a:rPr lang="en-US" sz="40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রাশির</a:t>
            </a:r>
            <a:r>
              <a:rPr lang="en-US" sz="40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মাত্রা</a:t>
            </a:r>
            <a:r>
              <a:rPr lang="en-US" sz="40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একক</a:t>
            </a:r>
            <a:r>
              <a:rPr lang="en-US" sz="40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লিখ</a:t>
            </a:r>
            <a:r>
              <a:rPr lang="en-US" sz="40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</a:p>
          <a:p>
            <a:pPr>
              <a:buNone/>
            </a:pPr>
            <a:endParaRPr lang="en-US" sz="4000" baseline="30000" dirty="0" smtClean="0">
              <a:solidFill>
                <a:srgbClr val="00B0F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>
              <a:buNone/>
            </a:pPr>
            <a:endParaRPr lang="en-IN" sz="4000" baseline="30000" dirty="0">
              <a:solidFill>
                <a:srgbClr val="00B0F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বাড়ীর</a:t>
            </a:r>
            <a:r>
              <a:rPr lang="en-US" sz="54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endParaRPr lang="en-IN" sz="5400" dirty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476974" cy="4176464"/>
          </a:xfrm>
        </p:spPr>
        <p:txBody>
          <a:bodyPr>
            <a:normAutofit/>
          </a:bodyPr>
          <a:lstStyle/>
          <a:p>
            <a:r>
              <a:rPr lang="en-US" sz="3600" u="sng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স্থিতিশীল</a:t>
            </a:r>
            <a:r>
              <a:rPr lang="en-US" sz="3600" u="sng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3600" u="sng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গতিশীল</a:t>
            </a:r>
            <a:r>
              <a:rPr lang="en-US" sz="3600" u="sng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u="sng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বুঝানোর</a:t>
            </a:r>
            <a:r>
              <a:rPr lang="en-US" sz="3600" u="sng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u="sng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একটি</a:t>
            </a:r>
            <a:r>
              <a:rPr lang="en-US" sz="3600" u="sng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u="sng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3600" u="sng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u="sng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ছবি</a:t>
            </a:r>
            <a:r>
              <a:rPr lang="en-US" sz="3600" u="sng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u="sng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এঁকে</a:t>
            </a:r>
            <a:r>
              <a:rPr lang="en-US" sz="3600" u="sng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u="sng" dirty="0" err="1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আনবে</a:t>
            </a:r>
            <a:r>
              <a:rPr lang="en-US" sz="40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</a:p>
          <a:p>
            <a:r>
              <a:rPr lang="en-US" sz="3600" u="sng" dirty="0" err="1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পাঁচটি</a:t>
            </a:r>
            <a:r>
              <a:rPr lang="en-US" sz="3600" u="sng" dirty="0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u="sng" dirty="0" err="1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3600" u="sng" dirty="0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u="sng" dirty="0" err="1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ভেক্টর</a:t>
            </a:r>
            <a:r>
              <a:rPr lang="en-US" sz="3600" u="sng" dirty="0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u="sng" dirty="0" err="1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রাশি</a:t>
            </a:r>
            <a:r>
              <a:rPr lang="en-US" sz="3600" u="sng" dirty="0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3600" u="sng" dirty="0" err="1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স্কেলার</a:t>
            </a:r>
            <a:r>
              <a:rPr lang="en-US" sz="3600" u="sng" dirty="0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u="sng" dirty="0" err="1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রাশির</a:t>
            </a:r>
            <a:r>
              <a:rPr lang="en-US" sz="3600" u="sng" dirty="0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u="sng" dirty="0" err="1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নামসহ</a:t>
            </a:r>
            <a:r>
              <a:rPr lang="en-US" sz="3600" u="sng" dirty="0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u="sng" dirty="0" err="1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মাত্রা</a:t>
            </a:r>
            <a:r>
              <a:rPr lang="en-US" sz="3600" u="sng" dirty="0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u="sng" dirty="0" err="1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ওএকক</a:t>
            </a:r>
            <a:r>
              <a:rPr lang="en-US" sz="3600" u="sng" dirty="0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u="sng" dirty="0" err="1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লিখে</a:t>
            </a:r>
            <a:r>
              <a:rPr lang="en-US" sz="3600" u="sng" dirty="0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u="sng" dirty="0" err="1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আনবে</a:t>
            </a:r>
            <a:r>
              <a:rPr lang="en-US" sz="3600" u="sng" dirty="0" smtClean="0">
                <a:solidFill>
                  <a:schemeClr val="accent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endParaRPr lang="en-IN" sz="3600" u="sng" dirty="0">
              <a:solidFill>
                <a:schemeClr val="accent6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8900" y="457199"/>
            <a:ext cx="38862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i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4800" b="1" i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 bwMode="auto">
          <a:xfrm>
            <a:off x="2303709" y="54888"/>
            <a:ext cx="4211391" cy="1635617"/>
          </a:xfrm>
          <a:prstGeom prst="horizontalScroll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7200" b="1" i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82" y="1732991"/>
            <a:ext cx="5628068" cy="4221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844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838200" y="1028076"/>
            <a:ext cx="3505200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028076"/>
            <a:ext cx="3526866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28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kumimoji="0" lang="en-US" sz="2800" b="1" i="0" u="none" strike="noStrike" kern="1200" cap="none" spc="0" normalizeH="0" baseline="0" noProof="0" dirty="0" smtClean="0">
              <a:ln/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 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noProof="0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2400" b="1" noProof="0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endParaRPr lang="bn-IN" sz="2400" b="1" dirty="0" smtClean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000" b="1" i="0" u="none" strike="noStrike" kern="1200" cap="none" spc="0" normalizeH="0" baseline="0" noProof="0" dirty="0" smtClean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2000" b="1" i="0" u="none" strike="noStrike" kern="1200" cap="none" spc="0" normalizeH="0" noProof="0" dirty="0" smtClean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দ্বিতীয়</a:t>
            </a:r>
            <a:r>
              <a:rPr kumimoji="0" lang="en-US" sz="2000" b="1" i="0" u="none" strike="noStrike" kern="1200" cap="none" spc="0" normalizeH="0" noProof="0" dirty="0" smtClean="0">
                <a:ln/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0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0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0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0 </a:t>
            </a:r>
            <a:r>
              <a:rPr lang="en-US" sz="20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0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bn-BD" sz="2000" b="1" i="0" u="none" strike="noStrike" kern="1200" cap="none" spc="0" normalizeH="0" baseline="0" noProof="0" dirty="0" smtClean="0">
              <a:ln/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602774"/>
            <a:ext cx="3581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হক</a:t>
            </a:r>
            <a:endParaRPr lang="en-US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খোদ্দকোমরপুর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হামিদা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চৌ.দাখিল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16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সাদুল্যাপুর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গাইবান্ধা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মোবাইল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০১৭১৯০৪০০১৫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66" y="1592498"/>
            <a:ext cx="2010276" cy="20102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8064" y="1988840"/>
            <a:ext cx="223224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07" y="1694528"/>
            <a:ext cx="1507889" cy="20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7104" y="3197311"/>
            <a:ext cx="1714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চলন্ত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গাড়ি</a:t>
            </a:r>
            <a:endParaRPr lang="en-US" sz="3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3779" y="3183368"/>
            <a:ext cx="1714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ঘূড়ন্ত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পাখা</a:t>
            </a:r>
            <a:endParaRPr lang="en-US" sz="27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6686" y="5006933"/>
            <a:ext cx="25183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চলন্ত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সাইকেল</a:t>
            </a:r>
            <a:endParaRPr lang="en-US" sz="27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C:\Users\dell\Downloads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51" y="1283277"/>
            <a:ext cx="2941193" cy="18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3197311"/>
            <a:ext cx="2232248" cy="180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65" y="3361524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35" y="987178"/>
            <a:ext cx="2740995" cy="170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শিরোনাম</a:t>
            </a:r>
            <a:endParaRPr lang="en-IN" sz="6000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স্থিতি</a:t>
            </a:r>
            <a:r>
              <a:rPr lang="en-US" sz="3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36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গতি</a:t>
            </a:r>
            <a:r>
              <a:rPr lang="en-US" sz="3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সংক্রান্ত</a:t>
            </a:r>
            <a:r>
              <a:rPr lang="en-US" sz="3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বিভিন্ন</a:t>
            </a:r>
            <a:r>
              <a:rPr lang="en-US" sz="3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রাশি,মাত্রা</a:t>
            </a:r>
            <a:r>
              <a:rPr lang="en-US" sz="3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36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একক</a:t>
            </a:r>
            <a:r>
              <a:rPr lang="bn-BD" sz="36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নির্ণয় ।</a:t>
            </a:r>
            <a:endParaRPr lang="en-US" sz="3600" dirty="0" smtClean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4892661" y="502490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উড়ো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জাহাজ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উড়ে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যাচ্ছে</a:t>
            </a:r>
            <a:endParaRPr lang="en-IN" sz="2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55372"/>
            <a:ext cx="3066795" cy="2040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78422"/>
            <a:ext cx="3096344" cy="2093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5092376"/>
            <a:ext cx="227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স্থির প্রাণী </a:t>
            </a:r>
            <a:endParaRPr lang="en-US" sz="2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657" y="1891066"/>
            <a:ext cx="2272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5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3959" y="2802061"/>
            <a:ext cx="6561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স্থিতি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স্কেলার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158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গতির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প্রকারভেদঃ</a:t>
            </a:r>
            <a:endParaRPr lang="en-IN" dirty="0">
              <a:solidFill>
                <a:schemeClr val="bg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>
              <a:buNone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রৈখিক</a:t>
            </a:r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গতি</a:t>
            </a:r>
            <a:endParaRPr lang="en-US" sz="3200" dirty="0" smtClean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ঘূর্ণন</a:t>
            </a:r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গতি</a:t>
            </a:r>
            <a:endParaRPr lang="en-US" sz="3200" dirty="0" smtClean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5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চলন</a:t>
            </a:r>
            <a:r>
              <a:rPr lang="en-US" sz="35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গতি</a:t>
            </a:r>
            <a:endParaRPr lang="en-US" sz="3500" dirty="0" smtClean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5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পর্যাবৃত্ত</a:t>
            </a:r>
            <a:r>
              <a:rPr lang="en-US" sz="35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গতি</a:t>
            </a:r>
            <a:endParaRPr lang="en-US" sz="3500" dirty="0" smtClean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5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স্পন্দন</a:t>
            </a:r>
            <a:r>
              <a:rPr lang="en-US" sz="35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গতি</a:t>
            </a:r>
            <a:endParaRPr lang="en-US" sz="3500" dirty="0" smtClean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n-IN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82" y="1499676"/>
            <a:ext cx="1904994" cy="1143008"/>
          </a:xfrm>
          <a:prstGeom prst="rect">
            <a:avLst/>
          </a:prstGeom>
        </p:spPr>
      </p:pic>
      <p:pic>
        <p:nvPicPr>
          <p:cNvPr id="5" name="Picture 4" descr="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01" y="1690690"/>
            <a:ext cx="2191043" cy="860770"/>
          </a:xfrm>
          <a:prstGeom prst="rect">
            <a:avLst/>
          </a:prstGeom>
        </p:spPr>
      </p:pic>
      <p:pic>
        <p:nvPicPr>
          <p:cNvPr id="6" name="Picture 5" descr="jjj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130" y="4928790"/>
            <a:ext cx="2071702" cy="857256"/>
          </a:xfrm>
          <a:prstGeom prst="rect">
            <a:avLst/>
          </a:prstGeom>
        </p:spPr>
      </p:pic>
      <p:pic>
        <p:nvPicPr>
          <p:cNvPr id="7" name="Picture 6" descr="ff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762" y="3373592"/>
            <a:ext cx="1895469" cy="857256"/>
          </a:xfrm>
          <a:prstGeom prst="rect">
            <a:avLst/>
          </a:prstGeom>
        </p:spPr>
      </p:pic>
      <p:pic>
        <p:nvPicPr>
          <p:cNvPr id="8" name="Picture 7" descr="d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556" y="4842930"/>
            <a:ext cx="1958368" cy="1601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1889" y="4528819"/>
            <a:ext cx="252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পৃথিবী</a:t>
            </a:r>
            <a:r>
              <a:rPr lang="en-US" dirty="0" smtClean="0"/>
              <a:t> </a:t>
            </a:r>
            <a:r>
              <a:rPr lang="en-US" dirty="0" err="1" smtClean="0"/>
              <a:t>সূর্যের</a:t>
            </a:r>
            <a:r>
              <a:rPr lang="en-US" dirty="0" smtClean="0"/>
              <a:t> </a:t>
            </a:r>
            <a:r>
              <a:rPr lang="en-US" dirty="0" err="1" smtClean="0"/>
              <a:t>চারিদিকে</a:t>
            </a:r>
            <a:r>
              <a:rPr lang="en-US" dirty="0" smtClean="0"/>
              <a:t> </a:t>
            </a:r>
            <a:r>
              <a:rPr lang="en-US" dirty="0" err="1" smtClean="0"/>
              <a:t>ঘুরছে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4131462" y="2842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পাখা</a:t>
            </a:r>
            <a:r>
              <a:rPr lang="en-US" dirty="0" smtClean="0"/>
              <a:t> </a:t>
            </a:r>
            <a:r>
              <a:rPr lang="en-US" dirty="0" err="1" smtClean="0"/>
              <a:t>ঘুরছে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6576568" y="591192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কুলি</a:t>
            </a:r>
            <a:r>
              <a:rPr lang="en-US" dirty="0" smtClean="0"/>
              <a:t> </a:t>
            </a:r>
            <a:r>
              <a:rPr lang="en-US" dirty="0" err="1" smtClean="0"/>
              <a:t>মালামাল</a:t>
            </a:r>
            <a:r>
              <a:rPr lang="en-US" dirty="0" smtClean="0"/>
              <a:t> </a:t>
            </a:r>
            <a:r>
              <a:rPr lang="en-US" dirty="0" err="1" smtClean="0"/>
              <a:t>সোজা</a:t>
            </a:r>
            <a:r>
              <a:rPr lang="en-US" dirty="0" smtClean="0"/>
              <a:t> </a:t>
            </a:r>
            <a:r>
              <a:rPr lang="en-US" dirty="0" err="1" smtClean="0"/>
              <a:t>ঠেলছে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6472237" y="278617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গাড়ি</a:t>
            </a:r>
            <a:r>
              <a:rPr lang="en-US" dirty="0" smtClean="0"/>
              <a:t> </a:t>
            </a:r>
            <a:r>
              <a:rPr lang="en-US" dirty="0" err="1" smtClean="0"/>
              <a:t>সোজা</a:t>
            </a:r>
            <a:r>
              <a:rPr lang="en-US" dirty="0" smtClean="0"/>
              <a:t> </a:t>
            </a:r>
            <a:r>
              <a:rPr lang="en-US" dirty="0" err="1" smtClean="0"/>
              <a:t>চলছে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4830496" y="5911928"/>
            <a:ext cx="19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গিটার</a:t>
            </a:r>
            <a:r>
              <a:rPr lang="en-US" dirty="0" smtClean="0"/>
              <a:t> </a:t>
            </a:r>
            <a:r>
              <a:rPr lang="en-US" dirty="0" err="1" smtClean="0"/>
              <a:t>বাজছে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02" y="3290437"/>
            <a:ext cx="1944048" cy="116573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63865" y="3454396"/>
            <a:ext cx="7993282" cy="195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3865" y="1321821"/>
            <a:ext cx="7993282" cy="2607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দুরুত্ব,s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২ 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6522" y="4223123"/>
            <a:ext cx="8008303" cy="2834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সময়,t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৩মিনিট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63864" y="1958689"/>
            <a:ext cx="1831160" cy="1495706"/>
            <a:chOff x="751819" y="1468585"/>
            <a:chExt cx="2441546" cy="1994275"/>
          </a:xfrm>
        </p:grpSpPr>
        <p:grpSp>
          <p:nvGrpSpPr>
            <p:cNvPr id="2" name="Group 1"/>
            <p:cNvGrpSpPr/>
            <p:nvPr/>
          </p:nvGrpSpPr>
          <p:grpSpPr>
            <a:xfrm>
              <a:off x="751819" y="2418739"/>
              <a:ext cx="2372138" cy="1044121"/>
              <a:chOff x="115502" y="2478803"/>
              <a:chExt cx="2372138" cy="1044121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15502" y="2478803"/>
                <a:ext cx="1976783" cy="779195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" name="Snip and Round Single Corner Rectangle 3"/>
              <p:cNvSpPr/>
              <p:nvPr/>
            </p:nvSpPr>
            <p:spPr>
              <a:xfrm>
                <a:off x="704659" y="2868400"/>
                <a:ext cx="1782981" cy="389597"/>
              </a:xfrm>
              <a:prstGeom prst="snipRound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55816" y="3141119"/>
                <a:ext cx="496134" cy="38180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348084" y="3141118"/>
                <a:ext cx="496134" cy="38180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463720" y="3230076"/>
                <a:ext cx="264863" cy="20389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79850" y="3222284"/>
                <a:ext cx="271969" cy="23278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Round Single Corner Rectangle 8"/>
              <p:cNvSpPr/>
              <p:nvPr/>
            </p:nvSpPr>
            <p:spPr>
              <a:xfrm>
                <a:off x="731792" y="2603475"/>
                <a:ext cx="209306" cy="288302"/>
              </a:xfrm>
              <a:prstGeom prst="round1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Round Single Corner Rectangle 9"/>
              <p:cNvSpPr/>
              <p:nvPr/>
            </p:nvSpPr>
            <p:spPr>
              <a:xfrm>
                <a:off x="1485683" y="2603474"/>
                <a:ext cx="209306" cy="469789"/>
              </a:xfrm>
              <a:prstGeom prst="round1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Round Single Corner Rectangle 10"/>
              <p:cNvSpPr/>
              <p:nvPr/>
            </p:nvSpPr>
            <p:spPr>
              <a:xfrm>
                <a:off x="1108737" y="2607370"/>
                <a:ext cx="209306" cy="288302"/>
              </a:xfrm>
              <a:prstGeom prst="round1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Round Single Corner Rectangle 11"/>
              <p:cNvSpPr/>
              <p:nvPr/>
            </p:nvSpPr>
            <p:spPr>
              <a:xfrm>
                <a:off x="1875872" y="2599578"/>
                <a:ext cx="209306" cy="288302"/>
              </a:xfrm>
              <a:prstGeom prst="round1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Round Single Corner Rectangle 12"/>
              <p:cNvSpPr/>
              <p:nvPr/>
            </p:nvSpPr>
            <p:spPr>
              <a:xfrm>
                <a:off x="373257" y="2601526"/>
                <a:ext cx="209306" cy="471738"/>
              </a:xfrm>
              <a:prstGeom prst="round1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8" name="Oval Callout 17"/>
            <p:cNvSpPr/>
            <p:nvPr/>
          </p:nvSpPr>
          <p:spPr>
            <a:xfrm>
              <a:off x="2100036" y="1468585"/>
              <a:ext cx="1093329" cy="706583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গতি</a:t>
              </a:r>
              <a:endPara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279137" y="4930483"/>
            <a:ext cx="224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রৈখিক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7263" y="1615953"/>
            <a:ext cx="331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u,v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=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দূরুত্ব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07685 L 0.73633 0.090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89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3864" y="2671305"/>
            <a:ext cx="1779104" cy="783091"/>
            <a:chOff x="115502" y="2478803"/>
            <a:chExt cx="2372138" cy="1044121"/>
          </a:xfrm>
        </p:grpSpPr>
        <p:sp>
          <p:nvSpPr>
            <p:cNvPr id="3" name="Rounded Rectangle 2"/>
            <p:cNvSpPr/>
            <p:nvPr/>
          </p:nvSpPr>
          <p:spPr>
            <a:xfrm>
              <a:off x="115502" y="2478803"/>
              <a:ext cx="1976783" cy="77919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" name="Snip and Round Single Corner Rectangle 3"/>
            <p:cNvSpPr/>
            <p:nvPr/>
          </p:nvSpPr>
          <p:spPr>
            <a:xfrm>
              <a:off x="704659" y="2868400"/>
              <a:ext cx="1782981" cy="389597"/>
            </a:xfrm>
            <a:prstGeom prst="snip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Oval 4"/>
            <p:cNvSpPr/>
            <p:nvPr/>
          </p:nvSpPr>
          <p:spPr>
            <a:xfrm>
              <a:off x="355816" y="3141119"/>
              <a:ext cx="496134" cy="381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1348084" y="3141118"/>
              <a:ext cx="496134" cy="381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/>
            <p:cNvSpPr/>
            <p:nvPr/>
          </p:nvSpPr>
          <p:spPr>
            <a:xfrm>
              <a:off x="1463720" y="3230076"/>
              <a:ext cx="264863" cy="20389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479850" y="3222284"/>
              <a:ext cx="271969" cy="2327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ound Single Corner Rectangle 8"/>
            <p:cNvSpPr/>
            <p:nvPr/>
          </p:nvSpPr>
          <p:spPr>
            <a:xfrm>
              <a:off x="731792" y="2603475"/>
              <a:ext cx="209306" cy="288302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ound Single Corner Rectangle 9"/>
            <p:cNvSpPr/>
            <p:nvPr/>
          </p:nvSpPr>
          <p:spPr>
            <a:xfrm>
              <a:off x="1485683" y="2603474"/>
              <a:ext cx="209306" cy="469789"/>
            </a:xfrm>
            <a:prstGeom prst="round1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ound Single Corner Rectangle 10"/>
            <p:cNvSpPr/>
            <p:nvPr/>
          </p:nvSpPr>
          <p:spPr>
            <a:xfrm>
              <a:off x="1108737" y="2607370"/>
              <a:ext cx="209306" cy="288302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ound Single Corner Rectangle 11"/>
            <p:cNvSpPr/>
            <p:nvPr/>
          </p:nvSpPr>
          <p:spPr>
            <a:xfrm>
              <a:off x="1875872" y="2599578"/>
              <a:ext cx="209306" cy="288302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ound Single Corner Rectangle 12"/>
            <p:cNvSpPr/>
            <p:nvPr/>
          </p:nvSpPr>
          <p:spPr>
            <a:xfrm>
              <a:off x="373257" y="2601526"/>
              <a:ext cx="209306" cy="471738"/>
            </a:xfrm>
            <a:prstGeom prst="round1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63865" y="3454396"/>
            <a:ext cx="7993282" cy="195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845" y="4224835"/>
            <a:ext cx="1042656" cy="2558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65" y="1321821"/>
            <a:ext cx="7993282" cy="2607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দুরুত্ব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I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1272816" y="1894926"/>
            <a:ext cx="938005" cy="58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স্থিতি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76276 0.0009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3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স্থিতিশীল</a:t>
            </a:r>
            <a:r>
              <a:rPr lang="en-US" sz="36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</a:t>
            </a:r>
            <a:r>
              <a:rPr lang="en-US" sz="36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স্থির</a:t>
            </a:r>
            <a:r>
              <a:rPr lang="en-US" sz="36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বস্তু</a:t>
            </a:r>
            <a:r>
              <a:rPr lang="en-US" sz="36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গতিশীল</a:t>
            </a:r>
            <a:r>
              <a:rPr lang="en-US" sz="36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বস্তু</a:t>
            </a:r>
            <a:r>
              <a:rPr lang="en-US" sz="36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বলতে</a:t>
            </a:r>
            <a:r>
              <a:rPr lang="en-US" sz="36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36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বুঝায়</a:t>
            </a:r>
            <a:r>
              <a:rPr lang="en-US" sz="36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endParaRPr lang="en-IN" sz="3600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সময়ের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পরিবর্তনের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পারিপার্শ্বের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সাপেক্ষে</a:t>
            </a:r>
            <a:r>
              <a:rPr lang="en-US" sz="2800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যখন</a:t>
            </a:r>
            <a:r>
              <a:rPr lang="en-US" sz="2800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বস্তুর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অবস্থানের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পরিবর্তন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ঘটেনা,তখন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ঐ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বস্তুকে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স্থিতিশীল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স্থির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বস্তু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বলে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00B0F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00B0F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00B0F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সময়ের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পরিবর্তনের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পারিপার্শ্বের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সাপেক্ষে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যখন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বস্তুর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অবস্থানের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পরিবর্তন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ঘটে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তখন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তাকে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গতিশীল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বস্তু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বলে</a:t>
            </a:r>
            <a:r>
              <a:rPr lang="en-US" sz="2800" dirty="0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07524"/>
            <a:ext cx="2643206" cy="1214446"/>
          </a:xfrm>
          <a:prstGeom prst="rect">
            <a:avLst/>
          </a:prstGeom>
        </p:spPr>
      </p:pic>
      <p:pic>
        <p:nvPicPr>
          <p:cNvPr id="5" name="Picture 4" descr="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5003869"/>
            <a:ext cx="2571768" cy="1785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1152" y="3198625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স্থির</a:t>
            </a:r>
            <a:r>
              <a:rPr lang="en-US" dirty="0" smtClean="0"/>
              <a:t> </a:t>
            </a:r>
            <a:r>
              <a:rPr lang="en-US" dirty="0" err="1" smtClean="0"/>
              <a:t>ফল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5445224"/>
            <a:ext cx="181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শিশু</a:t>
            </a:r>
            <a:r>
              <a:rPr lang="en-US" dirty="0" smtClean="0"/>
              <a:t> </a:t>
            </a:r>
            <a:r>
              <a:rPr lang="en-US" dirty="0" err="1" smtClean="0"/>
              <a:t>সাইকেল</a:t>
            </a:r>
            <a:r>
              <a:rPr lang="en-US" dirty="0" smtClean="0"/>
              <a:t> </a:t>
            </a:r>
            <a:r>
              <a:rPr lang="en-US" dirty="0" err="1" smtClean="0"/>
              <a:t>চালাচ্ছে</a:t>
            </a: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947</TotalTime>
  <Words>342</Words>
  <Application>Microsoft Office PowerPoint</Application>
  <PresentationFormat>On-screen Show (4:3)</PresentationFormat>
  <Paragraphs>92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NikoshBAN</vt:lpstr>
      <vt:lpstr>Shonar Bangla</vt:lpstr>
      <vt:lpstr>Times New Roman</vt:lpstr>
      <vt:lpstr>Wingdings</vt:lpstr>
      <vt:lpstr>Office Theme</vt:lpstr>
      <vt:lpstr>আজকের ক্লাসে সবাইকে স্বাগতম</vt:lpstr>
      <vt:lpstr>PowerPoint Presentation</vt:lpstr>
      <vt:lpstr>PowerPoint Presentation</vt:lpstr>
      <vt:lpstr>পাঠ শিরোনাম</vt:lpstr>
      <vt:lpstr>PowerPoint Presentation</vt:lpstr>
      <vt:lpstr>গতির প্রকারভেদঃ</vt:lpstr>
      <vt:lpstr>PowerPoint Presentation</vt:lpstr>
      <vt:lpstr>PowerPoint Presentation</vt:lpstr>
      <vt:lpstr>স্থিতিশীল বা স্থির বস্তু এবং গতিশীল বস্তু বলতে কি বুঝায় ?</vt:lpstr>
      <vt:lpstr>ভেক্টর রাশি ও স্কেলার রাশি কাকে বলে ?</vt:lpstr>
      <vt:lpstr>কয়েকটি ভেক্টর রাশিঃ</vt:lpstr>
      <vt:lpstr>কয়েকটি স্কেলার রাশিঃ</vt:lpstr>
      <vt:lpstr>একক কাজঃ</vt:lpstr>
      <vt:lpstr>দলীয় কাজঃ</vt:lpstr>
      <vt:lpstr>মূল্যায়ন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DBBL</cp:lastModifiedBy>
  <cp:revision>199</cp:revision>
  <dcterms:created xsi:type="dcterms:W3CDTF">2013-07-12T02:45:33Z</dcterms:created>
  <dcterms:modified xsi:type="dcterms:W3CDTF">2021-07-26T11:07:29Z</dcterms:modified>
</cp:coreProperties>
</file>