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61" r:id="rId5"/>
    <p:sldId id="276" r:id="rId6"/>
    <p:sldId id="277" r:id="rId7"/>
    <p:sldId id="279" r:id="rId8"/>
    <p:sldId id="278" r:id="rId9"/>
    <p:sldId id="280" r:id="rId10"/>
    <p:sldId id="281" r:id="rId11"/>
    <p:sldId id="282" r:id="rId12"/>
    <p:sldId id="284" r:id="rId13"/>
    <p:sldId id="283" r:id="rId14"/>
    <p:sldId id="285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70" y="-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211A-95F5-4CC5-8BA4-728EA4502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CC3B1-A5C8-46F6-A8F7-2FAE706AD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970DD-F35C-4855-9AFE-98F4F0CB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04DBD-E4E3-4086-86E0-A54A2200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2FA14-22CB-4BD5-8439-60C0F11C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8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383C-19C7-4116-B36B-A4CB1669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A76EC-C763-4974-A77C-E28D784AE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2D5E1-F4F7-467A-93C6-5B46362C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AA58D-C987-48BB-BAE4-FE9860FF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FFBFA-45C8-4A3A-AC62-9B5BEAD4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3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537CE-04F4-46F3-8DAF-9B65401F3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54AE6-2360-4C0A-9399-8A5B894BD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0F198-E9EE-4F17-9130-B948F691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2DABD-D877-457A-9E30-FE4E9EE8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343DE-6A3B-4F0B-956C-1DB3D56B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9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330B-1CB4-4CE3-B1BC-054C6FC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2AD37-1FCC-46C6-A8D5-AB47BCC83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FADDF-092A-4A50-9CA9-E6C6F455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0E8EB-94C7-46B7-B7E2-A05CA912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93F19-43BE-4554-BE7D-DD7F2EC3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6913-86E8-45A0-A874-872F8D15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E3DD8-E199-49DF-B682-6F47F143E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005EE-44CA-40AF-8B98-A8EE82B7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6DD4-0833-4F30-BD9F-FB803FC2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25CA-B8CB-46A8-AFC5-CD7B5845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ABF7-8725-4BDB-A42E-8F323020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F9AD2-67B3-472C-8B84-E88EC7090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A56FE-C7C3-4F56-B718-F102C5E85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28B7B-B1D0-4C7E-B6AB-A799DE51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129C9-7754-4545-9A6C-895F517E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3F359-5ADB-43A8-AC4C-3272D7CF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0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E94D-1E80-4412-BBC8-3F30F751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B81BF-A253-4022-9AC3-04E2BFD7B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696B5-47D2-4C54-85EC-4BDBA28DD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35796-09D2-40DA-A349-101DF89A2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1283E-D3D9-40CE-A630-1659ED0C5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B2B54-05E3-411D-AF5A-4FF9CB83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75018-7C14-4578-BE41-620E76F6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FB96A-624C-4812-88C2-D3CEB169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45FA-AD76-4316-9F05-CD29496E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30CBB-02AB-40E2-8BB6-7E957563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6184F-ECD1-4A7D-9FB8-0521A29B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049EF-BC37-46F9-8BA3-EBF66B0E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4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D7D0F-6CA1-47F4-A980-2A7D04CD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C7B31-8322-4E1D-AF63-2E252F37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E769B-851A-4626-86A3-FFFDFCD0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1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4005-235B-4039-B4A3-1DDA2355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E31F1-2B53-4088-8AF1-61398248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19C1E-CD7D-4558-AD24-44E16E8EE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573D3-3525-4581-BC2A-201AE1A2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53633-BEF2-4268-9C79-10677741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0DCB3-1D97-40ED-A26B-998C0773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6925-010C-4C0B-BC6D-97218BDA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1EA5D-6696-497B-8EC2-AAE0073A1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D69E6-07DC-496D-9ABC-5763F5CEE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4B250-7C3B-40EF-BF95-2473E2EB4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934E0-0304-40FB-9C87-E7196B25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8AE97-9A55-4845-B977-3C501017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6CE19-A753-401D-9A5D-40F1B263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C51-2B49-4B59-A174-145AB8FBA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6E2C6-5620-4A9D-9B58-232128E81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3B648-9A62-4D15-9072-00FA15A1514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96116-94DC-470C-9F1C-D75C10CCC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FD6BB-4207-4BB0-A72F-E5729C764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D13D-724C-40A5-B261-2AC17C7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1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D5A016-CFCB-44FD-916B-FF8686B314DC}"/>
              </a:ext>
            </a:extLst>
          </p:cNvPr>
          <p:cNvSpPr txBox="1"/>
          <p:nvPr/>
        </p:nvSpPr>
        <p:spPr>
          <a:xfrm>
            <a:off x="0" y="7222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C00000"/>
                </a:solidFill>
              </a:rPr>
              <a:t>সকলকে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r>
              <a:rPr lang="en-US" sz="8000" dirty="0" err="1">
                <a:solidFill>
                  <a:srgbClr val="C00000"/>
                </a:solidFill>
              </a:rPr>
              <a:t>শুভেচ্ছাঃ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213D6-A93E-43CA-ACCC-6674254D4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662"/>
            <a:ext cx="12192000" cy="5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9E555-09C5-4FE4-A961-F3D3DDC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8E1E9-C8EB-4513-88B7-2B1FBAC2A3EF}"/>
              </a:ext>
            </a:extLst>
          </p:cNvPr>
          <p:cNvSpPr txBox="1"/>
          <p:nvPr/>
        </p:nvSpPr>
        <p:spPr>
          <a:xfrm>
            <a:off x="0" y="-256674"/>
            <a:ext cx="12192000" cy="136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C00000"/>
              </a:solidFill>
            </a:endParaRPr>
          </a:p>
          <a:p>
            <a:r>
              <a:rPr lang="en-US" sz="4400" dirty="0" err="1">
                <a:solidFill>
                  <a:srgbClr val="C00000"/>
                </a:solidFill>
              </a:rPr>
              <a:t>সমাধানঃ</a:t>
            </a:r>
            <a:endParaRPr lang="en-US" sz="4400" dirty="0">
              <a:solidFill>
                <a:srgbClr val="C00000"/>
              </a:solidFill>
            </a:endParaRPr>
          </a:p>
          <a:p>
            <a:endParaRPr lang="en-US" sz="4400" dirty="0">
              <a:solidFill>
                <a:srgbClr val="C00000"/>
              </a:solidFill>
            </a:endParaRPr>
          </a:p>
          <a:p>
            <a:r>
              <a:rPr lang="en-US" sz="4400" dirty="0">
                <a:solidFill>
                  <a:srgbClr val="C00000"/>
                </a:solidFill>
              </a:rPr>
              <a:t>       </a:t>
            </a:r>
            <a:r>
              <a:rPr lang="en-US" sz="4400" dirty="0"/>
              <a:t>(৮৭০০×১+২১০০×২+৭৫০×৮)÷৩</a:t>
            </a:r>
          </a:p>
          <a:p>
            <a:r>
              <a:rPr lang="en-US" sz="4400" dirty="0"/>
              <a:t>      =(৮৭০০+৪২০০+৬০০০) ÷৩</a:t>
            </a:r>
            <a:endParaRPr lang="en-US" sz="4400" i="1" dirty="0"/>
          </a:p>
          <a:p>
            <a:r>
              <a:rPr lang="en-US" sz="4400" i="1" dirty="0"/>
              <a:t>      = ১৮৯০০÷৩</a:t>
            </a:r>
          </a:p>
          <a:p>
            <a:r>
              <a:rPr lang="en-US" sz="4400" i="1" dirty="0"/>
              <a:t>      = ৬৩০০</a:t>
            </a:r>
          </a:p>
          <a:p>
            <a:r>
              <a:rPr lang="en-US" sz="4400" dirty="0"/>
              <a:t>      </a:t>
            </a:r>
            <a:r>
              <a:rPr lang="en-US" sz="4400" dirty="0" err="1"/>
              <a:t>উত্তরঃ</a:t>
            </a:r>
            <a:r>
              <a:rPr lang="en-US" sz="4400" dirty="0"/>
              <a:t> ৬৩০০ </a:t>
            </a:r>
            <a:r>
              <a:rPr lang="en-US" sz="4400" dirty="0" err="1"/>
              <a:t>টাকা</a:t>
            </a:r>
            <a:r>
              <a:rPr lang="en-US" sz="4400" dirty="0"/>
              <a:t>।</a:t>
            </a:r>
          </a:p>
          <a:p>
            <a:endParaRPr lang="en-US" sz="4400" dirty="0"/>
          </a:p>
          <a:p>
            <a:r>
              <a:rPr lang="en-US" sz="4400" dirty="0"/>
              <a:t>                                                                       </a:t>
            </a:r>
          </a:p>
          <a:p>
            <a:r>
              <a:rPr lang="en-US" sz="4400" dirty="0"/>
              <a:t>                                                                        </a:t>
            </a:r>
          </a:p>
          <a:p>
            <a:r>
              <a:rPr lang="en-US" sz="4400" dirty="0"/>
              <a:t>                                                                                                                                        </a:t>
            </a:r>
          </a:p>
          <a:p>
            <a:r>
              <a:rPr lang="en-US" sz="4400" dirty="0"/>
              <a:t>       </a:t>
            </a:r>
          </a:p>
          <a:p>
            <a:r>
              <a:rPr lang="en-US" sz="4400" dirty="0"/>
              <a:t>                                                                                        </a:t>
            </a:r>
          </a:p>
          <a:p>
            <a:endParaRPr lang="en-US" sz="4400" dirty="0"/>
          </a:p>
          <a:p>
            <a:r>
              <a:rPr lang="en-US" sz="4400" dirty="0"/>
              <a:t>                                                                             </a:t>
            </a:r>
            <a:r>
              <a:rPr lang="en-US" sz="2000" dirty="0"/>
              <a:t> </a:t>
            </a:r>
          </a:p>
          <a:p>
            <a:endParaRPr lang="en-US" sz="4400" dirty="0">
              <a:solidFill>
                <a:srgbClr val="C00000"/>
              </a:solidFill>
            </a:endParaRPr>
          </a:p>
          <a:p>
            <a:endParaRPr lang="en-US" sz="4400" dirty="0">
              <a:solidFill>
                <a:srgbClr val="C00000"/>
              </a:solidFill>
            </a:endParaRPr>
          </a:p>
          <a:p>
            <a:endParaRPr lang="en-US" sz="4400" dirty="0">
              <a:solidFill>
                <a:srgbClr val="C00000"/>
              </a:solidFill>
            </a:endParaRPr>
          </a:p>
          <a:p>
            <a:r>
              <a:rPr lang="en-US" sz="4400" dirty="0">
                <a:solidFill>
                  <a:srgbClr val="C00000"/>
                </a:solidFill>
              </a:rPr>
              <a:t>                                            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1241C-0A18-4A8F-8175-D21271FE92B1}"/>
              </a:ext>
            </a:extLst>
          </p:cNvPr>
          <p:cNvSpPr txBox="1"/>
          <p:nvPr/>
        </p:nvSpPr>
        <p:spPr>
          <a:xfrm>
            <a:off x="9063789" y="844280"/>
            <a:ext cx="3128211" cy="28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7CBC2-C9BA-42EE-B46D-ACF6FC659C0B}"/>
              </a:ext>
            </a:extLst>
          </p:cNvPr>
          <p:cNvSpPr txBox="1"/>
          <p:nvPr/>
        </p:nvSpPr>
        <p:spPr>
          <a:xfrm>
            <a:off x="10234864" y="135791"/>
            <a:ext cx="19571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রাফঃ</a:t>
            </a:r>
            <a:endParaRPr lang="en-US" sz="4000" dirty="0"/>
          </a:p>
          <a:p>
            <a:pPr algn="ctr"/>
            <a:r>
              <a:rPr lang="en-US" sz="3200" dirty="0"/>
              <a:t>৮৭০০</a:t>
            </a:r>
          </a:p>
          <a:p>
            <a:pPr algn="ctr"/>
            <a:r>
              <a:rPr lang="en-US" sz="3200" dirty="0"/>
              <a:t>৪২০০</a:t>
            </a:r>
          </a:p>
          <a:p>
            <a:pPr algn="ctr"/>
            <a:r>
              <a:rPr lang="en-US" sz="3200" dirty="0"/>
              <a:t>+৬০০০</a:t>
            </a:r>
          </a:p>
          <a:p>
            <a:pPr algn="ctr"/>
            <a:r>
              <a:rPr lang="en-US" sz="3200" dirty="0"/>
              <a:t>১৮৯০০</a:t>
            </a:r>
          </a:p>
          <a:p>
            <a:pPr algn="ctr"/>
            <a:r>
              <a:rPr lang="en-US" sz="4000" dirty="0"/>
              <a:t>                     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98F40A-E391-4D17-A0BB-791727EB2678}"/>
              </a:ext>
            </a:extLst>
          </p:cNvPr>
          <p:cNvCxnSpPr/>
          <p:nvPr/>
        </p:nvCxnSpPr>
        <p:spPr>
          <a:xfrm>
            <a:off x="9737557" y="2264006"/>
            <a:ext cx="2534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5A7DCE-3EE8-4B71-A185-DE7A10C60DEC}"/>
              </a:ext>
            </a:extLst>
          </p:cNvPr>
          <p:cNvCxnSpPr/>
          <p:nvPr/>
        </p:nvCxnSpPr>
        <p:spPr>
          <a:xfrm>
            <a:off x="8678779" y="135791"/>
            <a:ext cx="0" cy="6722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A6E1810-B579-470B-9AB5-B058E71B8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79" y="2905046"/>
            <a:ext cx="3561347" cy="39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803A78-D0B2-4B10-A920-492FED26DAC1}"/>
              </a:ext>
            </a:extLst>
          </p:cNvPr>
          <p:cNvSpPr txBox="1"/>
          <p:nvPr/>
        </p:nvSpPr>
        <p:spPr>
          <a:xfrm>
            <a:off x="320842" y="304800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</a:rPr>
              <a:t>মূল্যায়নঃ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B2069-33F5-4A96-B8E6-A519A6E96887}"/>
              </a:ext>
            </a:extLst>
          </p:cNvPr>
          <p:cNvSpPr txBox="1"/>
          <p:nvPr/>
        </p:nvSpPr>
        <p:spPr>
          <a:xfrm>
            <a:off x="320842" y="1628384"/>
            <a:ext cx="11466150" cy="5098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02B0B-020D-4F46-9E8E-9DA902923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384"/>
            <a:ext cx="12192000" cy="522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91A194-AA55-4641-B89A-C07993B0354A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সমাধানঃ</a:t>
            </a:r>
            <a:endParaRPr lang="en-US" sz="4800" dirty="0"/>
          </a:p>
          <a:p>
            <a:endParaRPr lang="en-US" sz="4800" dirty="0"/>
          </a:p>
          <a:p>
            <a:r>
              <a:rPr lang="en-US" sz="4800" dirty="0"/>
              <a:t>            (৮৭০০×২+২১০০×৩+৭৫০×১২) ÷ ৫</a:t>
            </a:r>
          </a:p>
          <a:p>
            <a:r>
              <a:rPr lang="en-US" sz="4800" dirty="0"/>
              <a:t>            =(১৭৪০০+৬৩০০+৯০০০) ÷ ৫</a:t>
            </a:r>
          </a:p>
          <a:p>
            <a:r>
              <a:rPr lang="en-US" sz="4800" dirty="0"/>
              <a:t>            = ৩২৭০০÷ ৫</a:t>
            </a:r>
          </a:p>
          <a:p>
            <a:r>
              <a:rPr lang="en-US" sz="4800" dirty="0"/>
              <a:t>            = ৬৫৪০</a:t>
            </a:r>
          </a:p>
          <a:p>
            <a:r>
              <a:rPr lang="en-US" sz="4800" dirty="0"/>
              <a:t>            </a:t>
            </a:r>
            <a:r>
              <a:rPr lang="en-US" sz="4800" dirty="0" err="1"/>
              <a:t>উত্তরঃ</a:t>
            </a:r>
            <a:r>
              <a:rPr lang="en-US" sz="4800" dirty="0"/>
              <a:t> ৬৫৪০ </a:t>
            </a:r>
            <a:r>
              <a:rPr lang="en-US" sz="4800" dirty="0" err="1"/>
              <a:t>টাকা</a:t>
            </a:r>
            <a:r>
              <a:rPr lang="en-US" sz="4800" dirty="0"/>
              <a:t>।</a:t>
            </a:r>
          </a:p>
          <a:p>
            <a:endParaRPr lang="en-US" sz="4800" dirty="0">
              <a:solidFill>
                <a:srgbClr val="C00000"/>
              </a:solidFill>
            </a:endParaRPr>
          </a:p>
          <a:p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1FA4A-6458-4EBF-861F-F9971EEA43BD}"/>
              </a:ext>
            </a:extLst>
          </p:cNvPr>
          <p:cNvSpPr txBox="1"/>
          <p:nvPr/>
        </p:nvSpPr>
        <p:spPr>
          <a:xfrm>
            <a:off x="388307" y="764088"/>
            <a:ext cx="11361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</a:rPr>
              <a:t>বাড়ীর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কাজঃ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6BD39-5FA8-4AB0-BD99-08880174BC03}"/>
              </a:ext>
            </a:extLst>
          </p:cNvPr>
          <p:cNvSpPr txBox="1"/>
          <p:nvPr/>
        </p:nvSpPr>
        <p:spPr>
          <a:xfrm>
            <a:off x="388307" y="2580362"/>
            <a:ext cx="113611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/>
              <a:t>পাঠের</a:t>
            </a:r>
            <a:r>
              <a:rPr lang="en-US" sz="5400" dirty="0"/>
              <a:t> </a:t>
            </a:r>
            <a:r>
              <a:rPr lang="en-US" sz="5400" dirty="0" err="1"/>
              <a:t>বিষয়</a:t>
            </a:r>
            <a:r>
              <a:rPr lang="en-US" sz="5400" dirty="0"/>
              <a:t> </a:t>
            </a:r>
            <a:r>
              <a:rPr lang="en-US" sz="5400" dirty="0" err="1"/>
              <a:t>গুলো</a:t>
            </a:r>
            <a:r>
              <a:rPr lang="en-US" sz="5400" dirty="0"/>
              <a:t> – </a:t>
            </a:r>
            <a:r>
              <a:rPr lang="en-US" sz="5400" dirty="0" err="1"/>
              <a:t>পাঠ্য</a:t>
            </a:r>
            <a:r>
              <a:rPr lang="en-US" sz="5400" dirty="0"/>
              <a:t> </a:t>
            </a:r>
            <a:r>
              <a:rPr lang="en-US" sz="5400" dirty="0" err="1"/>
              <a:t>বইয়ের</a:t>
            </a:r>
            <a:r>
              <a:rPr lang="en-US" sz="5400" dirty="0"/>
              <a:t> ১৫ </a:t>
            </a:r>
            <a:r>
              <a:rPr lang="en-US" sz="5400" dirty="0" err="1"/>
              <a:t>পৃষ্ঠার</a:t>
            </a:r>
            <a:r>
              <a:rPr lang="en-US" sz="5400" dirty="0"/>
              <a:t> ১,২,৩,৩ </a:t>
            </a:r>
            <a:r>
              <a:rPr lang="en-US" sz="5400" dirty="0" err="1"/>
              <a:t>অঙ্ক</a:t>
            </a:r>
            <a:r>
              <a:rPr lang="en-US" sz="5400" dirty="0"/>
              <a:t> </a:t>
            </a:r>
            <a:r>
              <a:rPr lang="en-US" sz="5400" dirty="0" err="1"/>
              <a:t>গুলোর</a:t>
            </a:r>
            <a:r>
              <a:rPr lang="en-US" sz="5400" dirty="0"/>
              <a:t> </a:t>
            </a:r>
            <a:r>
              <a:rPr lang="en-US" sz="5400" dirty="0" err="1"/>
              <a:t>সমাধান</a:t>
            </a:r>
            <a:r>
              <a:rPr lang="en-US" sz="5400" dirty="0"/>
              <a:t> </a:t>
            </a:r>
            <a:r>
              <a:rPr lang="en-US" sz="5400" dirty="0" err="1"/>
              <a:t>বাসা</a:t>
            </a:r>
            <a:r>
              <a:rPr lang="en-US" sz="5400" dirty="0"/>
              <a:t> </a:t>
            </a:r>
            <a:r>
              <a:rPr lang="en-US" sz="5400" dirty="0" err="1"/>
              <a:t>থেকে</a:t>
            </a:r>
            <a:r>
              <a:rPr lang="en-US" sz="5400" dirty="0"/>
              <a:t> </a:t>
            </a:r>
            <a:r>
              <a:rPr lang="en-US" sz="5400" dirty="0" err="1"/>
              <a:t>করে</a:t>
            </a:r>
            <a:r>
              <a:rPr lang="en-US" sz="5400" dirty="0"/>
              <a:t> </a:t>
            </a:r>
            <a:r>
              <a:rPr lang="en-US" sz="5400" dirty="0" err="1"/>
              <a:t>আনতে</a:t>
            </a:r>
            <a:r>
              <a:rPr lang="en-US" sz="5400" dirty="0"/>
              <a:t> </a:t>
            </a:r>
            <a:r>
              <a:rPr lang="en-US" sz="5400" dirty="0" err="1"/>
              <a:t>হবে</a:t>
            </a:r>
            <a:r>
              <a:rPr lang="en-US" sz="5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635" y="306620"/>
            <a:ext cx="11633200" cy="115523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সকলকে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ধন্যবাদঃ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" y="1461854"/>
            <a:ext cx="11887200" cy="53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252665"/>
            <a:ext cx="2971800" cy="32124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3126" y="982397"/>
            <a:ext cx="2177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DC9E0-07AC-454D-ADA3-8D1132E4E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57"/>
          <a:stretch/>
        </p:blipFill>
        <p:spPr>
          <a:xfrm>
            <a:off x="5231985" y="1858880"/>
            <a:ext cx="1950867" cy="4193705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8442" y="3561347"/>
            <a:ext cx="46321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প্রলয়</a:t>
            </a:r>
            <a:r>
              <a:rPr lang="en-US" sz="2800" dirty="0"/>
              <a:t> </a:t>
            </a:r>
            <a:r>
              <a:rPr lang="en-US" sz="2800" dirty="0" err="1"/>
              <a:t>কুমার</a:t>
            </a:r>
            <a:r>
              <a:rPr lang="en-US" sz="2800" dirty="0"/>
              <a:t> </a:t>
            </a:r>
            <a:r>
              <a:rPr lang="en-US" sz="2800" dirty="0" err="1"/>
              <a:t>দত্ত</a:t>
            </a:r>
            <a:endParaRPr lang="en-US" sz="2800" dirty="0"/>
          </a:p>
          <a:p>
            <a:r>
              <a:rPr lang="en-US" sz="2800" dirty="0" err="1"/>
              <a:t>বি</a:t>
            </a:r>
            <a:r>
              <a:rPr lang="en-US" sz="2800" dirty="0"/>
              <a:t>, </a:t>
            </a:r>
            <a:r>
              <a:rPr lang="en-US" sz="2800" dirty="0" err="1"/>
              <a:t>কম</a:t>
            </a:r>
            <a:r>
              <a:rPr lang="en-US" sz="2800" dirty="0"/>
              <a:t>(</a:t>
            </a:r>
            <a:r>
              <a:rPr lang="en-US" sz="2800" dirty="0" err="1"/>
              <a:t>অনার্স</a:t>
            </a:r>
            <a:r>
              <a:rPr lang="en-US" sz="2800" dirty="0"/>
              <a:t>),</a:t>
            </a:r>
            <a:r>
              <a:rPr lang="en-US" sz="2800" dirty="0" err="1"/>
              <a:t>এম,কম</a:t>
            </a:r>
            <a:r>
              <a:rPr lang="en-US" sz="2800" dirty="0"/>
              <a:t> (</a:t>
            </a:r>
            <a:r>
              <a:rPr lang="en-US" sz="2800" dirty="0" err="1"/>
              <a:t>ব্যবস্থাপনা</a:t>
            </a:r>
            <a:r>
              <a:rPr lang="en-US" sz="2800" dirty="0"/>
              <a:t>),</a:t>
            </a:r>
            <a:r>
              <a:rPr lang="en-US" sz="2800" dirty="0" err="1"/>
              <a:t>সি,ইন,এড</a:t>
            </a:r>
            <a:endParaRPr lang="en-US" sz="2800" dirty="0"/>
          </a:p>
          <a:p>
            <a:r>
              <a:rPr lang="en-US" sz="2800" dirty="0" err="1"/>
              <a:t>সহকারী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r>
              <a:rPr lang="en-US" sz="2800" dirty="0"/>
              <a:t> </a:t>
            </a:r>
          </a:p>
          <a:p>
            <a:r>
              <a:rPr lang="en-US" sz="2800" dirty="0"/>
              <a:t>৬২,দক্ষিণ </a:t>
            </a:r>
            <a:r>
              <a:rPr lang="en-US" sz="2800" dirty="0" err="1"/>
              <a:t>হরিষকুল</a:t>
            </a:r>
            <a:r>
              <a:rPr lang="en-US" sz="2800" dirty="0"/>
              <a:t> </a:t>
            </a:r>
            <a:r>
              <a:rPr lang="en-US" sz="2800" dirty="0" err="1"/>
              <a:t>সরকারি</a:t>
            </a:r>
            <a:r>
              <a:rPr lang="en-US" sz="2800" dirty="0"/>
              <a:t> </a:t>
            </a:r>
            <a:r>
              <a:rPr lang="en-US" sz="2800" dirty="0" err="1"/>
              <a:t>প্রাঃ</a:t>
            </a:r>
            <a:r>
              <a:rPr lang="en-US" sz="2800" dirty="0"/>
              <a:t> </a:t>
            </a:r>
            <a:r>
              <a:rPr lang="en-US" sz="2800" dirty="0" err="1"/>
              <a:t>বিদ্যালয়</a:t>
            </a:r>
            <a:r>
              <a:rPr lang="en-US" sz="2800" dirty="0"/>
              <a:t> ।</a:t>
            </a:r>
          </a:p>
          <a:p>
            <a:r>
              <a:rPr lang="en-US" sz="2800" dirty="0" err="1"/>
              <a:t>নবাবগঞ্জ</a:t>
            </a:r>
            <a:r>
              <a:rPr lang="en-US" sz="2800" dirty="0"/>
              <a:t>, </a:t>
            </a:r>
            <a:r>
              <a:rPr lang="en-US" sz="2800" dirty="0" err="1"/>
              <a:t>ঢাকা</a:t>
            </a:r>
            <a:r>
              <a:rPr lang="en-US" sz="2800" dirty="0"/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90" y="1961848"/>
            <a:ext cx="3092115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443EB-BD86-4650-9FBD-85B7BABEFDEA}"/>
              </a:ext>
            </a:extLst>
          </p:cNvPr>
          <p:cNvSpPr txBox="1"/>
          <p:nvPr/>
        </p:nvSpPr>
        <p:spPr>
          <a:xfrm>
            <a:off x="0" y="51334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</a:rPr>
              <a:t>এসো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আমরা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একটি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ভিডিও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দেখিঃ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3" name="videoplayback (2)jog">
            <a:hlinkClick r:id="" action="ppaction://media"/>
            <a:extLst>
              <a:ext uri="{FF2B5EF4-FFF2-40B4-BE49-F238E27FC236}">
                <a16:creationId xmlns:a16="http://schemas.microsoft.com/office/drawing/2014/main" id="{52CC6319-CB02-427A-B015-DAF8A0A5CC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344345"/>
            <a:ext cx="12192000" cy="55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2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7747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C00000"/>
                </a:solidFill>
              </a:rPr>
              <a:t>পাঠ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পরিচিতিঃ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2696"/>
            <a:ext cx="1219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শ্রেণিঃপঞ্চম</a:t>
            </a:r>
            <a:r>
              <a:rPr lang="en-US" sz="4000" dirty="0"/>
              <a:t>                                </a:t>
            </a:r>
            <a:r>
              <a:rPr lang="en-US" sz="4000" dirty="0" err="1"/>
              <a:t>সময়ঃ</a:t>
            </a:r>
            <a:r>
              <a:rPr lang="en-US" sz="4000" dirty="0"/>
              <a:t> ৪০মিনিট।                                                                 </a:t>
            </a:r>
            <a:r>
              <a:rPr lang="en-US" sz="4000" dirty="0" err="1"/>
              <a:t>বিষয়ঃ</a:t>
            </a:r>
            <a:r>
              <a:rPr lang="en-US" sz="4000" dirty="0"/>
              <a:t> </a:t>
            </a:r>
            <a:r>
              <a:rPr lang="en-US" sz="4000" dirty="0" err="1"/>
              <a:t>প্রাথমিক</a:t>
            </a:r>
            <a:r>
              <a:rPr lang="en-US" sz="4000" dirty="0"/>
              <a:t> </a:t>
            </a:r>
            <a:r>
              <a:rPr lang="en-US" sz="4000" dirty="0" err="1"/>
              <a:t>গণিত</a:t>
            </a:r>
            <a:endParaRPr lang="en-US" sz="4000" dirty="0"/>
          </a:p>
          <a:p>
            <a:r>
              <a:rPr lang="en-US" sz="4000" dirty="0" err="1"/>
              <a:t>পাঠ</a:t>
            </a:r>
            <a:r>
              <a:rPr lang="en-US" sz="4000" dirty="0"/>
              <a:t>: ৩.২ </a:t>
            </a:r>
            <a:r>
              <a:rPr lang="en-US" sz="4000" dirty="0" err="1"/>
              <a:t>চার</a:t>
            </a:r>
            <a:r>
              <a:rPr lang="en-US" sz="4000" dirty="0"/>
              <a:t> </a:t>
            </a:r>
            <a:r>
              <a:rPr lang="en-US" sz="4000" dirty="0" err="1"/>
              <a:t>প্রক্রিয়া</a:t>
            </a:r>
            <a:r>
              <a:rPr lang="en-US" sz="4000" dirty="0"/>
              <a:t> </a:t>
            </a:r>
            <a:r>
              <a:rPr lang="en-US" sz="4000" dirty="0" err="1"/>
              <a:t>সম্পর্কিত</a:t>
            </a:r>
            <a:r>
              <a:rPr lang="en-US" sz="4000" dirty="0"/>
              <a:t> </a:t>
            </a:r>
            <a:r>
              <a:rPr lang="en-US" sz="4000" dirty="0" err="1"/>
              <a:t>সমস্যাবলী</a:t>
            </a:r>
            <a:r>
              <a:rPr lang="en-US" sz="4000" dirty="0"/>
              <a:t> - ২</a:t>
            </a:r>
          </a:p>
          <a:p>
            <a:r>
              <a:rPr lang="en-US" sz="4000" dirty="0"/>
              <a:t>অধ্যায়ঃ৩</a:t>
            </a:r>
          </a:p>
          <a:p>
            <a:r>
              <a:rPr lang="en-US" sz="4000" dirty="0" err="1"/>
              <a:t>পাঠ্যাংশঃআলতাফ</a:t>
            </a:r>
            <a:r>
              <a:rPr lang="en-US" sz="4000" dirty="0"/>
              <a:t> </a:t>
            </a:r>
            <a:r>
              <a:rPr lang="en-US" sz="4000" dirty="0" err="1"/>
              <a:t>সাহেবের</a:t>
            </a:r>
            <a:r>
              <a:rPr lang="en-US" sz="4000" dirty="0"/>
              <a:t>---- </a:t>
            </a:r>
            <a:r>
              <a:rPr lang="en-US" sz="4000" dirty="0" err="1"/>
              <a:t>প্রত্যেকে</a:t>
            </a:r>
            <a:r>
              <a:rPr lang="en-US" sz="4000" dirty="0"/>
              <a:t> </a:t>
            </a:r>
            <a:r>
              <a:rPr lang="en-US" sz="4000" dirty="0" err="1"/>
              <a:t>কত</a:t>
            </a:r>
            <a:r>
              <a:rPr lang="en-US" sz="4000" dirty="0"/>
              <a:t> </a:t>
            </a:r>
            <a:r>
              <a:rPr lang="en-US" sz="4000" dirty="0" err="1"/>
              <a:t>টাকা</a:t>
            </a:r>
            <a:r>
              <a:rPr lang="en-US" sz="4000" dirty="0"/>
              <a:t> </a:t>
            </a:r>
            <a:r>
              <a:rPr lang="en-US" sz="4000" dirty="0" err="1"/>
              <a:t>করে</a:t>
            </a:r>
            <a:r>
              <a:rPr lang="en-US" sz="4000" dirty="0"/>
              <a:t> </a:t>
            </a:r>
            <a:r>
              <a:rPr lang="en-US" sz="4000" dirty="0" err="1"/>
              <a:t>দিলেন</a:t>
            </a:r>
            <a:r>
              <a:rPr lang="en-US" sz="4000" dirty="0"/>
              <a:t>? ১,২,৩,৩।</a:t>
            </a:r>
          </a:p>
          <a:p>
            <a:r>
              <a:rPr lang="en-US" sz="4000" dirty="0"/>
              <a:t>                     </a:t>
            </a:r>
            <a:r>
              <a:rPr lang="en-US" sz="3600" dirty="0" err="1"/>
              <a:t>পৃষ্ঠাঃ</a:t>
            </a:r>
            <a:r>
              <a:rPr lang="en-US" sz="3600" dirty="0"/>
              <a:t> </a:t>
            </a:r>
            <a:r>
              <a:rPr lang="en-US" sz="4000" dirty="0"/>
              <a:t>১৫।   (</a:t>
            </a:r>
            <a:r>
              <a:rPr lang="en-US" sz="4000" dirty="0" err="1"/>
              <a:t>পাঠের</a:t>
            </a:r>
            <a:r>
              <a:rPr lang="en-US" sz="4000" dirty="0"/>
              <a:t> সংখ্যাঃ১)</a:t>
            </a:r>
          </a:p>
          <a:p>
            <a:r>
              <a:rPr lang="en-US" sz="4000" dirty="0"/>
              <a:t>                               </a:t>
            </a:r>
            <a:r>
              <a:rPr lang="en-US" sz="4000" dirty="0" err="1"/>
              <a:t>উপকরণঃ</a:t>
            </a:r>
            <a:r>
              <a:rPr lang="en-US" sz="4000" dirty="0"/>
              <a:t> </a:t>
            </a:r>
            <a:r>
              <a:rPr lang="en-US" sz="4000" dirty="0" err="1"/>
              <a:t>পাঠ্য</a:t>
            </a:r>
            <a:r>
              <a:rPr lang="en-US" sz="4000" dirty="0"/>
              <a:t> </a:t>
            </a:r>
            <a:r>
              <a:rPr lang="en-US" sz="4000" dirty="0" err="1"/>
              <a:t>বই</a:t>
            </a:r>
            <a:r>
              <a:rPr lang="en-US" sz="40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837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FE175-E7BC-4A69-AA80-C8E57EB02940}"/>
              </a:ext>
            </a:extLst>
          </p:cNvPr>
          <p:cNvSpPr txBox="1"/>
          <p:nvPr/>
        </p:nvSpPr>
        <p:spPr>
          <a:xfrm>
            <a:off x="417095" y="705853"/>
            <a:ext cx="1134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C00000"/>
                </a:solidFill>
              </a:rPr>
              <a:t>শিখন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ফলঃ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F348F-D309-44A4-BE39-1D50718C751D}"/>
              </a:ext>
            </a:extLst>
          </p:cNvPr>
          <p:cNvSpPr txBox="1"/>
          <p:nvPr/>
        </p:nvSpPr>
        <p:spPr>
          <a:xfrm>
            <a:off x="569495" y="2458828"/>
            <a:ext cx="113417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১৪.৪.১      </a:t>
            </a:r>
            <a:r>
              <a:rPr lang="en-US" sz="4000" dirty="0" err="1"/>
              <a:t>যোগ</a:t>
            </a:r>
            <a:r>
              <a:rPr lang="en-US" sz="4000" dirty="0"/>
              <a:t>/ </a:t>
            </a:r>
            <a:r>
              <a:rPr lang="en-US" sz="4000" dirty="0" err="1"/>
              <a:t>বিয়োগ</a:t>
            </a:r>
            <a:r>
              <a:rPr lang="en-US" sz="4000" dirty="0"/>
              <a:t> ও </a:t>
            </a:r>
            <a:r>
              <a:rPr lang="en-US" sz="4000" dirty="0" err="1"/>
              <a:t>গুণ</a:t>
            </a:r>
            <a:r>
              <a:rPr lang="en-US" sz="4000" dirty="0"/>
              <a:t>/ </a:t>
            </a:r>
            <a:r>
              <a:rPr lang="en-US" sz="4000" dirty="0" err="1"/>
              <a:t>ভাগ</a:t>
            </a:r>
            <a:r>
              <a:rPr lang="en-US" sz="4000" dirty="0"/>
              <a:t>  </a:t>
            </a:r>
            <a:r>
              <a:rPr lang="en-US" sz="4000" dirty="0" err="1"/>
              <a:t>সংক্লান্ত</a:t>
            </a:r>
            <a:r>
              <a:rPr lang="en-US" sz="4000" dirty="0"/>
              <a:t> </a:t>
            </a:r>
            <a:r>
              <a:rPr lang="en-US" sz="4000" dirty="0" err="1"/>
              <a:t>তিন</a:t>
            </a:r>
            <a:r>
              <a:rPr lang="en-US" sz="4000" dirty="0"/>
              <a:t>  </a:t>
            </a:r>
            <a:r>
              <a:rPr lang="en-US" sz="4000" dirty="0" err="1"/>
              <a:t>স্তর</a:t>
            </a:r>
            <a:r>
              <a:rPr lang="en-US" sz="4000" dirty="0"/>
              <a:t> </a:t>
            </a:r>
            <a:r>
              <a:rPr lang="en-US" sz="4000" dirty="0" err="1"/>
              <a:t>বিশিষ্ট</a:t>
            </a:r>
            <a:r>
              <a:rPr lang="en-US" sz="4000" dirty="0"/>
              <a:t> </a:t>
            </a:r>
            <a:r>
              <a:rPr lang="en-US" sz="4000" dirty="0" err="1"/>
              <a:t>সমস্যার</a:t>
            </a:r>
            <a:r>
              <a:rPr lang="en-US" sz="4000" dirty="0"/>
              <a:t> </a:t>
            </a:r>
            <a:r>
              <a:rPr lang="en-US" sz="4000" dirty="0" err="1"/>
              <a:t>সমাধান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পারবে</a:t>
            </a:r>
            <a:r>
              <a:rPr lang="en-US" sz="4000" dirty="0"/>
              <a:t>।</a:t>
            </a:r>
          </a:p>
          <a:p>
            <a:endParaRPr lang="en-US" sz="4000" dirty="0"/>
          </a:p>
          <a:p>
            <a:r>
              <a:rPr lang="en-US" sz="4000" dirty="0"/>
              <a:t>১৪.৪.২     </a:t>
            </a:r>
            <a:r>
              <a:rPr lang="en-US" sz="4000" dirty="0" err="1"/>
              <a:t>যোগ</a:t>
            </a:r>
            <a:r>
              <a:rPr lang="en-US" sz="4000" dirty="0"/>
              <a:t>, </a:t>
            </a:r>
            <a:r>
              <a:rPr lang="en-US" sz="4000" dirty="0" err="1"/>
              <a:t>বিয়ো‌গ</a:t>
            </a:r>
            <a:r>
              <a:rPr lang="en-US" sz="4000" dirty="0"/>
              <a:t>, </a:t>
            </a:r>
            <a:r>
              <a:rPr lang="en-US" sz="4000" dirty="0" err="1"/>
              <a:t>গুণ</a:t>
            </a:r>
            <a:r>
              <a:rPr lang="en-US" sz="4000" dirty="0"/>
              <a:t>  ও  </a:t>
            </a:r>
            <a:r>
              <a:rPr lang="en-US" sz="4000" dirty="0" err="1"/>
              <a:t>ভাগের</a:t>
            </a:r>
            <a:r>
              <a:rPr lang="en-US" sz="4000" dirty="0"/>
              <a:t> </a:t>
            </a:r>
            <a:r>
              <a:rPr lang="en-US" sz="4000" dirty="0" err="1"/>
              <a:t>অনূর্ধব</a:t>
            </a:r>
            <a:r>
              <a:rPr lang="en-US" sz="4000" dirty="0"/>
              <a:t> </a:t>
            </a:r>
            <a:r>
              <a:rPr lang="en-US" sz="4000" dirty="0" err="1"/>
              <a:t>তিনটি</a:t>
            </a:r>
            <a:r>
              <a:rPr lang="en-US" sz="4000" dirty="0"/>
              <a:t> </a:t>
            </a:r>
            <a:r>
              <a:rPr lang="en-US" sz="4000" dirty="0" err="1"/>
              <a:t>ব্যবহার</a:t>
            </a:r>
            <a:r>
              <a:rPr lang="en-US" sz="4000" dirty="0"/>
              <a:t> </a:t>
            </a:r>
            <a:r>
              <a:rPr lang="en-US" sz="4000" dirty="0" err="1"/>
              <a:t>করে</a:t>
            </a:r>
            <a:r>
              <a:rPr lang="en-US" sz="4000" dirty="0"/>
              <a:t> </a:t>
            </a:r>
            <a:r>
              <a:rPr lang="en-US" sz="4000" dirty="0" err="1"/>
              <a:t>তিন</a:t>
            </a:r>
            <a:r>
              <a:rPr lang="en-US" sz="4000" dirty="0"/>
              <a:t>  </a:t>
            </a:r>
            <a:r>
              <a:rPr lang="en-US" sz="4000" dirty="0" err="1"/>
              <a:t>স্তর</a:t>
            </a:r>
            <a:r>
              <a:rPr lang="en-US" sz="4000" dirty="0"/>
              <a:t> </a:t>
            </a:r>
            <a:r>
              <a:rPr lang="en-US" sz="4000" dirty="0" err="1"/>
              <a:t>বিশিষ্ট</a:t>
            </a:r>
            <a:r>
              <a:rPr lang="en-US" sz="4000" dirty="0"/>
              <a:t> </a:t>
            </a:r>
            <a:r>
              <a:rPr lang="en-US" sz="4000" dirty="0" err="1"/>
              <a:t>সমস্যার</a:t>
            </a:r>
            <a:r>
              <a:rPr lang="en-US" sz="4000" dirty="0"/>
              <a:t> </a:t>
            </a:r>
            <a:r>
              <a:rPr lang="en-US" sz="4000" dirty="0" err="1"/>
              <a:t>সমাধান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পারবে</a:t>
            </a:r>
            <a:r>
              <a:rPr lang="en-US" sz="4000" dirty="0"/>
              <a:t>।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C06A75-27F0-4477-9E48-048A707A2DBA}"/>
              </a:ext>
            </a:extLst>
          </p:cNvPr>
          <p:cNvSpPr txBox="1"/>
          <p:nvPr/>
        </p:nvSpPr>
        <p:spPr>
          <a:xfrm>
            <a:off x="192505" y="433137"/>
            <a:ext cx="1183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</a:rPr>
              <a:t>পাঠ্য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বইয়ের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সাথে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পরিচিতিঃ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27844-0C0C-4A4B-A00B-2EBFA8926A9E}"/>
              </a:ext>
            </a:extLst>
          </p:cNvPr>
          <p:cNvSpPr txBox="1"/>
          <p:nvPr/>
        </p:nvSpPr>
        <p:spPr>
          <a:xfrm>
            <a:off x="4267201" y="1475874"/>
            <a:ext cx="3978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পৃষ্ঠাঃ</a:t>
            </a:r>
            <a:r>
              <a:rPr lang="en-US" sz="4400" dirty="0"/>
              <a:t> ১৫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BB161-291F-4CEC-BEA9-11234B1FF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4757"/>
            <a:ext cx="12192000" cy="38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6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F37AD-3F23-477E-89E1-9E2C33DB6534}"/>
              </a:ext>
            </a:extLst>
          </p:cNvPr>
          <p:cNvSpPr txBox="1"/>
          <p:nvPr/>
        </p:nvSpPr>
        <p:spPr>
          <a:xfrm>
            <a:off x="224589" y="657726"/>
            <a:ext cx="11758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CB75D-C686-4C39-AD34-9CF6F75875EB}"/>
              </a:ext>
            </a:extLst>
          </p:cNvPr>
          <p:cNvSpPr txBox="1"/>
          <p:nvPr/>
        </p:nvSpPr>
        <p:spPr>
          <a:xfrm>
            <a:off x="0" y="1368182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</a:rPr>
              <a:t>সমাধানঃ</a:t>
            </a:r>
            <a:endParaRPr lang="en-US" sz="4400" dirty="0">
              <a:solidFill>
                <a:srgbClr val="C00000"/>
              </a:solidFill>
            </a:endParaRPr>
          </a:p>
          <a:p>
            <a:endParaRPr lang="en-US" sz="4400" dirty="0">
              <a:solidFill>
                <a:srgbClr val="C00000"/>
              </a:solidFill>
            </a:endParaRPr>
          </a:p>
          <a:p>
            <a:r>
              <a:rPr lang="en-US" sz="4400" dirty="0">
                <a:solidFill>
                  <a:srgbClr val="C00000"/>
                </a:solidFill>
              </a:rPr>
              <a:t>              </a:t>
            </a:r>
            <a:r>
              <a:rPr lang="en-US" sz="4400" dirty="0"/>
              <a:t>(৯৮৭০-৩৮০০-৫৬৫০)× ১২</a:t>
            </a:r>
          </a:p>
          <a:p>
            <a:r>
              <a:rPr lang="en-US" sz="4400" dirty="0"/>
              <a:t>              = ৪২০×১২</a:t>
            </a:r>
          </a:p>
          <a:p>
            <a:r>
              <a:rPr lang="en-US" sz="4400" dirty="0"/>
              <a:t>              = ৫০৪০ </a:t>
            </a:r>
          </a:p>
          <a:p>
            <a:endParaRPr lang="en-US" sz="4400" dirty="0"/>
          </a:p>
          <a:p>
            <a:r>
              <a:rPr lang="en-US" sz="4400" dirty="0"/>
              <a:t>             </a:t>
            </a:r>
            <a:r>
              <a:rPr lang="en-US" sz="4400" dirty="0" err="1"/>
              <a:t>উত্তরঃ</a:t>
            </a:r>
            <a:r>
              <a:rPr lang="en-US" sz="4400" dirty="0"/>
              <a:t> ৫০৪০ </a:t>
            </a:r>
            <a:r>
              <a:rPr lang="en-US" sz="4400" dirty="0" err="1"/>
              <a:t>টাকা</a:t>
            </a:r>
            <a:r>
              <a:rPr lang="en-US" sz="4400" dirty="0"/>
              <a:t> ।                  ৫  ০   ৪  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A9F5A-2304-463C-AB79-EF11542368CA}"/>
              </a:ext>
            </a:extLst>
          </p:cNvPr>
          <p:cNvSpPr txBox="1"/>
          <p:nvPr/>
        </p:nvSpPr>
        <p:spPr>
          <a:xfrm>
            <a:off x="8511766" y="2430049"/>
            <a:ext cx="25678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রাফঃ</a:t>
            </a:r>
            <a:endParaRPr lang="en-US" sz="4000" dirty="0"/>
          </a:p>
          <a:p>
            <a:pPr algn="ctr"/>
            <a:r>
              <a:rPr lang="en-US" sz="4000" dirty="0"/>
              <a:t>৪ ২ ০</a:t>
            </a:r>
          </a:p>
          <a:p>
            <a:pPr algn="ctr"/>
            <a:r>
              <a:rPr lang="en-US" sz="4000" dirty="0"/>
              <a:t>  ×  ১   ২</a:t>
            </a:r>
          </a:p>
          <a:p>
            <a:pPr algn="ctr"/>
            <a:r>
              <a:rPr lang="en-US" sz="4000" dirty="0"/>
              <a:t>৮  ৪ ০                     ৪ ২    ০   ০     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7BAF9A-A5A4-46BB-B0C6-6CD2CB9B5747}"/>
              </a:ext>
            </a:extLst>
          </p:cNvPr>
          <p:cNvCxnSpPr/>
          <p:nvPr/>
        </p:nvCxnSpPr>
        <p:spPr>
          <a:xfrm>
            <a:off x="8543081" y="5489818"/>
            <a:ext cx="2505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F41ED8-31E2-4E89-903C-922C53DA8712}"/>
              </a:ext>
            </a:extLst>
          </p:cNvPr>
          <p:cNvCxnSpPr/>
          <p:nvPr/>
        </p:nvCxnSpPr>
        <p:spPr>
          <a:xfrm>
            <a:off x="8530225" y="4246323"/>
            <a:ext cx="25803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532FAF-B4BA-4136-BB1A-889D1205B4DD}"/>
              </a:ext>
            </a:extLst>
          </p:cNvPr>
          <p:cNvCxnSpPr/>
          <p:nvPr/>
        </p:nvCxnSpPr>
        <p:spPr>
          <a:xfrm>
            <a:off x="8543081" y="2550695"/>
            <a:ext cx="0" cy="3649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5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A27BE7-7EEB-4EBB-B0B1-8751FB0F5A0B}"/>
              </a:ext>
            </a:extLst>
          </p:cNvPr>
          <p:cNvSpPr txBox="1"/>
          <p:nvPr/>
        </p:nvSpPr>
        <p:spPr>
          <a:xfrm>
            <a:off x="320842" y="465221"/>
            <a:ext cx="11534274" cy="612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B3719-4846-4262-88AC-9E710811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838C83-8A75-4B8E-A720-05A3FEF5EF43}"/>
              </a:ext>
            </a:extLst>
          </p:cNvPr>
          <p:cNvSpPr txBox="1"/>
          <p:nvPr/>
        </p:nvSpPr>
        <p:spPr>
          <a:xfrm>
            <a:off x="224589" y="930442"/>
            <a:ext cx="117428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</a:rPr>
              <a:t>সমাধানঃ</a:t>
            </a:r>
            <a:endParaRPr lang="en-US" sz="4400" dirty="0">
              <a:solidFill>
                <a:srgbClr val="C00000"/>
              </a:solidFill>
            </a:endParaRPr>
          </a:p>
          <a:p>
            <a:endParaRPr lang="en-US" sz="4400" dirty="0">
              <a:solidFill>
                <a:srgbClr val="C00000"/>
              </a:solidFill>
            </a:endParaRPr>
          </a:p>
          <a:p>
            <a:r>
              <a:rPr lang="en-US" sz="6600" dirty="0"/>
              <a:t>             (৫- ২)× ১০</a:t>
            </a:r>
          </a:p>
          <a:p>
            <a:r>
              <a:rPr lang="en-US" sz="6600" dirty="0"/>
              <a:t>             = ৩×১০</a:t>
            </a:r>
          </a:p>
          <a:p>
            <a:r>
              <a:rPr lang="en-US" sz="6600" dirty="0"/>
              <a:t>             =  ৩০</a:t>
            </a:r>
          </a:p>
          <a:p>
            <a:r>
              <a:rPr lang="en-US" sz="6600" dirty="0"/>
              <a:t>           </a:t>
            </a:r>
            <a:r>
              <a:rPr lang="en-US" sz="6600" dirty="0" err="1"/>
              <a:t>উত্তরঃ</a:t>
            </a:r>
            <a:r>
              <a:rPr lang="en-US" sz="6600" dirty="0"/>
              <a:t> ৩০ </a:t>
            </a:r>
            <a:r>
              <a:rPr lang="en-US" sz="6600" dirty="0" err="1"/>
              <a:t>লিটার</a:t>
            </a:r>
            <a:r>
              <a:rPr lang="en-US" sz="6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23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271</Words>
  <Application>Microsoft Office PowerPoint</Application>
  <PresentationFormat>Widescreen</PresentationFormat>
  <Paragraphs>93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64</cp:revision>
  <dcterms:created xsi:type="dcterms:W3CDTF">2021-07-20T14:32:56Z</dcterms:created>
  <dcterms:modified xsi:type="dcterms:W3CDTF">2021-07-25T16:10:01Z</dcterms:modified>
</cp:coreProperties>
</file>