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9" r:id="rId3"/>
    <p:sldId id="257" r:id="rId4"/>
    <p:sldId id="263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FF"/>
    <a:srgbClr val="07B93E"/>
    <a:srgbClr val="9900CC"/>
    <a:srgbClr val="009900"/>
    <a:srgbClr val="FF9900"/>
    <a:srgbClr val="6600CC"/>
    <a:srgbClr val="1B06BA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513-B4E8-4DB1-844C-F4B7533443D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513-B4E8-4DB1-844C-F4B7533443D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513-B4E8-4DB1-844C-F4B7533443D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513-B4E8-4DB1-844C-F4B7533443D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513-B4E8-4DB1-844C-F4B7533443D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513-B4E8-4DB1-844C-F4B7533443D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513-B4E8-4DB1-844C-F4B7533443D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513-B4E8-4DB1-844C-F4B7533443D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513-B4E8-4DB1-844C-F4B7533443D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513-B4E8-4DB1-844C-F4B7533443D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513-B4E8-4DB1-844C-F4B7533443D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2CC6513-B4E8-4DB1-844C-F4B7533443DB}" type="datetimeFigureOut">
              <a:rPr lang="en-US" smtClean="0"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err="1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5400" dirty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(REAL NUMBER)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96200" cy="2565400"/>
          </a:xfrm>
        </p:spPr>
        <p:txBody>
          <a:bodyPr>
            <a:normAutofit/>
          </a:bodyPr>
          <a:lstStyle/>
          <a:p>
            <a:r>
              <a:rPr lang="as-IN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মো: নূরুল ইসলাম</a:t>
            </a:r>
          </a:p>
          <a:p>
            <a:r>
              <a:rPr lang="as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এমএসসি (গণিত রাবি), এমএড(টিটিসি রাজশাহী)</a:t>
            </a:r>
          </a:p>
          <a:p>
            <a:r>
              <a:rPr lang="as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প্রধান শিক্ষক </a:t>
            </a:r>
          </a:p>
          <a:p>
            <a:r>
              <a:rPr lang="as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ঝিনুক মাধ্যমিক বালিকা </a:t>
            </a:r>
            <a:r>
              <a:rPr lang="as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as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কোর্টপাড়া</a:t>
            </a:r>
            <a:r>
              <a:rPr lang="as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চুয়াডাঙ্গা।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55418"/>
            <a:ext cx="4151313" cy="25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460" y="304802"/>
            <a:ext cx="1983540" cy="2317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687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55" y="0"/>
            <a:ext cx="9144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err="1" smtClean="0">
                <a:solidFill>
                  <a:srgbClr val="1B06BA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u="sng" dirty="0" smtClean="0">
              <a:solidFill>
                <a:srgbClr val="1B06BA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54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5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কাহাকে</a:t>
            </a:r>
            <a:r>
              <a:rPr lang="en-US" sz="5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5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মুলদ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অমুলদ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90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72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7200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জোড়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0000FF"/>
                </a:solidFill>
                <a:latin typeface="Segoe UI Semibold"/>
                <a:cs typeface="NikoshBAN" pitchFamily="2" charset="0"/>
              </a:rPr>
              <a:t>: </a:t>
            </a:r>
          </a:p>
          <a:p>
            <a:r>
              <a:rPr lang="en-US" sz="5400" dirty="0" smtClean="0">
                <a:solidFill>
                  <a:srgbClr val="009900"/>
                </a:solidFill>
                <a:latin typeface="Algerian"/>
                <a:cs typeface="NikoshBAN" pitchFamily="2" charset="0"/>
              </a:rPr>
              <a:t>√7</a:t>
            </a:r>
            <a:r>
              <a:rPr lang="en-US" sz="5400" dirty="0" smtClean="0">
                <a:solidFill>
                  <a:srgbClr val="009900"/>
                </a:solidFill>
                <a:latin typeface="Segoe UI Semibold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অমূলদ</a:t>
            </a:r>
            <a:r>
              <a:rPr lang="en-US" sz="5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54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5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5400" dirty="0" smtClean="0">
              <a:solidFill>
                <a:srgbClr val="009900"/>
              </a:solidFill>
              <a:latin typeface="Segoe UI Semibold"/>
              <a:cs typeface="NikoshBAN" pitchFamily="2" charset="0"/>
            </a:endParaRPr>
          </a:p>
          <a:p>
            <a:r>
              <a:rPr lang="en-US" sz="5400" dirty="0" err="1" smtClean="0">
                <a:solidFill>
                  <a:srgbClr val="0000FF"/>
                </a:solidFill>
                <a:latin typeface="Segoe UI Semibold"/>
                <a:cs typeface="NikoshBAN" pitchFamily="2" charset="0"/>
              </a:rPr>
              <a:t>বিজোড়</a:t>
            </a:r>
            <a:r>
              <a:rPr lang="en-US" sz="5400" dirty="0" smtClean="0">
                <a:solidFill>
                  <a:srgbClr val="0000FF"/>
                </a:solidFill>
                <a:latin typeface="Segoe UI Semibold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Segoe UI Semibold"/>
                <a:cs typeface="NikoshBAN" pitchFamily="2" charset="0"/>
              </a:rPr>
              <a:t>সংখ্যার</a:t>
            </a:r>
            <a:r>
              <a:rPr lang="en-US" sz="5400" dirty="0" smtClean="0">
                <a:solidFill>
                  <a:srgbClr val="0000FF"/>
                </a:solidFill>
                <a:latin typeface="Segoe UI Semibold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Segoe UI Semibold"/>
                <a:cs typeface="NikoshBAN" pitchFamily="2" charset="0"/>
              </a:rPr>
              <a:t>দল</a:t>
            </a:r>
            <a:r>
              <a:rPr lang="en-US" sz="5400" dirty="0" smtClean="0">
                <a:solidFill>
                  <a:srgbClr val="0000FF"/>
                </a:solidFill>
                <a:latin typeface="Segoe UI Semibold"/>
                <a:cs typeface="NikoshBAN" pitchFamily="2" charset="0"/>
              </a:rPr>
              <a:t> : </a:t>
            </a:r>
          </a:p>
          <a:p>
            <a:r>
              <a:rPr lang="en-US" sz="5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0.31</a:t>
            </a:r>
            <a:r>
              <a:rPr lang="en-US" sz="5400" dirty="0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এবং</a:t>
            </a:r>
            <a:r>
              <a:rPr lang="en-US" sz="5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0.12</a:t>
            </a:r>
            <a:r>
              <a:rPr lang="en-US" sz="5400" dirty="0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এর</a:t>
            </a:r>
            <a:r>
              <a:rPr lang="en-US" sz="5400" dirty="0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মাঝে</a:t>
            </a:r>
            <a:r>
              <a:rPr lang="en-US" sz="5400" dirty="0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দুইটি</a:t>
            </a:r>
            <a:r>
              <a:rPr lang="en-US" sz="5400" dirty="0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অমূলদ</a:t>
            </a:r>
            <a:r>
              <a:rPr lang="en-US" sz="5400" dirty="0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সংখ্যা</a:t>
            </a:r>
            <a:r>
              <a:rPr lang="en-US" sz="5400" dirty="0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নির্ণয়</a:t>
            </a:r>
            <a:r>
              <a:rPr lang="en-US" sz="5400" dirty="0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কর</a:t>
            </a:r>
            <a:r>
              <a:rPr lang="en-US" sz="5400" dirty="0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 ।</a:t>
            </a:r>
            <a:endParaRPr lang="en-US" sz="5400" dirty="0">
              <a:solidFill>
                <a:srgbClr val="9900C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61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err="1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8000" u="sng" dirty="0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u="sng" dirty="0" err="1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000" u="sng" dirty="0" smtClean="0">
              <a:solidFill>
                <a:srgbClr val="9900CC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rgbClr val="0000FF"/>
                </a:solidFill>
                <a:latin typeface="SimSun"/>
                <a:ea typeface="SimSun"/>
                <a:cs typeface="NikoshBAN" pitchFamily="2" charset="0"/>
              </a:rPr>
              <a:t>“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বিজোড়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স্বাভবিক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বর্গকে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ভাগশেষ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5400" dirty="0" smtClean="0">
                <a:solidFill>
                  <a:srgbClr val="0000FF"/>
                </a:solidFill>
                <a:latin typeface="SimSun"/>
                <a:ea typeface="SimSun"/>
                <a:cs typeface="NikoshBAN" pitchFamily="2" charset="0"/>
              </a:rPr>
              <a:t>”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55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9144000" cy="548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4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সকলের</a:t>
            </a:r>
            <a:r>
              <a:rPr lang="en-US" sz="4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সুস্বাস্থ্য</a:t>
            </a:r>
            <a:r>
              <a:rPr lang="en-US" sz="4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কামনা</a:t>
            </a:r>
            <a:r>
              <a:rPr lang="en-US" sz="4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4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করলাম</a:t>
            </a:r>
            <a:r>
              <a:rPr lang="en-US" sz="4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4621227"/>
            <a:ext cx="4191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err="1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solidFill>
                <a:srgbClr val="FF99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24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0"/>
                <a:ext cx="9144000" cy="5117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নিচের </a:t>
                </a:r>
                <a:r>
                  <a:rPr lang="en-US" sz="5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সংখ্যা</a:t>
                </a:r>
                <a:r>
                  <a:rPr lang="en-US" sz="5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গুলো</a:t>
                </a:r>
                <a:r>
                  <a:rPr lang="en-US" sz="5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ভাল</a:t>
                </a:r>
                <a:r>
                  <a:rPr lang="en-US" sz="5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ভাবে</a:t>
                </a:r>
                <a:r>
                  <a:rPr lang="en-US" sz="5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লক্ষ্য</a:t>
                </a:r>
                <a:r>
                  <a:rPr lang="en-US" sz="5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en-US" sz="5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–</a:t>
                </a:r>
              </a:p>
              <a:p>
                <a:r>
                  <a:rPr lang="en-US" sz="4800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5=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num>
                      <m:den>
                        <m:r>
                          <a:rPr lang="en-US" sz="4800" b="0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4800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4800" b="0" i="1" dirty="0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8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44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6.5</a:t>
                </a:r>
                <a:r>
                  <a:rPr lang="en-US" sz="48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,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4800" b="0" i="1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8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44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1.333---,</a:t>
                </a:r>
                <a:r>
                  <a:rPr lang="en-US" sz="4000" dirty="0" smtClean="0">
                    <a:solidFill>
                      <a:srgbClr val="0000FF"/>
                    </a:solidFill>
                    <a:latin typeface="Algerian"/>
                    <a:cs typeface="Times New Roman" pitchFamily="18" charset="0"/>
                  </a:rPr>
                  <a:t> </a:t>
                </a:r>
              </a:p>
              <a:p>
                <a:r>
                  <a:rPr lang="en-US" sz="4400" dirty="0" smtClean="0">
                    <a:solidFill>
                      <a:srgbClr val="FF0000"/>
                    </a:solidFill>
                    <a:latin typeface="Algerian" pitchFamily="82" charset="0"/>
                    <a:cs typeface="Times New Roman" pitchFamily="18" charset="0"/>
                  </a:rPr>
                  <a:t>√</a:t>
                </a:r>
                <a:r>
                  <a:rPr lang="en-US" sz="4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5 = 2.2315---, </a:t>
                </a:r>
                <a:r>
                  <a:rPr lang="en-US" sz="4400" dirty="0" smtClean="0">
                    <a:solidFill>
                      <a:srgbClr val="800000"/>
                    </a:solidFill>
                    <a:latin typeface="Algerian" pitchFamily="82" charset="0"/>
                    <a:cs typeface="Times New Roman" pitchFamily="18" charset="0"/>
                  </a:rPr>
                  <a:t>√</a:t>
                </a:r>
                <a:r>
                  <a:rPr lang="en-US" sz="4400" dirty="0" smtClean="0">
                    <a:solidFill>
                      <a:srgbClr val="800000"/>
                    </a:solidFill>
                    <a:latin typeface="Times New Roman" pitchFamily="18" charset="0"/>
                    <a:cs typeface="Times New Roman" pitchFamily="18" charset="0"/>
                  </a:rPr>
                  <a:t>2 =1.4142135----,</a:t>
                </a:r>
                <a:r>
                  <a:rPr lang="en-US" sz="4400" dirty="0" smtClean="0">
                    <a:solidFill>
                      <a:srgbClr val="07B93E"/>
                    </a:solidFill>
                    <a:latin typeface="Times New Roman" pitchFamily="18" charset="0"/>
                    <a:cs typeface="Times New Roman" pitchFamily="18" charset="0"/>
                  </a:rPr>
                  <a:t>       </a:t>
                </a:r>
                <a:r>
                  <a:rPr lang="en-US" sz="4800" dirty="0" smtClean="0">
                    <a:solidFill>
                      <a:srgbClr val="009900"/>
                    </a:solidFill>
                    <a:latin typeface="Algerian"/>
                    <a:cs typeface="Times New Roman" pitchFamily="18" charset="0"/>
                  </a:rPr>
                  <a:t>√</a:t>
                </a:r>
                <a:r>
                  <a:rPr lang="en-US" sz="4800" dirty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3= </a:t>
                </a:r>
                <a:r>
                  <a:rPr lang="en-US" sz="48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1.7320501---</a:t>
                </a:r>
              </a:p>
              <a:p>
                <a:r>
                  <a:rPr lang="en-US" sz="5400" dirty="0" err="1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উপরোক্ত</a:t>
                </a:r>
                <a:r>
                  <a:rPr lang="en-US" sz="5400" dirty="0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সংখ্যাগুলোর</a:t>
                </a:r>
                <a:r>
                  <a:rPr lang="en-US" sz="5400" dirty="0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মধ্যে</a:t>
                </a:r>
                <a:r>
                  <a:rPr lang="en-US" sz="5400" dirty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কোনটি</a:t>
                </a:r>
                <a:r>
                  <a:rPr lang="en-US" sz="5400" dirty="0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মূলদ</a:t>
                </a:r>
                <a:r>
                  <a:rPr lang="en-US" sz="5400" dirty="0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 ও </a:t>
                </a:r>
                <a:r>
                  <a:rPr lang="en-US" sz="5400" dirty="0" err="1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কোনটি</a:t>
                </a:r>
                <a:r>
                  <a:rPr lang="en-US" sz="5400" dirty="0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অমুলদ</a:t>
                </a:r>
                <a:r>
                  <a:rPr lang="en-US" sz="5400" dirty="0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বাচাই</a:t>
                </a:r>
                <a:r>
                  <a:rPr lang="en-US" sz="5400" dirty="0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en-US" sz="5400" dirty="0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5400" dirty="0" smtClean="0">
                    <a:solidFill>
                      <a:srgbClr val="9900CC"/>
                    </a:solidFill>
                  </a:rPr>
                  <a:t> </a:t>
                </a:r>
                <a:endParaRPr lang="en-US" sz="5400" dirty="0">
                  <a:solidFill>
                    <a:srgbClr val="9900CC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5117748"/>
              </a:xfrm>
              <a:prstGeom prst="rect">
                <a:avLst/>
              </a:prstGeom>
              <a:blipFill rotWithShape="1">
                <a:blip r:embed="rId3"/>
                <a:stretch>
                  <a:fillRect l="-3533" t="-3333" r="-933" b="-5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51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6927" y="20782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6000" dirty="0" err="1" smtClean="0">
                <a:solidFill>
                  <a:srgbClr val="1F0BB5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6000" dirty="0" smtClean="0">
                <a:solidFill>
                  <a:srgbClr val="1F0BB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1F0BB5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solidFill>
                  <a:srgbClr val="1F0BB5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6000" dirty="0" err="1" smtClean="0">
                <a:solidFill>
                  <a:srgbClr val="1F0BB5"/>
                </a:solidFill>
                <a:latin typeface="NikoshBAN" pitchFamily="2" charset="0"/>
                <a:cs typeface="NikoshBAN" pitchFamily="2" charset="0"/>
              </a:rPr>
              <a:t>মূলদ</a:t>
            </a:r>
            <a:r>
              <a:rPr lang="en-US" sz="6000" dirty="0" smtClean="0">
                <a:solidFill>
                  <a:srgbClr val="1F0BB5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solidFill>
                  <a:srgbClr val="1F0BB5"/>
                </a:solidFill>
                <a:latin typeface="NikoshBAN" pitchFamily="2" charset="0"/>
                <a:cs typeface="NikoshBAN" pitchFamily="2" charset="0"/>
              </a:rPr>
              <a:t>অমূলদ</a:t>
            </a:r>
            <a:r>
              <a:rPr lang="en-US" sz="6000" dirty="0" smtClean="0">
                <a:solidFill>
                  <a:srgbClr val="1F0BB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1F0BB5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6000" dirty="0" smtClean="0">
                <a:solidFill>
                  <a:srgbClr val="1F0BB5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6000" dirty="0" err="1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6000" dirty="0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6000" dirty="0" err="1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endParaRPr lang="en-US" sz="6000" dirty="0" smtClean="0">
              <a:solidFill>
                <a:srgbClr val="07B93E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9E3422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000" dirty="0" smtClean="0">
                <a:solidFill>
                  <a:srgbClr val="9E3422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6000" dirty="0" err="1" smtClean="0">
                <a:solidFill>
                  <a:srgbClr val="9E3422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6000" dirty="0" smtClean="0">
              <a:solidFill>
                <a:srgbClr val="9E342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261CA4"/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6000" dirty="0" smtClean="0">
                <a:solidFill>
                  <a:srgbClr val="261CA4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6000" dirty="0" err="1" smtClean="0">
                <a:solidFill>
                  <a:srgbClr val="261CA4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en-US" sz="6000" dirty="0">
              <a:solidFill>
                <a:srgbClr val="261CA4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48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927"/>
            <a:ext cx="9144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err="1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শিক্ষনফল</a:t>
            </a:r>
            <a:endParaRPr lang="en-US" sz="8000" u="sng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মূলদ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অমূলদ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5400" dirty="0" err="1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মূলদ</a:t>
            </a:r>
            <a:r>
              <a:rPr lang="en-US" sz="5400" dirty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অমূলদ</a:t>
            </a:r>
            <a:r>
              <a:rPr lang="en-US" sz="5400" dirty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5400" dirty="0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5400" dirty="0" err="1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রতে</a:t>
            </a:r>
            <a:r>
              <a:rPr lang="en-US" sz="5400" dirty="0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5400" dirty="0" err="1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অমূলদ</a:t>
            </a:r>
            <a:r>
              <a:rPr lang="en-US" sz="5400" dirty="0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প্রতিজ্ঞা</a:t>
            </a:r>
            <a:r>
              <a:rPr lang="en-US" sz="5400" dirty="0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5400" dirty="0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dirty="0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solidFill>
                <a:srgbClr val="07B93E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95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চক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দেখি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3999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94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9144000" cy="65867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বাস্তব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সংখ্যার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শ্রেণী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বিভাগে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দেখা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যায়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-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সকল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মূলদ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ও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অমূলদ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নিয়ে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বাস্তব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গঠিত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। </a:t>
                </a:r>
              </a:p>
              <a:p>
                <a:r>
                  <a:rPr lang="en-US" sz="4400" dirty="0"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মূলদ</a:t>
                </a:r>
                <a:r>
                  <a:rPr lang="en-US" sz="44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smtClean="0">
                    <a:solidFill>
                      <a:srgbClr val="0000FF"/>
                    </a:solidFill>
                    <a:latin typeface="Segoe UI Semibold"/>
                    <a:cs typeface="NikoshBAN" pitchFamily="2" charset="0"/>
                    <a:sym typeface="Symbol"/>
                  </a:rPr>
                  <a:t>:</a:t>
                </a:r>
                <a:r>
                  <a:rPr lang="en-US" sz="4400" dirty="0" smtClean="0"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4400" b="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𝑝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sz="44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আকারের</a:t>
                </a:r>
                <a:r>
                  <a:rPr lang="en-US" sz="44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</a:t>
                </a:r>
                <a:r>
                  <a:rPr lang="en-US" sz="44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যেখানে</a:t>
                </a:r>
                <a:r>
                  <a:rPr lang="en-US" sz="44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>
                    <a:solidFill>
                      <a:srgbClr val="07B93E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p ,</a:t>
                </a:r>
                <a:r>
                  <a:rPr lang="en-US" sz="4400" dirty="0" smtClean="0">
                    <a:solidFill>
                      <a:srgbClr val="07B93E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q </a:t>
                </a:r>
                <a:r>
                  <a:rPr lang="en-US" sz="4400" dirty="0" err="1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পূর্ণ</a:t>
                </a:r>
                <a:r>
                  <a:rPr lang="en-US" sz="44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</a:t>
                </a:r>
                <a:r>
                  <a:rPr lang="en-US" sz="44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এবং</a:t>
                </a:r>
                <a:r>
                  <a:rPr lang="en-US" sz="4400" dirty="0" smtClean="0">
                    <a:solidFill>
                      <a:srgbClr val="07B93E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q0</a:t>
                </a:r>
                <a:r>
                  <a:rPr lang="en-US" sz="44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600" dirty="0" err="1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যেমন</a:t>
                </a:r>
                <a:r>
                  <a:rPr lang="en-US" sz="36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-  </a:t>
                </a:r>
                <a:r>
                  <a:rPr lang="en-US" sz="3600" dirty="0" smtClean="0">
                    <a:solidFill>
                      <a:srgbClr val="07B93E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12,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7B93E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7B93E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7B93E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,  </a:t>
                </a:r>
                <a:r>
                  <a:rPr lang="en-US" sz="3600" dirty="0" smtClean="0">
                    <a:solidFill>
                      <a:srgbClr val="07B93E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0</a:t>
                </a:r>
                <a:r>
                  <a:rPr lang="en-US" sz="36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,   </a:t>
                </a:r>
                <a:r>
                  <a:rPr lang="en-US" sz="3600" dirty="0" smtClean="0">
                    <a:solidFill>
                      <a:srgbClr val="07B93E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.</a:t>
                </a:r>
              </a:p>
              <a:p>
                <a:r>
                  <a:rPr lang="en-US" sz="4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অমূলদ</a:t>
                </a:r>
                <a:r>
                  <a:rPr lang="en-US" sz="4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smtClean="0">
                    <a:solidFill>
                      <a:srgbClr val="0000FF"/>
                    </a:solidFill>
                    <a:latin typeface="Segoe UI Semibold"/>
                    <a:cs typeface="NikoshBAN" pitchFamily="2" charset="0"/>
                    <a:sym typeface="Symbol"/>
                  </a:rPr>
                  <a:t>:</a:t>
                </a:r>
                <a:r>
                  <a:rPr lang="en-US" sz="4400" dirty="0" smtClean="0"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p ,q </a:t>
                </a:r>
                <a:r>
                  <a:rPr lang="en-US" sz="44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পূর্ণ</a:t>
                </a:r>
                <a:r>
                  <a:rPr lang="en-US" sz="44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</a:t>
                </a:r>
                <a:r>
                  <a:rPr lang="en-US" sz="44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এবং</a:t>
                </a:r>
                <a:r>
                  <a:rPr lang="en-US" sz="4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q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0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হলে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যে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সকল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সংখ্যাকে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ভগ্নাংশ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আকারে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প্রকাশ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করা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যায়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না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তাকে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অমূলদ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বলে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।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যেমন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- </a:t>
                </a:r>
                <a:r>
                  <a:rPr lang="en-US" sz="3600" dirty="0" smtClean="0">
                    <a:solidFill>
                      <a:srgbClr val="7030A0"/>
                    </a:solidFill>
                    <a:latin typeface="Algerian"/>
                    <a:cs typeface="NikoshBAN" pitchFamily="2" charset="0"/>
                    <a:sym typeface="Symbol"/>
                  </a:rPr>
                  <a:t>√</a:t>
                </a:r>
                <a:r>
                  <a:rPr lang="en-US" sz="36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10,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22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,   </a:t>
                </a:r>
                <a:r>
                  <a:rPr lang="en-US" sz="36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25</a:t>
                </a:r>
                <a:r>
                  <a:rPr lang="en-US" sz="3600" dirty="0" smtClean="0">
                    <a:solidFill>
                      <a:srgbClr val="7030A0"/>
                    </a:solidFill>
                    <a:latin typeface="Segoe UI Semibold"/>
                    <a:cs typeface="Times New Roman" pitchFamily="18" charset="0"/>
                    <a:sym typeface="Symbol"/>
                  </a:rPr>
                  <a:t>͘</a:t>
                </a:r>
                <a:r>
                  <a:rPr lang="en-US" sz="36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4</a:t>
                </a:r>
                <a:r>
                  <a:rPr lang="en-US" sz="3600" dirty="0" smtClean="0">
                    <a:solidFill>
                      <a:srgbClr val="7030A0"/>
                    </a:solidFill>
                    <a:latin typeface="Segoe UI Semibold"/>
                    <a:cs typeface="Times New Roman" pitchFamily="18" charset="0"/>
                    <a:sym typeface="Symbol"/>
                  </a:rPr>
                  <a:t>͘</a:t>
                </a:r>
                <a:r>
                  <a:rPr lang="en-US" sz="36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7</a:t>
                </a:r>
                <a:r>
                  <a:rPr lang="en-US" sz="3600" dirty="0" smtClean="0">
                    <a:solidFill>
                      <a:srgbClr val="7030A0"/>
                    </a:solidFill>
                    <a:latin typeface="Segoe UI Semibold"/>
                    <a:cs typeface="Times New Roman" pitchFamily="18" charset="0"/>
                    <a:sym typeface="Symbol"/>
                  </a:rPr>
                  <a:t>͘</a:t>
                </a:r>
                <a:endParaRPr lang="en-US" sz="36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  <a:sym typeface="Symbol"/>
                </a:endParaRPr>
              </a:p>
              <a:p>
                <a:endParaRPr lang="en-US" sz="3200" dirty="0" smtClean="0">
                  <a:latin typeface="NikoshBAN" pitchFamily="2" charset="0"/>
                  <a:cs typeface="NikoshBAN" pitchFamily="2" charset="0"/>
                  <a:sym typeface="Symbol"/>
                </a:endParaRPr>
              </a:p>
              <a:p>
                <a:endParaRPr lang="en-US" sz="4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586740"/>
              </a:xfrm>
              <a:prstGeom prst="rect">
                <a:avLst/>
              </a:prstGeom>
              <a:blipFill rotWithShape="1">
                <a:blip r:embed="rId3"/>
                <a:stretch>
                  <a:fillRect l="-2667" t="-1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534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C00000"/>
                </a:solidFill>
                <a:latin typeface="Algerian"/>
              </a:rPr>
              <a:t>√</a:t>
            </a:r>
            <a:r>
              <a:rPr lang="en-US" sz="4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40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0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অমূলদ</a:t>
            </a:r>
            <a:r>
              <a:rPr lang="en-US" sz="40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4000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>
                <a:solidFill>
                  <a:srgbClr val="0000FF"/>
                </a:solidFill>
                <a:latin typeface="Algerian"/>
              </a:rPr>
              <a:t>√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=2.2361---</a:t>
            </a:r>
            <a:r>
              <a:rPr lang="en-US" sz="4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   </a:t>
            </a:r>
          </a:p>
          <a:p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a=3.141141114--------</a:t>
            </a:r>
            <a:endParaRPr lang="en-US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b=3.565565556------</a:t>
            </a:r>
          </a:p>
          <a:p>
            <a:r>
              <a:rPr lang="en-US" sz="4000" dirty="0" err="1" smtClean="0">
                <a:solidFill>
                  <a:srgbClr val="05BB09"/>
                </a:solidFill>
                <a:latin typeface="NikoshBAN" pitchFamily="2" charset="0"/>
                <a:cs typeface="NikoshBAN" pitchFamily="2" charset="0"/>
              </a:rPr>
              <a:t>এখানে,স্পষ্টত</a:t>
            </a:r>
            <a:r>
              <a:rPr lang="en-US" sz="4000" dirty="0" smtClean="0">
                <a:solidFill>
                  <a:srgbClr val="05BB09"/>
                </a:solidFill>
                <a:latin typeface="NikoshBAN" pitchFamily="2" charset="0"/>
                <a:cs typeface="NikoshBAN" pitchFamily="2" charset="0"/>
                <a:sym typeface="Symbol"/>
              </a:rPr>
              <a:t> </a:t>
            </a:r>
            <a:r>
              <a:rPr lang="en-US" sz="4000" dirty="0" smtClean="0">
                <a:solidFill>
                  <a:srgbClr val="05BB0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2.236 3.141141114 4 </a:t>
            </a:r>
          </a:p>
          <a:p>
            <a:r>
              <a:rPr lang="en-US" sz="4000" dirty="0" err="1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  <a:sym typeface="Symbol"/>
              </a:rPr>
              <a:t>এবং</a:t>
            </a:r>
            <a:r>
              <a:rPr lang="en-US" sz="4000" dirty="0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  <a:sym typeface="Symbol"/>
              </a:rPr>
              <a:t>  </a:t>
            </a:r>
            <a:r>
              <a:rPr lang="en-US" sz="40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2.236---  3.565565556  4</a:t>
            </a:r>
            <a:endParaRPr lang="en-US" sz="4000" dirty="0" smtClean="0">
              <a:solidFill>
                <a:srgbClr val="9900CC"/>
              </a:solidFill>
              <a:latin typeface="NikoshBAN" pitchFamily="2" charset="0"/>
              <a:cs typeface="NikoshBAN" pitchFamily="2" charset="0"/>
              <a:sym typeface="Symbol"/>
            </a:endParaRPr>
          </a:p>
          <a:p>
            <a:r>
              <a:rPr lang="en-US" sz="4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∴ </a:t>
            </a:r>
            <a:r>
              <a:rPr lang="en-US" sz="4000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 </a:t>
            </a:r>
            <a:r>
              <a:rPr lang="en-US" sz="40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এবং</a:t>
            </a:r>
            <a:r>
              <a:rPr lang="en-US" sz="4000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b</a:t>
            </a:r>
            <a:r>
              <a:rPr lang="en-US" sz="4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0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দুইটি</a:t>
            </a:r>
            <a:r>
              <a:rPr lang="en-US" sz="4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0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অমূলদ</a:t>
            </a:r>
            <a:r>
              <a:rPr lang="en-US" sz="4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0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সংখ্যা</a:t>
            </a:r>
            <a:r>
              <a:rPr lang="en-US" sz="4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0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যা</a:t>
            </a:r>
            <a:r>
              <a:rPr lang="en-US" sz="4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000" dirty="0">
                <a:solidFill>
                  <a:srgbClr val="00CC00"/>
                </a:solidFill>
                <a:latin typeface="Algerian"/>
              </a:rPr>
              <a:t>√</a:t>
            </a:r>
            <a:r>
              <a:rPr lang="en-US" sz="4000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4000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0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এর</a:t>
            </a:r>
            <a:r>
              <a:rPr lang="en-US" sz="4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0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মধ্যে</a:t>
            </a:r>
            <a:r>
              <a:rPr lang="en-US" sz="4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0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অবস্থিত</a:t>
            </a:r>
            <a:r>
              <a:rPr lang="en-US" sz="4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।</a:t>
            </a:r>
            <a:r>
              <a:rPr lang="en-US" sz="4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Ans.3.141141114---- </a:t>
            </a:r>
            <a:r>
              <a:rPr lang="en-US" sz="4000" dirty="0" err="1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3.565565556-----.</a:t>
            </a:r>
            <a:endParaRPr lang="en-US" sz="4000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31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0" y="13855"/>
                <a:ext cx="8610600" cy="68171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প্রতিজ্ঞা </a:t>
                </a:r>
                <a:r>
                  <a:rPr lang="en-US" sz="4000" dirty="0" smtClean="0">
                    <a:solidFill>
                      <a:srgbClr val="0000FF"/>
                    </a:solidFill>
                    <a:latin typeface="Segoe UI Semibold"/>
                    <a:cs typeface="NikoshBAN" pitchFamily="2" charset="0"/>
                  </a:rPr>
                  <a:t>: </a:t>
                </a:r>
                <a:r>
                  <a:rPr lang="en-US" sz="4000" dirty="0" smtClean="0">
                    <a:solidFill>
                      <a:srgbClr val="0000FF"/>
                    </a:solidFill>
                    <a:latin typeface="Algerian"/>
                    <a:cs typeface="NikoshBAN" pitchFamily="2" charset="0"/>
                  </a:rPr>
                  <a:t>√</a:t>
                </a:r>
                <a:r>
                  <a:rPr lang="en-US" sz="40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5 </a:t>
                </a:r>
                <a:r>
                  <a:rPr lang="en-US" sz="40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একটি</a:t>
                </a:r>
                <a:r>
                  <a:rPr lang="en-US" sz="40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অমূলদ</a:t>
                </a:r>
                <a:r>
                  <a:rPr lang="en-US" sz="40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সংখ্যা</a:t>
                </a:r>
                <a:endParaRPr lang="en-US" sz="4000" dirty="0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এখানে,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36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sz="36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=9 </a:t>
                </a:r>
                <a:r>
                  <a:rPr lang="en-US" sz="36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এবং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√</m:t>
                        </m:r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5</m:t>
                        </m:r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= </a:t>
                </a:r>
                <a:r>
                  <a:rPr lang="en-US" sz="36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US" sz="36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∴</a:t>
                </a:r>
                <a:r>
                  <a:rPr lang="en-US" sz="3600" dirty="0">
                    <a:solidFill>
                      <a:srgbClr val="000000"/>
                    </a:solidFill>
                    <a:latin typeface="Algerian"/>
                    <a:cs typeface="NikoshBAN" pitchFamily="2" charset="0"/>
                  </a:rPr>
                  <a:t> √</a:t>
                </a:r>
                <a:r>
                  <a:rPr lang="en-US" sz="36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sz="3600" dirty="0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 , </a:t>
                </a:r>
                <a:r>
                  <a:rPr lang="en-US" sz="36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sz="3600" dirty="0" err="1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অপেক্ষা</a:t>
                </a:r>
                <a:r>
                  <a:rPr lang="en-US" sz="3600" dirty="0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বড়</a:t>
                </a:r>
                <a:r>
                  <a:rPr lang="en-US" sz="3600" dirty="0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কিন্তু</a:t>
                </a:r>
                <a:r>
                  <a:rPr lang="en-US" sz="3600" dirty="0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3 </a:t>
                </a:r>
                <a:r>
                  <a:rPr lang="en-US" sz="3600" dirty="0" err="1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অপেক্ষা</a:t>
                </a:r>
                <a:r>
                  <a:rPr lang="en-US" sz="3600" dirty="0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ছোট</a:t>
                </a:r>
                <a:endParaRPr lang="en-US" sz="3600" dirty="0" smtClean="0">
                  <a:solidFill>
                    <a:srgbClr val="00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</a:rPr>
                  <a:t>∴ </a:t>
                </a:r>
                <a:r>
                  <a:rPr lang="en-US" sz="3600" dirty="0">
                    <a:solidFill>
                      <a:srgbClr val="07B93E"/>
                    </a:solidFill>
                    <a:latin typeface="Algerian"/>
                    <a:cs typeface="NikoshBAN" pitchFamily="2" charset="0"/>
                  </a:rPr>
                  <a:t>√</a:t>
                </a:r>
                <a:r>
                  <a:rPr lang="en-US" sz="3600" dirty="0">
                    <a:solidFill>
                      <a:srgbClr val="07B93E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sz="36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3600" dirty="0" err="1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</a:rPr>
                  <a:t>পুর্ণ</a:t>
                </a:r>
                <a:r>
                  <a:rPr lang="en-US" sz="36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</a:rPr>
                  <a:t>সংখ্যা</a:t>
                </a:r>
                <a:r>
                  <a:rPr lang="en-US" sz="36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</a:rPr>
                  <a:t>নয়</a:t>
                </a:r>
                <a:r>
                  <a:rPr lang="en-US" sz="36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</a:rPr>
                  <a:t> ।</a:t>
                </a:r>
              </a:p>
              <a:p>
                <a:r>
                  <a:rPr lang="en-US" sz="3600" dirty="0" err="1" smtClean="0">
                    <a:solidFill>
                      <a:srgbClr val="9E3422"/>
                    </a:solidFill>
                    <a:latin typeface="NikoshBAN" pitchFamily="2" charset="0"/>
                    <a:cs typeface="NikoshBAN" pitchFamily="2" charset="0"/>
                  </a:rPr>
                  <a:t>মনে</a:t>
                </a:r>
                <a:r>
                  <a:rPr lang="en-US" sz="3600" dirty="0" smtClean="0">
                    <a:solidFill>
                      <a:srgbClr val="9E342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9E3422"/>
                    </a:solidFill>
                    <a:latin typeface="NikoshBAN" pitchFamily="2" charset="0"/>
                    <a:cs typeface="NikoshBAN" pitchFamily="2" charset="0"/>
                  </a:rPr>
                  <a:t>করি</a:t>
                </a:r>
                <a:r>
                  <a:rPr lang="en-US" sz="3600" dirty="0" smtClean="0">
                    <a:solidFill>
                      <a:srgbClr val="9E3422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>
                    <a:solidFill>
                      <a:srgbClr val="9E3422"/>
                    </a:solidFill>
                    <a:latin typeface="Algerian"/>
                    <a:cs typeface="NikoshBAN" pitchFamily="2" charset="0"/>
                  </a:rPr>
                  <a:t>√</a:t>
                </a:r>
                <a:r>
                  <a:rPr lang="en-US" sz="3600" dirty="0">
                    <a:solidFill>
                      <a:srgbClr val="9E3422"/>
                    </a:solidFill>
                    <a:latin typeface="Times New Roman" pitchFamily="18" charset="0"/>
                    <a:cs typeface="Times New Roman" pitchFamily="18" charset="0"/>
                  </a:rPr>
                  <a:t>5 </a:t>
                </a:r>
                <a:r>
                  <a:rPr lang="en-US" sz="3600" dirty="0" smtClean="0">
                    <a:solidFill>
                      <a:srgbClr val="9E342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9E3422"/>
                    </a:solidFill>
                    <a:latin typeface="NikoshBAN" pitchFamily="2" charset="0"/>
                    <a:cs typeface="NikoshBAN" pitchFamily="2" charset="0"/>
                  </a:rPr>
                  <a:t>একটি</a:t>
                </a:r>
                <a:r>
                  <a:rPr lang="en-US" sz="3600" dirty="0" smtClean="0">
                    <a:solidFill>
                      <a:srgbClr val="9E342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9E3422"/>
                    </a:solidFill>
                    <a:latin typeface="NikoshBAN" pitchFamily="2" charset="0"/>
                    <a:cs typeface="NikoshBAN" pitchFamily="2" charset="0"/>
                  </a:rPr>
                  <a:t>মুলদ</a:t>
                </a:r>
                <a:r>
                  <a:rPr lang="en-US" sz="3600" dirty="0" smtClean="0">
                    <a:solidFill>
                      <a:srgbClr val="9E342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9E3422"/>
                    </a:solidFill>
                    <a:latin typeface="NikoshBAN" pitchFamily="2" charset="0"/>
                    <a:cs typeface="NikoshBAN" pitchFamily="2" charset="0"/>
                  </a:rPr>
                  <a:t>সংখ্যা</a:t>
                </a:r>
                <a:r>
                  <a:rPr lang="en-US" sz="3600" dirty="0" smtClean="0">
                    <a:solidFill>
                      <a:srgbClr val="9E342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36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তা </a:t>
                </a:r>
                <a:r>
                  <a:rPr lang="en-US" sz="36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en-US" sz="36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ধরি</a:t>
                </a:r>
                <a:r>
                  <a:rPr lang="en-US" sz="36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>
                    <a:solidFill>
                      <a:srgbClr val="0000FF"/>
                    </a:solidFill>
                    <a:latin typeface="Algerian"/>
                    <a:cs typeface="NikoshBAN" pitchFamily="2" charset="0"/>
                  </a:rPr>
                  <a:t>√</a:t>
                </a:r>
                <a:r>
                  <a:rPr lang="en-US" sz="36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5=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𝑞</m:t>
                        </m:r>
                        <m:r>
                          <a:rPr lang="en-US" sz="3600" b="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8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যেখানে</a:t>
                </a:r>
                <a:r>
                  <a:rPr lang="en-US" sz="28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28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ও</a:t>
                </a:r>
                <a:r>
                  <a:rPr lang="en-US" sz="28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q </a:t>
                </a:r>
                <a:r>
                  <a:rPr lang="en-US" sz="28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পরস্পর</a:t>
                </a:r>
                <a:r>
                  <a:rPr lang="en-US" sz="28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সহমৌলিক</a:t>
                </a:r>
                <a:r>
                  <a:rPr lang="en-US" sz="28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28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q&gt;1</a:t>
                </a:r>
                <a:r>
                  <a:rPr lang="en-US" sz="28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6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0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</a:rPr>
                  <a:t>∴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400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</a:rPr>
                          <m:t>√</m:t>
                        </m:r>
                        <m:r>
                          <a:rPr lang="en-US" sz="4000" b="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</a:rPr>
                          <m:t>5</m:t>
                        </m:r>
                        <m:r>
                          <a:rPr lang="en-US" sz="4000" b="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f>
                          <m:fPr>
                            <m:ctrlPr>
                              <a:rPr lang="en-US" sz="4000" i="1" smtClean="0">
                                <a:solidFill>
                                  <a:srgbClr val="07B93E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solidFill>
                                  <a:srgbClr val="07B93E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en-US" sz="4000" b="0" i="1" smtClean="0">
                                <a:solidFill>
                                  <a:srgbClr val="07B93E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𝑞</m:t>
                            </m:r>
                          </m:den>
                        </m:f>
                        <m:r>
                          <a:rPr lang="en-US" sz="4000" b="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400" dirty="0" smtClean="0">
                  <a:solidFill>
                    <a:srgbClr val="07B93E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400" dirty="0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∴</a:t>
                </a:r>
                <a:r>
                  <a:rPr lang="en-US" sz="40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sz="44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44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40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44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4400" dirty="0" smtClean="0">
                  <a:solidFill>
                    <a:srgbClr val="00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solidFill>
                      <a:srgbClr val="7030A0"/>
                    </a:solidFill>
                    <a:latin typeface="Segoe UI Semibold"/>
                    <a:cs typeface="NikoshBAN" pitchFamily="2" charset="0"/>
                  </a:rPr>
                  <a:t>∴</a:t>
                </a:r>
                <a:r>
                  <a:rPr lang="en-US" sz="40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5q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i="1" smtClean="0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4000" b="0" i="1" smtClean="0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000" b="0" i="1" smtClean="0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</a:rPr>
                          <m:t>𝑞</m:t>
                        </m:r>
                      </m:den>
                    </m:f>
                  </m:oMath>
                </a14:m>
                <a:endParaRPr lang="en-US" sz="24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855"/>
                <a:ext cx="8610600" cy="6817187"/>
              </a:xfrm>
              <a:prstGeom prst="rect">
                <a:avLst/>
              </a:prstGeom>
              <a:blipFill rotWithShape="1">
                <a:blip r:embed="rId2"/>
                <a:stretch>
                  <a:fillRect l="-2831" t="-2145" r="-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075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0"/>
                <a:ext cx="9144000" cy="46739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এখানে, </a:t>
                </a:r>
                <a:r>
                  <a:rPr lang="en-US" sz="4000" dirty="0" err="1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স্পষ্টত</a:t>
                </a:r>
                <a:r>
                  <a:rPr lang="en-US" sz="40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 </a:t>
                </a:r>
                <a:r>
                  <a:rPr lang="en-US" sz="4000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5q </a:t>
                </a:r>
                <a:r>
                  <a:rPr lang="en-US" sz="4000" dirty="0" err="1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একটি</a:t>
                </a:r>
                <a:r>
                  <a:rPr lang="en-US" sz="40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পুর্ণ</a:t>
                </a:r>
                <a:r>
                  <a:rPr lang="en-US" sz="40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</a:t>
                </a:r>
                <a:r>
                  <a:rPr lang="en-US" sz="40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।</a:t>
                </a:r>
              </a:p>
              <a:p>
                <a:r>
                  <a:rPr lang="en-US" sz="40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অপর</a:t>
                </a:r>
                <a:r>
                  <a:rPr lang="en-US" sz="40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পক্ষে</a:t>
                </a:r>
                <a:r>
                  <a:rPr lang="en-US" sz="40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07B93E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i="1">
                                <a:solidFill>
                                  <a:srgbClr val="07B93E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solidFill>
                                  <a:srgbClr val="07B93E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4000" i="1">
                                <a:solidFill>
                                  <a:srgbClr val="07B93E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000" i="1">
                                <a:solidFill>
                                  <a:srgbClr val="07B93E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solidFill>
                                  <a:srgbClr val="07B93E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4000" i="1">
                                <a:solidFill>
                                  <a:srgbClr val="07B93E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0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পূর্ণ</a:t>
                </a:r>
                <a:r>
                  <a:rPr lang="en-US" sz="40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</a:t>
                </a:r>
                <a:r>
                  <a:rPr lang="en-US" sz="40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নয়</a:t>
                </a:r>
                <a:r>
                  <a:rPr lang="en-US" sz="40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কারণ</a:t>
                </a:r>
                <a:r>
                  <a:rPr lang="en-US" sz="40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200" dirty="0" err="1">
                    <a:solidFill>
                      <a:srgbClr val="07B93E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p,q</a:t>
                </a:r>
                <a:r>
                  <a:rPr lang="en-US" sz="32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200" dirty="0" err="1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স্বাভাবিক</a:t>
                </a:r>
                <a:r>
                  <a:rPr lang="en-US" sz="32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200" dirty="0" err="1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সহমৌলিক</a:t>
                </a:r>
                <a:r>
                  <a:rPr lang="en-US" sz="32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200" dirty="0" err="1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</a:t>
                </a:r>
                <a:r>
                  <a:rPr lang="en-US" sz="32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200" dirty="0" err="1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এবং</a:t>
                </a:r>
                <a:r>
                  <a:rPr lang="en-US" sz="3200" dirty="0">
                    <a:solidFill>
                      <a:srgbClr val="07B93E"/>
                    </a:solidFill>
                    <a:latin typeface="Times New Roman" pitchFamily="18" charset="0"/>
                    <a:cs typeface="Times New Roman" pitchFamily="18" charset="0"/>
                  </a:rPr>
                  <a:t> q&gt;1.</a:t>
                </a:r>
                <a:r>
                  <a:rPr lang="en-US" sz="32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</a:p>
              <a:p>
                <a:r>
                  <a:rPr lang="en-US" sz="40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∴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i="1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4000" i="1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000" i="1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4000" i="1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0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, </a:t>
                </a:r>
                <a:r>
                  <a:rPr lang="en-US" sz="4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5q </a:t>
                </a:r>
                <a:r>
                  <a:rPr lang="en-US" sz="4000" dirty="0" err="1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এর</a:t>
                </a:r>
                <a:r>
                  <a:rPr lang="en-US" sz="40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সমান</a:t>
                </a:r>
                <a:r>
                  <a:rPr lang="en-US" sz="40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হতে</a:t>
                </a:r>
                <a:r>
                  <a:rPr lang="en-US" sz="40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পারে</a:t>
                </a:r>
                <a:r>
                  <a:rPr lang="en-US" sz="40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না</a:t>
                </a:r>
                <a:r>
                  <a:rPr lang="en-US" sz="40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।</a:t>
                </a:r>
              </a:p>
              <a:p>
                <a:r>
                  <a:rPr lang="en-US" sz="36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∴</a:t>
                </a:r>
                <a:r>
                  <a:rPr lang="en-US" sz="3600" dirty="0">
                    <a:solidFill>
                      <a:srgbClr val="FF0000"/>
                    </a:solidFill>
                    <a:latin typeface="Algerian"/>
                    <a:cs typeface="NikoshBAN" pitchFamily="2" charset="0"/>
                  </a:rPr>
                  <a:t> √</a:t>
                </a:r>
                <a:r>
                  <a:rPr lang="en-US" sz="36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5 </a:t>
                </a:r>
                <a:r>
                  <a:rPr lang="en-US" sz="3600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এর</a:t>
                </a:r>
                <a:r>
                  <a:rPr lang="en-US" sz="36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600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মান</a:t>
                </a:r>
                <a:r>
                  <a:rPr lang="en-US" sz="36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𝑞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600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আকারের</a:t>
                </a:r>
                <a:r>
                  <a:rPr lang="en-US" sz="36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600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কোন</a:t>
                </a:r>
                <a:r>
                  <a:rPr lang="en-US" sz="36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600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সংখ্যাই</a:t>
                </a:r>
                <a:r>
                  <a:rPr lang="en-US" sz="36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600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হতে</a:t>
                </a:r>
                <a:r>
                  <a:rPr lang="en-US" sz="36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600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পারে</a:t>
                </a:r>
                <a:r>
                  <a:rPr lang="en-US" sz="36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600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না</a:t>
                </a:r>
                <a:r>
                  <a:rPr lang="en-US" sz="36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  <a:sym typeface="Symbol"/>
                  </a:rPr>
                  <a:t>।</a:t>
                </a:r>
              </a:p>
              <a:p>
                <a:r>
                  <a:rPr lang="en-US" sz="40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∴ </a:t>
                </a:r>
                <a:r>
                  <a:rPr lang="en-US" sz="4000" dirty="0">
                    <a:solidFill>
                      <a:srgbClr val="0000FF"/>
                    </a:solidFill>
                    <a:latin typeface="Algerian"/>
                    <a:cs typeface="NikoshBAN" pitchFamily="2" charset="0"/>
                  </a:rPr>
                  <a:t>√</a:t>
                </a:r>
                <a:r>
                  <a:rPr lang="en-US" sz="4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5 </a:t>
                </a:r>
                <a:r>
                  <a:rPr lang="en-US" sz="4000" dirty="0" err="1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একটি</a:t>
                </a:r>
                <a:r>
                  <a:rPr lang="en-US" sz="40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অমুলদ</a:t>
                </a:r>
                <a:r>
                  <a:rPr lang="en-US" sz="40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</a:t>
                </a:r>
                <a:r>
                  <a:rPr lang="en-US" sz="40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।</a:t>
                </a:r>
                <a:endParaRPr lang="en-US" sz="4000" dirty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4673908"/>
              </a:xfrm>
              <a:prstGeom prst="rect">
                <a:avLst/>
              </a:prstGeom>
              <a:blipFill rotWithShape="1">
                <a:blip r:embed="rId3"/>
                <a:stretch>
                  <a:fillRect l="-2333" t="-3129" r="-867" b="-4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343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282</TotalTime>
  <Words>565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বাস্তব সংখ্যা (REAL NUMBER)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global</dc:creator>
  <cp:lastModifiedBy>HP</cp:lastModifiedBy>
  <cp:revision>49</cp:revision>
  <dcterms:created xsi:type="dcterms:W3CDTF">2015-07-31T06:54:28Z</dcterms:created>
  <dcterms:modified xsi:type="dcterms:W3CDTF">2021-07-27T17:21:22Z</dcterms:modified>
</cp:coreProperties>
</file>