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7" r:id="rId2"/>
    <p:sldId id="258" r:id="rId3"/>
    <p:sldId id="259" r:id="rId4"/>
    <p:sldId id="284" r:id="rId5"/>
    <p:sldId id="263" r:id="rId6"/>
    <p:sldId id="266" r:id="rId7"/>
    <p:sldId id="265" r:id="rId8"/>
    <p:sldId id="271" r:id="rId9"/>
    <p:sldId id="282" r:id="rId10"/>
    <p:sldId id="280" r:id="rId11"/>
    <p:sldId id="273" r:id="rId12"/>
    <p:sldId id="274" r:id="rId13"/>
    <p:sldId id="275" r:id="rId14"/>
    <p:sldId id="276" r:id="rId15"/>
    <p:sldId id="278" r:id="rId16"/>
    <p:sldId id="277" r:id="rId17"/>
    <p:sldId id="269" r:id="rId18"/>
    <p:sldId id="270" r:id="rId19"/>
    <p:sldId id="272" r:id="rId20"/>
    <p:sldId id="267" r:id="rId21"/>
    <p:sldId id="268" r:id="rId22"/>
    <p:sldId id="262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3281B-EF98-4E15-8C5A-B1E2C70B9D7A}" type="datetimeFigureOut">
              <a:rPr lang="en-US" smtClean="0"/>
              <a:t>26-Jul-21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DAA01-63BA-411A-8AEF-F207A327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6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0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9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6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5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7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5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9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2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1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8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BD81-5570-4506-9F8C-E291B76E5DB1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2FE16-E694-4FF3-B696-040863E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3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g"/><Relationship Id="rId4" Type="http://schemas.openxmlformats.org/officeDocument/2006/relationships/image" Target="../media/image3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g"/><Relationship Id="rId4" Type="http://schemas.openxmlformats.org/officeDocument/2006/relationships/image" Target="../media/image3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3922606"/>
            <a:ext cx="8286808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564" y="2420889"/>
            <a:ext cx="76387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err="1" smtClean="0">
                <a:solidFill>
                  <a:srgbClr val="FF0000"/>
                </a:solidFill>
              </a:rPr>
              <a:t>আজকের</a:t>
            </a:r>
            <a:r>
              <a:rPr lang="en-US" sz="5200" b="1" dirty="0" smtClean="0">
                <a:solidFill>
                  <a:srgbClr val="FF0000"/>
                </a:solidFill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</a:rPr>
              <a:t>পাঠে</a:t>
            </a:r>
            <a:r>
              <a:rPr lang="en-US" sz="5200" b="1" dirty="0" smtClean="0">
                <a:solidFill>
                  <a:srgbClr val="FF0000"/>
                </a:solidFill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5200" b="1" dirty="0" smtClean="0">
                <a:solidFill>
                  <a:srgbClr val="FF0000"/>
                </a:solidFill>
              </a:rPr>
              <a:t> </a:t>
            </a:r>
            <a:endParaRPr lang="en-US" sz="5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6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34" y="188640"/>
            <a:ext cx="8143931" cy="3416320"/>
          </a:xfrm>
          <a:prstGeom prst="rect">
            <a:avLst/>
          </a:prstGeom>
          <a:noFill/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এসো আমরা চিত্রের সাহায্যে </a:t>
            </a:r>
          </a:p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কিছু লেনদেনের </a:t>
            </a:r>
          </a:p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জাবেদা দাখিলা দেখি... 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4" name="Picture 6" descr="লেনদেন (পর্ব ৩) | লেনদেন প্রশ্ন - Business learning B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2" y="3933057"/>
            <a:ext cx="2663592" cy="226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ব্যাংকের লেনদেন ও খোলা রাখার সময় কমল | 896865 | কালের কণ্ঠ | kalerkanth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33056"/>
            <a:ext cx="2664296" cy="226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রমজানে সরকারি অফিসে ঘুষের লেনদেন ধরতে নামছে দুদক"/>
          <p:cNvSpPr>
            <a:spLocks noChangeAspect="1" noChangeArrowheads="1"/>
          </p:cNvSpPr>
          <p:nvPr/>
        </p:nvSpPr>
        <p:spPr bwMode="auto">
          <a:xfrm>
            <a:off x="155575" y="-998538"/>
            <a:ext cx="3165475" cy="209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রমজানে সরকারি অফিসে ঘুষের লেনদেন ধরতে নামছে দুদক"/>
          <p:cNvSpPr>
            <a:spLocks noChangeAspect="1" noChangeArrowheads="1"/>
          </p:cNvSpPr>
          <p:nvPr/>
        </p:nvSpPr>
        <p:spPr bwMode="auto">
          <a:xfrm>
            <a:off x="307975" y="-846138"/>
            <a:ext cx="3165475" cy="209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রমজানে সরকারি অফিসে ঘুষের লেনদেন ধরতে নামছে দুদক"/>
          <p:cNvSpPr>
            <a:spLocks noChangeAspect="1" noChangeArrowheads="1"/>
          </p:cNvSpPr>
          <p:nvPr/>
        </p:nvSpPr>
        <p:spPr bwMode="auto">
          <a:xfrm>
            <a:off x="460375" y="-693738"/>
            <a:ext cx="3165475" cy="209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6" descr="ঘটনা থেকে লেনদেন শনাক্তকরণ | 771651 | কালের কণ্ঠ | kalerkantho"/>
          <p:cNvSpPr>
            <a:spLocks noChangeAspect="1" noChangeArrowheads="1"/>
          </p:cNvSpPr>
          <p:nvPr/>
        </p:nvSpPr>
        <p:spPr bwMode="auto">
          <a:xfrm>
            <a:off x="155575" y="-960438"/>
            <a:ext cx="3303588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8" descr="রমজানে সরকারি অফিসে ঘুষের লেনদেন ধরতে নামছে দুদক"/>
          <p:cNvSpPr>
            <a:spLocks noChangeAspect="1" noChangeArrowheads="1"/>
          </p:cNvSpPr>
          <p:nvPr/>
        </p:nvSpPr>
        <p:spPr bwMode="auto">
          <a:xfrm>
            <a:off x="612775" y="-541338"/>
            <a:ext cx="3165475" cy="209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933055"/>
            <a:ext cx="2710433" cy="2262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35" y="500043"/>
            <a:ext cx="3571900" cy="15716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0035" y="2643183"/>
            <a:ext cx="3571900" cy="157163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035" y="4714885"/>
            <a:ext cx="3571900" cy="157163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86249" y="50004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57148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নগদে আসবাবপত্র ক্রয় 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6249" y="271462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IN" dirty="0" smtClean="0"/>
              <a:t>যন্ত্রপাতি ক্রয়।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57687" y="4786322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ব্যাংকে টাকা জমা দান ।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3439" y="1214423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আসবাবপত্র 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bn-IN" dirty="0" smtClean="0"/>
              <a:t>------</a:t>
            </a:r>
            <a:r>
              <a:rPr lang="en-US" dirty="0" smtClean="0"/>
              <a:t> 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নগদান হিসাব</a:t>
            </a:r>
            <a:r>
              <a:rPr lang="en-US" dirty="0" smtClean="0"/>
              <a:t>  </a:t>
            </a:r>
            <a:r>
              <a:rPr lang="bn-IN" dirty="0" smtClean="0"/>
              <a:t>-----</a:t>
            </a:r>
            <a:r>
              <a:rPr lang="en-US" dirty="0" smtClean="0"/>
              <a:t>-  </a:t>
            </a:r>
            <a:r>
              <a:rPr lang="bn-IN" dirty="0" smtClean="0"/>
              <a:t>ক্রেডিট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00563" y="3286125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যন্ত্রপাতি হিসাব  ------</a:t>
            </a:r>
            <a:r>
              <a:rPr lang="en-US" dirty="0" smtClean="0"/>
              <a:t> 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নগদান হিসাব</a:t>
            </a:r>
            <a:r>
              <a:rPr lang="en-US" dirty="0" smtClean="0"/>
              <a:t>    </a:t>
            </a:r>
            <a:r>
              <a:rPr lang="bn-IN" dirty="0" smtClean="0"/>
              <a:t>----</a:t>
            </a:r>
            <a:r>
              <a:rPr lang="en-US" dirty="0" smtClean="0"/>
              <a:t>---  </a:t>
            </a:r>
            <a:r>
              <a:rPr lang="bn-IN" dirty="0" smtClean="0"/>
              <a:t>ক্রেডিট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1" y="5572141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ব্যাংক হিসাব</a:t>
            </a:r>
            <a:r>
              <a:rPr lang="en-US" dirty="0" smtClean="0"/>
              <a:t>    </a:t>
            </a:r>
            <a:r>
              <a:rPr lang="bn-IN" dirty="0" smtClean="0"/>
              <a:t>-------</a:t>
            </a:r>
            <a:r>
              <a:rPr lang="en-US" dirty="0" smtClean="0"/>
              <a:t> 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নগদান হিসাব</a:t>
            </a:r>
            <a:r>
              <a:rPr lang="en-US" dirty="0" smtClean="0"/>
              <a:t>  </a:t>
            </a:r>
            <a:r>
              <a:rPr lang="bn-IN" dirty="0" smtClean="0"/>
              <a:t>------</a:t>
            </a:r>
            <a:r>
              <a:rPr lang="en-US" dirty="0" smtClean="0"/>
              <a:t>-  </a:t>
            </a:r>
            <a:r>
              <a:rPr lang="bn-IN" dirty="0" smtClean="0"/>
              <a:t>ক্রেডিট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46315" y="571480"/>
            <a:ext cx="4429156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dirty="0" smtClean="0"/>
              <a:t>অফিসের প্রয়োজনে কম্পিউটার ক্রয় ।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73609" y="2643182"/>
            <a:ext cx="4500595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dirty="0" smtClean="0"/>
              <a:t>প্রাপ্য বিলের টাকা আদায় ।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00905" y="4714884"/>
            <a:ext cx="4500595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dirty="0" smtClean="0"/>
              <a:t>অফিসের জন্য আলমারি ক্রয়।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38308" y="1214422"/>
            <a:ext cx="4286280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dirty="0" smtClean="0"/>
              <a:t>অফিস সরঞ্জাম হিসাব</a:t>
            </a:r>
            <a:r>
              <a:rPr lang="en-US" dirty="0" smtClean="0"/>
              <a:t> </a:t>
            </a:r>
            <a:r>
              <a:rPr lang="bn-IN" dirty="0" smtClean="0"/>
              <a:t>-------- </a:t>
            </a:r>
            <a:r>
              <a:rPr lang="en-US" dirty="0" smtClean="0"/>
              <a:t>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নগদান হিসাব </a:t>
            </a:r>
            <a:r>
              <a:rPr lang="en-US" dirty="0" smtClean="0"/>
              <a:t>               </a:t>
            </a:r>
            <a:r>
              <a:rPr lang="bn-IN" dirty="0" smtClean="0"/>
              <a:t>--------</a:t>
            </a:r>
            <a:r>
              <a:rPr lang="en-US" dirty="0" smtClean="0"/>
              <a:t>  </a:t>
            </a:r>
            <a:r>
              <a:rPr lang="bn-IN" dirty="0" smtClean="0"/>
              <a:t>ক্রেডিট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35111" y="3571876"/>
            <a:ext cx="4286280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dirty="0" smtClean="0"/>
              <a:t>নগদান হিসাব</a:t>
            </a:r>
            <a:r>
              <a:rPr lang="en-US" dirty="0" smtClean="0"/>
              <a:t>       </a:t>
            </a:r>
            <a:r>
              <a:rPr lang="bn-IN" dirty="0" smtClean="0"/>
              <a:t>--------</a:t>
            </a:r>
            <a:r>
              <a:rPr lang="en-US" dirty="0" smtClean="0"/>
              <a:t>-- 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প্রাপ্য বিল হিসাব </a:t>
            </a:r>
            <a:r>
              <a:rPr lang="en-US" dirty="0" smtClean="0"/>
              <a:t> </a:t>
            </a:r>
            <a:r>
              <a:rPr lang="bn-IN" dirty="0" smtClean="0"/>
              <a:t>----------</a:t>
            </a:r>
            <a:r>
              <a:rPr lang="en-US" dirty="0" smtClean="0"/>
              <a:t>  </a:t>
            </a:r>
            <a:r>
              <a:rPr lang="bn-IN" dirty="0" smtClean="0"/>
              <a:t>ক্রেডিট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35111" y="5572141"/>
            <a:ext cx="4286280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dirty="0" smtClean="0"/>
              <a:t>অফিস সরঞ্জাম হিসাব</a:t>
            </a:r>
            <a:r>
              <a:rPr lang="en-US" dirty="0" smtClean="0"/>
              <a:t>  </a:t>
            </a:r>
            <a:r>
              <a:rPr lang="bn-IN" dirty="0" smtClean="0"/>
              <a:t>-------- </a:t>
            </a:r>
            <a:r>
              <a:rPr lang="en-US" dirty="0" smtClean="0"/>
              <a:t>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নগদান হিসাব </a:t>
            </a:r>
            <a:r>
              <a:rPr lang="en-US" dirty="0" smtClean="0"/>
              <a:t>                </a:t>
            </a:r>
            <a:r>
              <a:rPr lang="bn-IN" dirty="0" smtClean="0"/>
              <a:t>-------</a:t>
            </a:r>
            <a:r>
              <a:rPr lang="en-US" dirty="0"/>
              <a:t>-</a:t>
            </a:r>
            <a:r>
              <a:rPr lang="en-US" dirty="0" smtClean="0"/>
              <a:t>  </a:t>
            </a:r>
            <a:r>
              <a:rPr lang="bn-IN" dirty="0" smtClean="0"/>
              <a:t>ক্রেডিট </a:t>
            </a:r>
            <a:endParaRPr lang="en-US" dirty="0"/>
          </a:p>
        </p:txBody>
      </p:sp>
      <p:sp>
        <p:nvSpPr>
          <p:cNvPr id="13" name="AutoShape 2" descr="Traditional personal computer shipments fall by 17% in first quarter: IDC -  The Economic Times"/>
          <p:cNvSpPr>
            <a:spLocks noChangeAspect="1" noChangeArrowheads="1"/>
          </p:cNvSpPr>
          <p:nvPr/>
        </p:nvSpPr>
        <p:spPr bwMode="auto">
          <a:xfrm>
            <a:off x="155575" y="-668977"/>
            <a:ext cx="22860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Traditional personal computer shipments fall by 17% in first quarter: IDC -  The Economic Times"/>
          <p:cNvSpPr>
            <a:spLocks noChangeAspect="1" noChangeArrowheads="1"/>
          </p:cNvSpPr>
          <p:nvPr/>
        </p:nvSpPr>
        <p:spPr bwMode="auto">
          <a:xfrm>
            <a:off x="307975" y="-669925"/>
            <a:ext cx="22860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6" descr="Traditional personal computer shipments fall by 17% in first quarter: IDC -  The Economic Times"/>
          <p:cNvSpPr>
            <a:spLocks noChangeAspect="1" noChangeArrowheads="1"/>
          </p:cNvSpPr>
          <p:nvPr/>
        </p:nvSpPr>
        <p:spPr bwMode="auto">
          <a:xfrm>
            <a:off x="155575" y="-822325"/>
            <a:ext cx="22860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Traditional personal computer shipments fall by 17% in first quarter: IDC -  The Economic Times"/>
          <p:cNvSpPr>
            <a:spLocks noChangeAspect="1" noChangeArrowheads="1"/>
          </p:cNvSpPr>
          <p:nvPr/>
        </p:nvSpPr>
        <p:spPr bwMode="auto">
          <a:xfrm>
            <a:off x="307975" y="-669925"/>
            <a:ext cx="22860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228765"/>
            <a:ext cx="2573981" cy="19713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83742"/>
            <a:ext cx="2573982" cy="17430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4581128"/>
            <a:ext cx="2573982" cy="20524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4794" y="642918"/>
            <a:ext cx="4214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নগদ টাকা ব্যাংকে জমাদান</a:t>
            </a:r>
            <a:r>
              <a:rPr lang="en-US" dirty="0" smtClean="0"/>
              <a:t>। </a:t>
            </a:r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2643182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ব্যবসায়ীক প্রোয়োজনে গাড়ী ক্রয় ।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485776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ব্যাংক থেকে নগদ অর্থ উত্তোলন ।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20513" y="1357299"/>
            <a:ext cx="4071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ব্যাংক হিসাব </a:t>
            </a:r>
            <a:r>
              <a:rPr lang="en-US" dirty="0" smtClean="0"/>
              <a:t>    </a:t>
            </a:r>
            <a:r>
              <a:rPr lang="bn-IN" dirty="0" smtClean="0"/>
              <a:t>--------</a:t>
            </a:r>
            <a:r>
              <a:rPr lang="en-US" dirty="0" smtClean="0"/>
              <a:t> 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নগদান হিসাব</a:t>
            </a:r>
            <a:r>
              <a:rPr lang="en-US" dirty="0" smtClean="0"/>
              <a:t>   </a:t>
            </a:r>
            <a:r>
              <a:rPr lang="bn-IN" dirty="0" smtClean="0"/>
              <a:t>------</a:t>
            </a:r>
            <a:r>
              <a:rPr lang="en-US" dirty="0" smtClean="0"/>
              <a:t>-- </a:t>
            </a:r>
            <a:r>
              <a:rPr lang="bn-IN" dirty="0" smtClean="0"/>
              <a:t> ক্রেডিট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7637" y="3500439"/>
            <a:ext cx="4071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গাড়ি হিসাব</a:t>
            </a:r>
            <a:r>
              <a:rPr lang="en-US" dirty="0" smtClean="0"/>
              <a:t>       </a:t>
            </a:r>
            <a:r>
              <a:rPr lang="bn-IN" dirty="0" smtClean="0"/>
              <a:t>-------</a:t>
            </a:r>
            <a:r>
              <a:rPr lang="en-US" dirty="0" smtClean="0"/>
              <a:t> 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 নগদান হিসাব</a:t>
            </a:r>
            <a:r>
              <a:rPr lang="en-US" dirty="0" smtClean="0"/>
              <a:t>   </a:t>
            </a:r>
            <a:r>
              <a:rPr lang="bn-IN" dirty="0" smtClean="0"/>
              <a:t>------</a:t>
            </a:r>
            <a:r>
              <a:rPr lang="en-US" dirty="0" smtClean="0"/>
              <a:t>- </a:t>
            </a:r>
            <a:r>
              <a:rPr lang="bn-IN" dirty="0" smtClean="0"/>
              <a:t> ক্রেডিট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77637" y="5643579"/>
            <a:ext cx="4071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নগদান হিসাব</a:t>
            </a:r>
            <a:r>
              <a:rPr lang="en-US" dirty="0" smtClean="0"/>
              <a:t>   </a:t>
            </a:r>
            <a:r>
              <a:rPr lang="bn-IN" dirty="0" smtClean="0"/>
              <a:t> -------</a:t>
            </a:r>
            <a:r>
              <a:rPr lang="en-US" dirty="0" smtClean="0"/>
              <a:t> 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ব্যাংক </a:t>
            </a:r>
            <a:r>
              <a:rPr lang="en-US" dirty="0" smtClean="0"/>
              <a:t>                 </a:t>
            </a:r>
            <a:r>
              <a:rPr lang="bn-IN" dirty="0" smtClean="0"/>
              <a:t>-----</a:t>
            </a:r>
            <a:r>
              <a:rPr lang="en-US" dirty="0" smtClean="0"/>
              <a:t>-- </a:t>
            </a:r>
            <a:r>
              <a:rPr lang="bn-IN" dirty="0" smtClean="0"/>
              <a:t> ক্রেডিট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40" y="4857761"/>
            <a:ext cx="2619375" cy="15240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40" y="2595203"/>
            <a:ext cx="2619375" cy="18097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40" y="485761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7904" y="642918"/>
            <a:ext cx="464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পাওনা পরিশোধ।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2643182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ব্যবসার প্রয়োজনে ঋন গ্রহন।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4786323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কর্মচারীদের বেতন প্রদান।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10189" y="1196752"/>
            <a:ext cx="4786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পাওনাদার</a:t>
            </a:r>
            <a:r>
              <a:rPr lang="en-US" dirty="0" smtClean="0"/>
              <a:t> </a:t>
            </a:r>
            <a:r>
              <a:rPr lang="bn-IN" dirty="0" smtClean="0"/>
              <a:t>হিসাব</a:t>
            </a:r>
            <a:r>
              <a:rPr lang="en-US" dirty="0" smtClean="0"/>
              <a:t>   --</a:t>
            </a:r>
            <a:r>
              <a:rPr lang="bn-IN" dirty="0" smtClean="0"/>
              <a:t>-----</a:t>
            </a:r>
            <a:r>
              <a:rPr lang="en-US" dirty="0" smtClean="0"/>
              <a:t>  </a:t>
            </a:r>
            <a:r>
              <a:rPr lang="bn-IN" dirty="0" smtClean="0"/>
              <a:t>ডেবিট</a:t>
            </a:r>
          </a:p>
          <a:p>
            <a:r>
              <a:rPr lang="bn-IN" dirty="0" smtClean="0"/>
              <a:t>নগদান হিসাব</a:t>
            </a:r>
            <a:r>
              <a:rPr lang="en-US" dirty="0" smtClean="0"/>
              <a:t>        </a:t>
            </a:r>
            <a:r>
              <a:rPr lang="bn-IN" dirty="0" smtClean="0"/>
              <a:t>------</a:t>
            </a:r>
            <a:r>
              <a:rPr lang="en-US" dirty="0" smtClean="0"/>
              <a:t>-  </a:t>
            </a:r>
            <a:r>
              <a:rPr lang="bn-IN" dirty="0" smtClean="0"/>
              <a:t>ক্রেডিট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10188" y="3125579"/>
            <a:ext cx="4786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নগদান হিসাব</a:t>
            </a:r>
            <a:r>
              <a:rPr lang="en-US" dirty="0" smtClean="0"/>
              <a:t>     </a:t>
            </a:r>
            <a:r>
              <a:rPr lang="bn-IN" dirty="0" smtClean="0"/>
              <a:t>-------</a:t>
            </a:r>
            <a:r>
              <a:rPr lang="en-US" dirty="0" smtClean="0"/>
              <a:t>-  </a:t>
            </a:r>
            <a:r>
              <a:rPr lang="bn-IN" dirty="0" smtClean="0"/>
              <a:t>ডেবিট</a:t>
            </a:r>
          </a:p>
          <a:p>
            <a:r>
              <a:rPr lang="bn-IN" dirty="0" smtClean="0"/>
              <a:t>ঋন হিসাব</a:t>
            </a:r>
            <a:r>
              <a:rPr lang="en-US" dirty="0" smtClean="0"/>
              <a:t>           </a:t>
            </a:r>
            <a:r>
              <a:rPr lang="bn-IN" dirty="0" smtClean="0"/>
              <a:t>-------- </a:t>
            </a:r>
            <a:r>
              <a:rPr lang="en-US" dirty="0" smtClean="0"/>
              <a:t> </a:t>
            </a:r>
            <a:r>
              <a:rPr lang="bn-IN" dirty="0" smtClean="0"/>
              <a:t>ক্রেডিট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0189" y="5411595"/>
            <a:ext cx="4786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বেতন হিসাব</a:t>
            </a:r>
            <a:r>
              <a:rPr lang="en-US" dirty="0" smtClean="0"/>
              <a:t>      </a:t>
            </a:r>
            <a:r>
              <a:rPr lang="bn-IN" dirty="0" smtClean="0"/>
              <a:t>--------</a:t>
            </a:r>
            <a:r>
              <a:rPr lang="en-US" dirty="0" smtClean="0"/>
              <a:t>  </a:t>
            </a:r>
            <a:r>
              <a:rPr lang="bn-IN" dirty="0" smtClean="0"/>
              <a:t>ডেবিট</a:t>
            </a:r>
          </a:p>
          <a:p>
            <a:r>
              <a:rPr lang="bn-IN" dirty="0" smtClean="0"/>
              <a:t>নগদান হিসাব</a:t>
            </a:r>
            <a:r>
              <a:rPr lang="en-US" dirty="0" smtClean="0"/>
              <a:t>    </a:t>
            </a:r>
            <a:r>
              <a:rPr lang="bn-IN" dirty="0" smtClean="0"/>
              <a:t>-------- </a:t>
            </a:r>
            <a:r>
              <a:rPr lang="en-US" dirty="0" smtClean="0"/>
              <a:t> </a:t>
            </a:r>
            <a:r>
              <a:rPr lang="bn-IN" dirty="0" smtClean="0"/>
              <a:t>ক্রেডিট 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3429"/>
            <a:ext cx="2857500" cy="1600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19201"/>
            <a:ext cx="2857500" cy="1524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05366"/>
            <a:ext cx="2857499" cy="1733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35" y="500043"/>
            <a:ext cx="2714644" cy="17859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035" y="4572009"/>
            <a:ext cx="2714644" cy="17859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07904" y="2643182"/>
            <a:ext cx="407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মনিহারী দ্রবাদি ক্রয়।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14744" y="642919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নগদে পরিশোধ।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71236" y="471585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বাকীতে ক্রয় ।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37041" y="1124744"/>
            <a:ext cx="464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পাওনাদার</a:t>
            </a:r>
            <a:r>
              <a:rPr lang="en-US" dirty="0" smtClean="0"/>
              <a:t> </a:t>
            </a:r>
            <a:r>
              <a:rPr lang="bn-IN" dirty="0" smtClean="0"/>
              <a:t>হিসাব</a:t>
            </a:r>
            <a:r>
              <a:rPr lang="en-US" dirty="0" smtClean="0"/>
              <a:t>   </a:t>
            </a:r>
            <a:r>
              <a:rPr lang="bn-IN" dirty="0" smtClean="0"/>
              <a:t>-------</a:t>
            </a:r>
            <a:r>
              <a:rPr lang="en-US" dirty="0" smtClean="0"/>
              <a:t> 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নগদান হিসাব</a:t>
            </a:r>
            <a:r>
              <a:rPr lang="en-US" dirty="0" smtClean="0"/>
              <a:t>        </a:t>
            </a:r>
            <a:r>
              <a:rPr lang="bn-IN" dirty="0" smtClean="0"/>
              <a:t>-------</a:t>
            </a:r>
            <a:r>
              <a:rPr lang="en-US" dirty="0" smtClean="0"/>
              <a:t>  </a:t>
            </a:r>
            <a:r>
              <a:rPr lang="bn-IN" dirty="0" smtClean="0"/>
              <a:t>ক্রেডিট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37041" y="3140968"/>
            <a:ext cx="464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মনিহারী দ্রবাদি হিসাব</a:t>
            </a:r>
            <a:r>
              <a:rPr lang="en-US" dirty="0" smtClean="0"/>
              <a:t>  </a:t>
            </a:r>
            <a:r>
              <a:rPr lang="bn-IN" dirty="0" smtClean="0"/>
              <a:t>-------</a:t>
            </a:r>
            <a:r>
              <a:rPr lang="en-US" dirty="0" smtClean="0"/>
              <a:t>- 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নগদান হিসাব</a:t>
            </a:r>
            <a:r>
              <a:rPr lang="en-US" dirty="0" smtClean="0"/>
              <a:t>                </a:t>
            </a:r>
            <a:r>
              <a:rPr lang="bn-IN" dirty="0" smtClean="0"/>
              <a:t>--------</a:t>
            </a:r>
            <a:r>
              <a:rPr lang="en-US" dirty="0" smtClean="0"/>
              <a:t>  </a:t>
            </a:r>
            <a:r>
              <a:rPr lang="bn-IN" dirty="0" smtClean="0"/>
              <a:t>ক্রেডিট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37041" y="5157192"/>
            <a:ext cx="464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ক্রয় হিসাব</a:t>
            </a:r>
            <a:r>
              <a:rPr lang="en-US" dirty="0" smtClean="0"/>
              <a:t>              </a:t>
            </a:r>
            <a:r>
              <a:rPr lang="bn-IN" dirty="0" smtClean="0"/>
              <a:t>--------</a:t>
            </a:r>
            <a:r>
              <a:rPr lang="en-US" dirty="0" smtClean="0"/>
              <a:t>  </a:t>
            </a:r>
            <a:r>
              <a:rPr lang="bn-IN" dirty="0" smtClean="0"/>
              <a:t>ডেবিট </a:t>
            </a:r>
            <a:r>
              <a:rPr lang="en-US" dirty="0" smtClean="0"/>
              <a:t> </a:t>
            </a:r>
          </a:p>
          <a:p>
            <a:r>
              <a:rPr lang="bn-IN" dirty="0" smtClean="0"/>
              <a:t>পাওনাদার</a:t>
            </a:r>
            <a:r>
              <a:rPr lang="en-US" dirty="0" smtClean="0"/>
              <a:t> </a:t>
            </a:r>
            <a:r>
              <a:rPr lang="bn-IN" dirty="0" smtClean="0"/>
              <a:t>হিসাব</a:t>
            </a:r>
            <a:r>
              <a:rPr lang="en-US" dirty="0" smtClean="0"/>
              <a:t>   ------</a:t>
            </a:r>
            <a:r>
              <a:rPr lang="bn-IN" dirty="0" smtClean="0"/>
              <a:t>--- </a:t>
            </a:r>
            <a:r>
              <a:rPr lang="en-US" dirty="0" smtClean="0"/>
              <a:t> </a:t>
            </a:r>
            <a:r>
              <a:rPr lang="bn-IN" dirty="0" smtClean="0"/>
              <a:t>ক্রেডিট 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5" y="2643182"/>
            <a:ext cx="2714644" cy="15035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35" y="500043"/>
            <a:ext cx="3000396" cy="15716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035" y="4581128"/>
            <a:ext cx="3000396" cy="177683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29058" y="571480"/>
            <a:ext cx="464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সঞ্চয়পত্র ক্রয়।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2688" y="485986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কমিশন পাওয়া গেল।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29059" y="271462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অফিসের জন্য ফাইলপত্র ক্রয়।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96510" y="1052736"/>
            <a:ext cx="4500595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dirty="0" smtClean="0"/>
              <a:t>সঞ্চয়পত্র হিসাব</a:t>
            </a:r>
            <a:r>
              <a:rPr lang="en-US" dirty="0" smtClean="0"/>
              <a:t>   </a:t>
            </a:r>
            <a:r>
              <a:rPr lang="bn-IN" dirty="0" smtClean="0"/>
              <a:t>-------</a:t>
            </a:r>
            <a:r>
              <a:rPr lang="en-US" dirty="0" smtClean="0"/>
              <a:t>  </a:t>
            </a:r>
            <a:r>
              <a:rPr lang="bn-IN" dirty="0" smtClean="0"/>
              <a:t>ডেবিট </a:t>
            </a:r>
          </a:p>
          <a:p>
            <a:r>
              <a:rPr lang="bn-IN" dirty="0" smtClean="0"/>
              <a:t>নগদান হিসাব</a:t>
            </a:r>
            <a:r>
              <a:rPr lang="en-US" dirty="0" smtClean="0"/>
              <a:t>       </a:t>
            </a:r>
            <a:r>
              <a:rPr lang="bn-IN" dirty="0" smtClean="0"/>
              <a:t>-------</a:t>
            </a:r>
            <a:r>
              <a:rPr lang="en-US" dirty="0" smtClean="0"/>
              <a:t>  </a:t>
            </a:r>
            <a:r>
              <a:rPr lang="bn-IN" dirty="0" smtClean="0"/>
              <a:t>ক্রেডিট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98221" y="3214717"/>
            <a:ext cx="4786347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dirty="0" smtClean="0"/>
              <a:t>মনিহারী হিসাব</a:t>
            </a:r>
            <a:r>
              <a:rPr lang="en-US" dirty="0" smtClean="0"/>
              <a:t>     </a:t>
            </a:r>
            <a:r>
              <a:rPr lang="bn-IN" dirty="0" smtClean="0"/>
              <a:t>-------</a:t>
            </a:r>
            <a:r>
              <a:rPr lang="en-US" dirty="0" smtClean="0"/>
              <a:t>  </a:t>
            </a:r>
            <a:r>
              <a:rPr lang="bn-IN" dirty="0" smtClean="0"/>
              <a:t>ডেবিট</a:t>
            </a:r>
          </a:p>
          <a:p>
            <a:r>
              <a:rPr lang="bn-IN" dirty="0" smtClean="0"/>
              <a:t>নগদান হিসাব</a:t>
            </a:r>
            <a:r>
              <a:rPr lang="en-US" dirty="0" smtClean="0"/>
              <a:t>       </a:t>
            </a:r>
            <a:r>
              <a:rPr lang="bn-IN" dirty="0" smtClean="0"/>
              <a:t>-------</a:t>
            </a:r>
            <a:r>
              <a:rPr lang="en-US" dirty="0" smtClean="0"/>
              <a:t> </a:t>
            </a:r>
            <a:r>
              <a:rPr lang="bn-IN" dirty="0" smtClean="0"/>
              <a:t> ক্রেডিট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98221" y="5337876"/>
            <a:ext cx="4786347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dirty="0" smtClean="0"/>
              <a:t>নগদান হিসাব</a:t>
            </a:r>
            <a:r>
              <a:rPr lang="en-US" dirty="0" smtClean="0"/>
              <a:t>      </a:t>
            </a:r>
            <a:r>
              <a:rPr lang="bn-IN" dirty="0" smtClean="0"/>
              <a:t>-------</a:t>
            </a:r>
            <a:r>
              <a:rPr lang="en-US" dirty="0" smtClean="0"/>
              <a:t>  </a:t>
            </a:r>
            <a:r>
              <a:rPr lang="bn-IN" dirty="0" smtClean="0"/>
              <a:t>ডেবিট</a:t>
            </a:r>
          </a:p>
          <a:p>
            <a:r>
              <a:rPr lang="bn-IN" dirty="0" smtClean="0"/>
              <a:t>কমিশন হিসাব</a:t>
            </a:r>
            <a:r>
              <a:rPr lang="en-US" dirty="0" smtClean="0"/>
              <a:t>     </a:t>
            </a:r>
            <a:r>
              <a:rPr lang="bn-IN" dirty="0" smtClean="0"/>
              <a:t>-------</a:t>
            </a:r>
            <a:r>
              <a:rPr lang="en-US" dirty="0" smtClean="0"/>
              <a:t> </a:t>
            </a:r>
            <a:r>
              <a:rPr lang="bn-IN" dirty="0" smtClean="0"/>
              <a:t> ক্রেডিট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5" y="2414616"/>
            <a:ext cx="3000396" cy="18064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063116"/>
              </p:ext>
            </p:extLst>
          </p:nvPr>
        </p:nvGraphicFramePr>
        <p:xfrm>
          <a:off x="437311" y="1916832"/>
          <a:ext cx="8215370" cy="191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bn-IN" sz="1800" dirty="0" smtClean="0"/>
                        <a:t>লেন</a:t>
                      </a:r>
                      <a:r>
                        <a:rPr lang="bn-IN" sz="1800" baseline="0" dirty="0" smtClean="0"/>
                        <a:t>দেন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bn-IN" sz="1800" dirty="0" smtClean="0"/>
                        <a:t>জাবেদা</a:t>
                      </a:r>
                      <a:r>
                        <a:rPr lang="bn-IN" sz="1800" baseline="0" dirty="0" smtClean="0"/>
                        <a:t> দাখিলা </a:t>
                      </a:r>
                      <a:endParaRPr lang="en-US" sz="1800" dirty="0"/>
                    </a:p>
                  </a:txBody>
                  <a:tcPr/>
                </a:tc>
              </a:tr>
              <a:tr h="690819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পন্য বিক্রয়</a:t>
                      </a:r>
                      <a:r>
                        <a:rPr lang="bn-IN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নগদান হিসাব</a:t>
                      </a:r>
                      <a:r>
                        <a:rPr lang="en-US" sz="1800" dirty="0" smtClean="0"/>
                        <a:t>  </a:t>
                      </a:r>
                      <a:r>
                        <a:rPr lang="bn-IN" sz="1800" dirty="0" smtClean="0"/>
                        <a:t> -----</a:t>
                      </a:r>
                      <a:r>
                        <a:rPr lang="en-US" sz="1800" dirty="0" smtClean="0"/>
                        <a:t>--   </a:t>
                      </a:r>
                      <a:r>
                        <a:rPr lang="bn-IN" sz="1800" dirty="0" smtClean="0"/>
                        <a:t>ডেবিট</a:t>
                      </a:r>
                    </a:p>
                    <a:p>
                      <a:r>
                        <a:rPr lang="bn-IN" sz="1800" dirty="0" smtClean="0"/>
                        <a:t>বিক্রয় হিসাব </a:t>
                      </a:r>
                      <a:r>
                        <a:rPr lang="en-US" sz="1800" dirty="0" smtClean="0"/>
                        <a:t>    </a:t>
                      </a:r>
                      <a:r>
                        <a:rPr lang="bn-IN" sz="1800" dirty="0" smtClean="0"/>
                        <a:t>---</a:t>
                      </a:r>
                      <a:r>
                        <a:rPr lang="en-US" sz="1800" dirty="0" smtClean="0"/>
                        <a:t>----   </a:t>
                      </a:r>
                      <a:r>
                        <a:rPr lang="en-US" sz="1800" baseline="0" dirty="0" err="1" smtClean="0"/>
                        <a:t>ক্রেডিট</a:t>
                      </a:r>
                      <a:r>
                        <a:rPr lang="bn-IN" sz="1800" baseline="0" dirty="0" smtClean="0"/>
                        <a:t> </a:t>
                      </a:r>
                      <a:r>
                        <a:rPr lang="bn-IN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পন্য ক্রয়</a:t>
                      </a:r>
                      <a:r>
                        <a:rPr lang="bn-IN" sz="1800" baseline="0" dirty="0" smtClean="0"/>
                        <a:t> বাবদ চেক প্রদান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ক্রয়</a:t>
                      </a:r>
                      <a:r>
                        <a:rPr lang="bn-IN" sz="1800" baseline="0" dirty="0" smtClean="0"/>
                        <a:t> হিসাব</a:t>
                      </a:r>
                      <a:r>
                        <a:rPr lang="en-US" sz="1800" baseline="0" dirty="0" smtClean="0"/>
                        <a:t>         </a:t>
                      </a:r>
                      <a:r>
                        <a:rPr lang="bn-IN" sz="1800" baseline="0" dirty="0" smtClean="0"/>
                        <a:t>------</a:t>
                      </a:r>
                      <a:r>
                        <a:rPr lang="en-US" sz="1800" baseline="0" dirty="0" smtClean="0"/>
                        <a:t>   </a:t>
                      </a:r>
                      <a:r>
                        <a:rPr lang="bn-IN" sz="1800" baseline="0" dirty="0" smtClean="0"/>
                        <a:t>ডেবিট </a:t>
                      </a:r>
                    </a:p>
                    <a:p>
                      <a:r>
                        <a:rPr lang="bn-IN" sz="1800" baseline="0" dirty="0" smtClean="0"/>
                        <a:t>ব্যাংক হিসাব</a:t>
                      </a:r>
                      <a:r>
                        <a:rPr lang="en-US" sz="1800" baseline="0" dirty="0" smtClean="0"/>
                        <a:t>      </a:t>
                      </a:r>
                      <a:r>
                        <a:rPr lang="bn-IN" sz="1800" baseline="0" dirty="0" smtClean="0"/>
                        <a:t>----</a:t>
                      </a:r>
                      <a:r>
                        <a:rPr lang="en-US" sz="1800" baseline="0" dirty="0" smtClean="0"/>
                        <a:t>--   </a:t>
                      </a:r>
                      <a:r>
                        <a:rPr lang="en-US" sz="1800" baseline="0" dirty="0" err="1" smtClean="0"/>
                        <a:t>ক্রেডিট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10277"/>
              </p:ext>
            </p:extLst>
          </p:nvPr>
        </p:nvGraphicFramePr>
        <p:xfrm>
          <a:off x="404821" y="4365104"/>
          <a:ext cx="8247860" cy="1944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04456"/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bn-IN" sz="1800" dirty="0" smtClean="0"/>
                        <a:t>লেন</a:t>
                      </a:r>
                      <a:r>
                        <a:rPr lang="bn-IN" sz="1800" baseline="0" dirty="0" smtClean="0"/>
                        <a:t>দেন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bn-IN" sz="1800" dirty="0" smtClean="0"/>
                        <a:t>জাবেদা</a:t>
                      </a:r>
                      <a:r>
                        <a:rPr lang="bn-IN" sz="1800" baseline="0" dirty="0" smtClean="0"/>
                        <a:t> দাখিলা </a:t>
                      </a:r>
                      <a:endParaRPr lang="en-US" sz="1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করিমের</a:t>
                      </a:r>
                      <a:r>
                        <a:rPr lang="bn-IN" sz="1800" baseline="0" dirty="0" smtClean="0"/>
                        <a:t> নিকট হতে</a:t>
                      </a:r>
                      <a:r>
                        <a:rPr lang="bn-IN" sz="1800" dirty="0" smtClean="0"/>
                        <a:t> ক্রয়</a:t>
                      </a:r>
                      <a:r>
                        <a:rPr lang="bn-IN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ক্রয় হিসাব </a:t>
                      </a:r>
                      <a:r>
                        <a:rPr lang="en-US" sz="1800" dirty="0" smtClean="0"/>
                        <a:t>                             </a:t>
                      </a:r>
                      <a:r>
                        <a:rPr lang="bn-IN" sz="1800" dirty="0" smtClean="0"/>
                        <a:t>-----</a:t>
                      </a:r>
                      <a:r>
                        <a:rPr lang="en-US" sz="1800" dirty="0" smtClean="0"/>
                        <a:t>   </a:t>
                      </a:r>
                      <a:r>
                        <a:rPr lang="bn-IN" sz="1800" dirty="0" smtClean="0"/>
                        <a:t>ডেবিট</a:t>
                      </a:r>
                      <a:endParaRPr lang="en-US" sz="1800" baseline="0" dirty="0" smtClean="0"/>
                    </a:p>
                    <a:p>
                      <a:r>
                        <a:rPr lang="bn-IN" sz="1800" dirty="0" smtClean="0"/>
                        <a:t>পাওনাদার</a:t>
                      </a:r>
                      <a:r>
                        <a:rPr lang="en-US" sz="1800" dirty="0" smtClean="0"/>
                        <a:t> </a:t>
                      </a:r>
                      <a:r>
                        <a:rPr lang="bn-IN" sz="1800" baseline="0" dirty="0" smtClean="0"/>
                        <a:t>(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করিম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bn-IN" sz="1800" baseline="0" dirty="0" smtClean="0"/>
                        <a:t>)</a:t>
                      </a:r>
                      <a:r>
                        <a:rPr lang="bn-IN" sz="1800" dirty="0" smtClean="0"/>
                        <a:t> হিসাব</a:t>
                      </a:r>
                      <a:r>
                        <a:rPr lang="en-US" sz="1800" dirty="0" smtClean="0"/>
                        <a:t> </a:t>
                      </a:r>
                      <a:r>
                        <a:rPr lang="bn-IN" sz="1800" dirty="0" smtClean="0"/>
                        <a:t> --</a:t>
                      </a:r>
                      <a:r>
                        <a:rPr lang="en-US" sz="1800" dirty="0" smtClean="0"/>
                        <a:t>----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err="1" smtClean="0"/>
                        <a:t>ক্রেডিট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bn-IN" sz="1800" baseline="0" dirty="0" smtClean="0"/>
                        <a:t> </a:t>
                      </a:r>
                      <a:r>
                        <a:rPr lang="bn-IN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সুমনের</a:t>
                      </a:r>
                      <a:r>
                        <a:rPr lang="bn-IN" sz="1800" baseline="0" dirty="0" smtClean="0"/>
                        <a:t> নিকট নগদে </a:t>
                      </a:r>
                      <a:r>
                        <a:rPr lang="bn-IN" sz="1800" dirty="0" smtClean="0"/>
                        <a:t>পন্য বিক্রয়</a:t>
                      </a:r>
                      <a:r>
                        <a:rPr lang="bn-IN" sz="1800" baseline="0" dirty="0" smtClean="0"/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baseline="0" dirty="0" smtClean="0"/>
                        <a:t>নগদান হিসাব</a:t>
                      </a:r>
                      <a:r>
                        <a:rPr lang="en-US" sz="1800" baseline="0" dirty="0" smtClean="0"/>
                        <a:t>                         </a:t>
                      </a:r>
                      <a:r>
                        <a:rPr lang="bn-IN" sz="1800" baseline="0" dirty="0" smtClean="0"/>
                        <a:t>-----</a:t>
                      </a:r>
                      <a:r>
                        <a:rPr lang="en-US" sz="1800" baseline="0" dirty="0" smtClean="0"/>
                        <a:t>   </a:t>
                      </a:r>
                      <a:r>
                        <a:rPr lang="bn-IN" sz="1800" baseline="0" dirty="0" smtClean="0"/>
                        <a:t>ডেবিট </a:t>
                      </a:r>
                    </a:p>
                    <a:p>
                      <a:r>
                        <a:rPr lang="bn-IN" sz="1800" baseline="0" dirty="0" smtClean="0"/>
                        <a:t>বিক্রয় হিসাব</a:t>
                      </a:r>
                      <a:r>
                        <a:rPr lang="en-US" sz="1800" baseline="0" dirty="0" smtClean="0"/>
                        <a:t>                           </a:t>
                      </a:r>
                      <a:r>
                        <a:rPr lang="bn-IN" sz="1800" baseline="0" dirty="0" smtClean="0"/>
                        <a:t>----</a:t>
                      </a:r>
                      <a:r>
                        <a:rPr lang="en-US" sz="1800" baseline="0" dirty="0" smtClean="0"/>
                        <a:t>-   </a:t>
                      </a:r>
                      <a:r>
                        <a:rPr lang="en-US" sz="1800" baseline="0" dirty="0" err="1" smtClean="0"/>
                        <a:t>ক্রেডিট</a:t>
                      </a:r>
                      <a:r>
                        <a:rPr lang="bn-IN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611977"/>
            <a:ext cx="818513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A61EA9"/>
                </a:solidFill>
                <a:latin typeface="NikoshBAN" pitchFamily="2" charset="0"/>
                <a:cs typeface="NikoshBAN" pitchFamily="2" charset="0"/>
              </a:rPr>
              <a:t>নিচের উদাহরন গুলো ভালো  ভাবে লক্ষ্য করো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54509"/>
              </p:ext>
            </p:extLst>
          </p:nvPr>
        </p:nvGraphicFramePr>
        <p:xfrm>
          <a:off x="323528" y="332657"/>
          <a:ext cx="8496944" cy="61206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43404"/>
                <a:gridCol w="4353540"/>
              </a:tblGrid>
              <a:tr h="56673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লেনদেন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জাবেদা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দাখিলা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93421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বাকিতে</a:t>
                      </a:r>
                      <a:r>
                        <a:rPr lang="bn-IN" sz="1800" baseline="0" dirty="0" smtClean="0"/>
                        <a:t> পন্য ক্রয়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ক্রয়</a:t>
                      </a:r>
                      <a:r>
                        <a:rPr lang="bn-IN" sz="1800" baseline="0" dirty="0" smtClean="0"/>
                        <a:t> হিসাব</a:t>
                      </a:r>
                      <a:r>
                        <a:rPr lang="en-US" sz="1800" baseline="0" dirty="0" smtClean="0"/>
                        <a:t>                                ------  </a:t>
                      </a:r>
                      <a:r>
                        <a:rPr lang="bn-IN" sz="1800" baseline="0" dirty="0" smtClean="0"/>
                        <a:t>ডেবিট </a:t>
                      </a:r>
                    </a:p>
                    <a:p>
                      <a:r>
                        <a:rPr lang="bn-IN" sz="1800" baseline="0" dirty="0" smtClean="0"/>
                        <a:t>পাওনাদার হিসাব</a:t>
                      </a:r>
                      <a:r>
                        <a:rPr lang="en-US" sz="1800" baseline="0" dirty="0" smtClean="0"/>
                        <a:t>                     ------  </a:t>
                      </a:r>
                      <a:r>
                        <a:rPr lang="bn-IN" sz="1800" baseline="0" dirty="0" smtClean="0"/>
                        <a:t>ক্রেডিট </a:t>
                      </a:r>
                      <a:endParaRPr lang="en-US" sz="1800" dirty="0"/>
                    </a:p>
                  </a:txBody>
                  <a:tcPr/>
                </a:tc>
              </a:tr>
              <a:tr h="793421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ধারে</a:t>
                      </a:r>
                      <a:r>
                        <a:rPr lang="bn-IN" sz="1800" baseline="0" dirty="0" smtClean="0"/>
                        <a:t> পন্য বিক্রয়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দেনাদার হিসাব</a:t>
                      </a:r>
                      <a:r>
                        <a:rPr lang="en-US" sz="1800" dirty="0" smtClean="0"/>
                        <a:t>                        ------  </a:t>
                      </a:r>
                      <a:r>
                        <a:rPr lang="bn-IN" sz="1800" dirty="0" smtClean="0"/>
                        <a:t>ডেবিট</a:t>
                      </a:r>
                      <a:r>
                        <a:rPr lang="bn-IN" sz="1800" baseline="0" dirty="0" smtClean="0"/>
                        <a:t> </a:t>
                      </a:r>
                    </a:p>
                    <a:p>
                      <a:r>
                        <a:rPr lang="bn-IN" sz="1800" baseline="0" dirty="0" smtClean="0"/>
                        <a:t>বিক্রয় হিসাব</a:t>
                      </a:r>
                      <a:r>
                        <a:rPr lang="en-US" sz="1800" baseline="0" dirty="0" smtClean="0"/>
                        <a:t>                            ------  </a:t>
                      </a:r>
                      <a:r>
                        <a:rPr lang="bn-IN" sz="1800" baseline="0" dirty="0" smtClean="0"/>
                        <a:t>ক্রেডিট </a:t>
                      </a:r>
                      <a:endParaRPr lang="en-US" sz="1800" dirty="0"/>
                    </a:p>
                  </a:txBody>
                  <a:tcPr/>
                </a:tc>
              </a:tr>
              <a:tr h="793421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আন্তঃ ফেরত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বিক্রয় ফেরত/আন্তঃ ফেরত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aseline="0" dirty="0" smtClean="0"/>
                        <a:t> ------  </a:t>
                      </a:r>
                      <a:r>
                        <a:rPr lang="bn-IN" sz="1800" dirty="0" smtClean="0"/>
                        <a:t>ডেবিট</a:t>
                      </a:r>
                    </a:p>
                    <a:p>
                      <a:r>
                        <a:rPr lang="bn-IN" sz="1800" dirty="0" smtClean="0"/>
                        <a:t>দেনাদার হিসাব</a:t>
                      </a:r>
                      <a:r>
                        <a:rPr lang="en-US" sz="1800" dirty="0" smtClean="0"/>
                        <a:t>                        </a:t>
                      </a:r>
                      <a:r>
                        <a:rPr lang="bn-IN" sz="1800" dirty="0" smtClean="0"/>
                        <a:t>-----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 </a:t>
                      </a:r>
                      <a:r>
                        <a:rPr lang="bn-IN" sz="1800" dirty="0" smtClean="0"/>
                        <a:t>ক্রেডি</a:t>
                      </a:r>
                      <a:r>
                        <a:rPr lang="en-US" sz="1800" dirty="0" smtClean="0"/>
                        <a:t>ট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bn-IN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793421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কৃত</a:t>
                      </a:r>
                      <a:r>
                        <a:rPr lang="bn-IN" sz="1800" baseline="0" dirty="0" smtClean="0"/>
                        <a:t>পন্য ফেরত দেওয়া হলো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পাওনাদার হিসাব</a:t>
                      </a:r>
                      <a:r>
                        <a:rPr lang="en-US" sz="1800" baseline="0" dirty="0" smtClean="0"/>
                        <a:t>                     ------  </a:t>
                      </a:r>
                      <a:r>
                        <a:rPr lang="bn-IN" sz="1800" dirty="0" smtClean="0"/>
                        <a:t>ডেবিট</a:t>
                      </a:r>
                    </a:p>
                    <a:p>
                      <a:r>
                        <a:rPr lang="bn-IN" sz="1800" dirty="0" smtClean="0"/>
                        <a:t>ক্রয়</a:t>
                      </a:r>
                      <a:r>
                        <a:rPr lang="bn-IN" sz="1800" baseline="0" dirty="0" smtClean="0"/>
                        <a:t> ফেরত</a:t>
                      </a:r>
                      <a:r>
                        <a:rPr lang="en-US" sz="1800" baseline="0" dirty="0" smtClean="0"/>
                        <a:t>                               ------  </a:t>
                      </a:r>
                      <a:r>
                        <a:rPr lang="bn-IN" sz="1800" baseline="0" dirty="0" smtClean="0"/>
                        <a:t>ক্রেডিট </a:t>
                      </a:r>
                    </a:p>
                  </a:txBody>
                  <a:tcPr/>
                </a:tc>
              </a:tr>
              <a:tr h="793421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নতুন</a:t>
                      </a:r>
                      <a:r>
                        <a:rPr lang="bn-IN" sz="1800" baseline="0" dirty="0" smtClean="0"/>
                        <a:t> আসবাবপত্র ক্রয়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আসবাবপত্র হিসাব</a:t>
                      </a:r>
                      <a:r>
                        <a:rPr lang="en-US" sz="1800" dirty="0" smtClean="0"/>
                        <a:t>                 ------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bn-IN" sz="1800" dirty="0" smtClean="0"/>
                        <a:t>ডেবিট</a:t>
                      </a:r>
                    </a:p>
                    <a:p>
                      <a:r>
                        <a:rPr lang="bn-IN" sz="1800" dirty="0" smtClean="0"/>
                        <a:t>নগদান হিসাব</a:t>
                      </a:r>
                      <a:r>
                        <a:rPr lang="en-US" sz="1800" dirty="0" smtClean="0"/>
                        <a:t>                          ------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bn-IN" sz="1800" dirty="0" smtClean="0"/>
                        <a:t>ক্রেডিট</a:t>
                      </a:r>
                      <a:endParaRPr lang="en-US" sz="1800" dirty="0"/>
                    </a:p>
                  </a:txBody>
                  <a:tcPr/>
                </a:tc>
              </a:tr>
              <a:tr h="793421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পুরাতন যন্ত্রপাতি বিক্রয়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নগদান হিসাব</a:t>
                      </a:r>
                      <a:r>
                        <a:rPr lang="en-US" sz="1800" baseline="0" dirty="0" smtClean="0"/>
                        <a:t>                          ------  </a:t>
                      </a:r>
                      <a:r>
                        <a:rPr lang="bn-IN" sz="1800" dirty="0" smtClean="0"/>
                        <a:t>ডেবিট</a:t>
                      </a:r>
                    </a:p>
                    <a:p>
                      <a:r>
                        <a:rPr lang="bn-IN" sz="1800" dirty="0" smtClean="0"/>
                        <a:t>যন্ত্রপাতি হিসাব</a:t>
                      </a:r>
                      <a:r>
                        <a:rPr lang="en-US" sz="1800" baseline="0" dirty="0" smtClean="0"/>
                        <a:t>                        ------  </a:t>
                      </a:r>
                      <a:r>
                        <a:rPr lang="bn-IN" sz="1800" dirty="0" smtClean="0"/>
                        <a:t>ক্রেডিট </a:t>
                      </a:r>
                      <a:endParaRPr lang="en-US" sz="1800" dirty="0"/>
                    </a:p>
                  </a:txBody>
                  <a:tcPr/>
                </a:tc>
              </a:tr>
              <a:tr h="793421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কর্ম</a:t>
                      </a:r>
                      <a:r>
                        <a:rPr lang="bn-IN" sz="1800" baseline="0" dirty="0" smtClean="0"/>
                        <a:t>চারী জামিলকে বেতন প্রদান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বেতন হিসাব</a:t>
                      </a:r>
                      <a:r>
                        <a:rPr lang="en-US" sz="1800" baseline="0" dirty="0" smtClean="0"/>
                        <a:t>                            ------  </a:t>
                      </a:r>
                      <a:r>
                        <a:rPr lang="bn-IN" sz="1800" dirty="0" smtClean="0"/>
                        <a:t>ডেবিট</a:t>
                      </a:r>
                    </a:p>
                    <a:p>
                      <a:r>
                        <a:rPr lang="bn-IN" sz="1800" baseline="0" dirty="0" smtClean="0"/>
                        <a:t>নগদান হিসাব</a:t>
                      </a:r>
                      <a:r>
                        <a:rPr lang="en-US" sz="1800" baseline="0" dirty="0" smtClean="0"/>
                        <a:t>                          ------  </a:t>
                      </a:r>
                      <a:r>
                        <a:rPr lang="bn-IN" sz="1800" baseline="0" dirty="0" smtClean="0"/>
                        <a:t>ক্রেডিট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47493"/>
              </p:ext>
            </p:extLst>
          </p:nvPr>
        </p:nvGraphicFramePr>
        <p:xfrm>
          <a:off x="285721" y="332654"/>
          <a:ext cx="8534751" cy="6192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355628"/>
              </a:tblGrid>
              <a:tr h="512079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লেন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দেন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/>
                        <a:t>জাবেদা</a:t>
                      </a:r>
                      <a:r>
                        <a:rPr lang="bn-IN" sz="2400" baseline="0" dirty="0" smtClean="0"/>
                        <a:t> দাখিলা </a:t>
                      </a:r>
                      <a:endParaRPr lang="en-US" sz="2400" dirty="0"/>
                    </a:p>
                  </a:txBody>
                  <a:tcPr/>
                </a:tc>
              </a:tr>
              <a:tr h="811516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মনি ষ্টেশ</a:t>
                      </a:r>
                      <a:r>
                        <a:rPr lang="bn-IN" sz="1800" baseline="0" dirty="0" smtClean="0"/>
                        <a:t>নারী হতে বাকীতে মনিহারী ক্রয়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মনিহারি হিসাব</a:t>
                      </a:r>
                      <a:r>
                        <a:rPr lang="en-US" sz="1800" baseline="0" dirty="0" smtClean="0"/>
                        <a:t>                        -------  </a:t>
                      </a:r>
                      <a:r>
                        <a:rPr lang="bn-IN" sz="1800" dirty="0" smtClean="0"/>
                        <a:t>ডেবিট</a:t>
                      </a:r>
                    </a:p>
                    <a:p>
                      <a:r>
                        <a:rPr lang="bn-IN" sz="1800" baseline="0" dirty="0" smtClean="0"/>
                        <a:t>বকেয়া মনিহারি </a:t>
                      </a:r>
                      <a:r>
                        <a:rPr lang="en-US" sz="1800" baseline="0" dirty="0" smtClean="0"/>
                        <a:t>                     -------  </a:t>
                      </a:r>
                      <a:r>
                        <a:rPr lang="bn-IN" sz="1800" baseline="0" dirty="0" smtClean="0"/>
                        <a:t>ক্রেডিট </a:t>
                      </a:r>
                      <a:endParaRPr lang="en-US" sz="1800" dirty="0"/>
                    </a:p>
                  </a:txBody>
                  <a:tcPr/>
                </a:tc>
              </a:tr>
              <a:tr h="811516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ব্যক্তিগত </a:t>
                      </a:r>
                      <a:r>
                        <a:rPr lang="en-US" sz="2400" dirty="0" err="1" smtClean="0">
                          <a:latin typeface="SutonnyOMJ" pitchFamily="2" charset="0"/>
                          <a:cs typeface="SutonnyOMJ" pitchFamily="2" charset="0"/>
                        </a:rPr>
                        <a:t>প্র</a:t>
                      </a:r>
                      <a:r>
                        <a:rPr lang="bn-IN" sz="2400" dirty="0" smtClean="0">
                          <a:latin typeface="SutonnyOMJ" pitchFamily="2" charset="0"/>
                          <a:cs typeface="SutonnyOMJ" pitchFamily="2" charset="0"/>
                        </a:rPr>
                        <a:t>য়োজনে</a:t>
                      </a:r>
                      <a:r>
                        <a:rPr lang="bn-IN" sz="2400" dirty="0" smtClean="0"/>
                        <a:t> </a:t>
                      </a:r>
                      <a:r>
                        <a:rPr lang="bn-IN" sz="1800" dirty="0" smtClean="0"/>
                        <a:t>পন্য উত্তোলন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উত্তোলন হিসাব</a:t>
                      </a:r>
                      <a:r>
                        <a:rPr lang="en-US" sz="1800" baseline="0" dirty="0" smtClean="0"/>
                        <a:t>                       -------  </a:t>
                      </a:r>
                      <a:r>
                        <a:rPr lang="bn-IN" sz="1800" dirty="0" smtClean="0"/>
                        <a:t>ডেবিট </a:t>
                      </a:r>
                    </a:p>
                    <a:p>
                      <a:r>
                        <a:rPr lang="bn-IN" sz="1800" dirty="0" smtClean="0"/>
                        <a:t>ক্রয়</a:t>
                      </a:r>
                      <a:r>
                        <a:rPr lang="en-US" sz="1800" dirty="0" smtClean="0"/>
                        <a:t> </a:t>
                      </a:r>
                      <a:r>
                        <a:rPr lang="bn-IN" sz="1800" dirty="0" smtClean="0"/>
                        <a:t>(</a:t>
                      </a:r>
                      <a:r>
                        <a:rPr lang="en-US" sz="1800" dirty="0" smtClean="0"/>
                        <a:t> </a:t>
                      </a:r>
                      <a:r>
                        <a:rPr lang="bn-IN" sz="1800" dirty="0" smtClean="0"/>
                        <a:t>পন্য</a:t>
                      </a:r>
                      <a:r>
                        <a:rPr lang="en-US" sz="1800" dirty="0" smtClean="0"/>
                        <a:t> </a:t>
                      </a:r>
                      <a:r>
                        <a:rPr lang="bn-IN" sz="1800" dirty="0" smtClean="0"/>
                        <a:t>)</a:t>
                      </a:r>
                      <a:r>
                        <a:rPr lang="en-US" sz="1800" dirty="0" smtClean="0"/>
                        <a:t> </a:t>
                      </a:r>
                      <a:r>
                        <a:rPr lang="bn-IN" sz="1800" dirty="0" smtClean="0"/>
                        <a:t>হিসাব</a:t>
                      </a:r>
                      <a:r>
                        <a:rPr lang="en-US" sz="1800" baseline="0" dirty="0" smtClean="0"/>
                        <a:t>                 -------  </a:t>
                      </a:r>
                      <a:r>
                        <a:rPr lang="bn-IN" sz="1800" dirty="0" smtClean="0"/>
                        <a:t>ক্রেডিট</a:t>
                      </a:r>
                      <a:r>
                        <a:rPr lang="bn-IN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811516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দোকান হতে</a:t>
                      </a:r>
                      <a:r>
                        <a:rPr lang="bn-IN" sz="1800" baseline="0" dirty="0" smtClean="0"/>
                        <a:t> পন্য চুরি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বিবিধ</a:t>
                      </a:r>
                      <a:r>
                        <a:rPr lang="bn-IN" sz="1800" baseline="0" dirty="0" smtClean="0"/>
                        <a:t> ক্ষতি হিসাব</a:t>
                      </a:r>
                      <a:r>
                        <a:rPr lang="en-US" sz="1800" baseline="0" dirty="0" smtClean="0"/>
                        <a:t>                  -------  </a:t>
                      </a:r>
                      <a:r>
                        <a:rPr lang="bn-IN" sz="1800" baseline="0" dirty="0" smtClean="0"/>
                        <a:t>ডেবিট</a:t>
                      </a:r>
                    </a:p>
                    <a:p>
                      <a:r>
                        <a:rPr lang="bn-IN" sz="1800" baseline="0" dirty="0" smtClean="0"/>
                        <a:t>ক্রয় হিসাব</a:t>
                      </a:r>
                      <a:r>
                        <a:rPr lang="en-US" sz="1800" baseline="0" dirty="0" smtClean="0"/>
                        <a:t>                               -------  </a:t>
                      </a:r>
                      <a:r>
                        <a:rPr lang="bn-IN" sz="1800" baseline="0" dirty="0" smtClean="0"/>
                        <a:t>ক্রেডিট </a:t>
                      </a:r>
                      <a:endParaRPr lang="en-US" sz="1800" dirty="0"/>
                    </a:p>
                  </a:txBody>
                  <a:tcPr/>
                </a:tc>
              </a:tr>
              <a:tr h="811516">
                <a:tc>
                  <a:txBody>
                    <a:bodyPr/>
                    <a:lstStyle/>
                    <a:p>
                      <a:r>
                        <a:rPr lang="bn-IN" sz="1800" smtClean="0"/>
                        <a:t>ব্যবসায়</a:t>
                      </a:r>
                      <a:r>
                        <a:rPr lang="bn-IN" sz="1800" baseline="0" smtClean="0"/>
                        <a:t> হতে উত্তোলন 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উত্তোলন হিসাব</a:t>
                      </a:r>
                      <a:r>
                        <a:rPr lang="en-US" sz="1800" baseline="0" dirty="0" smtClean="0"/>
                        <a:t>                      -------  </a:t>
                      </a:r>
                      <a:r>
                        <a:rPr lang="bn-IN" sz="1800" dirty="0" smtClean="0"/>
                        <a:t>ডেবিট</a:t>
                      </a:r>
                      <a:r>
                        <a:rPr lang="bn-IN" sz="1800" baseline="0" dirty="0" smtClean="0"/>
                        <a:t> </a:t>
                      </a:r>
                      <a:endParaRPr lang="bn-IN" sz="1800" dirty="0" smtClean="0"/>
                    </a:p>
                    <a:p>
                      <a:r>
                        <a:rPr lang="bn-IN" sz="1800" baseline="0" dirty="0" smtClean="0"/>
                        <a:t>নগদান হিসাব</a:t>
                      </a:r>
                      <a:r>
                        <a:rPr lang="en-US" sz="1800" baseline="0" dirty="0" smtClean="0"/>
                        <a:t>                         -------  </a:t>
                      </a:r>
                      <a:r>
                        <a:rPr lang="bn-IN" sz="1800" baseline="0" dirty="0" smtClean="0"/>
                        <a:t>ক্রেডিট </a:t>
                      </a:r>
                      <a:endParaRPr lang="en-US" sz="1800" dirty="0"/>
                    </a:p>
                  </a:txBody>
                  <a:tcPr/>
                </a:tc>
              </a:tr>
              <a:tr h="811516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ব্যাংক</a:t>
                      </a:r>
                      <a:r>
                        <a:rPr lang="bn-IN" sz="1800" baseline="0" dirty="0" smtClean="0"/>
                        <a:t> হতে উত্তোলন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উত্তোলন হিসাব</a:t>
                      </a:r>
                      <a:r>
                        <a:rPr lang="en-US" sz="1800" baseline="0" dirty="0" smtClean="0"/>
                        <a:t>                      -------  </a:t>
                      </a:r>
                      <a:r>
                        <a:rPr lang="bn-IN" sz="1800" dirty="0" smtClean="0"/>
                        <a:t>ডেবিট</a:t>
                      </a:r>
                    </a:p>
                    <a:p>
                      <a:r>
                        <a:rPr lang="bn-IN" sz="1800" baseline="0" dirty="0" smtClean="0"/>
                        <a:t>ব্যাংক হিসাব</a:t>
                      </a:r>
                      <a:r>
                        <a:rPr lang="en-US" sz="1800" baseline="0" dirty="0" smtClean="0"/>
                        <a:t>                           -------  </a:t>
                      </a:r>
                      <a:r>
                        <a:rPr lang="bn-IN" sz="1800" baseline="0" dirty="0" smtClean="0"/>
                        <a:t>ক্রেডিট</a:t>
                      </a:r>
                      <a:endParaRPr lang="en-US" sz="1800" dirty="0"/>
                    </a:p>
                  </a:txBody>
                  <a:tcPr/>
                </a:tc>
              </a:tr>
              <a:tr h="811516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 ক্যাশ</a:t>
                      </a:r>
                      <a:r>
                        <a:rPr lang="bn-IN" sz="1800" baseline="0" dirty="0" smtClean="0"/>
                        <a:t> বাক্স হতে চুরি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বিবিধ</a:t>
                      </a:r>
                      <a:r>
                        <a:rPr lang="bn-IN" sz="1800" baseline="0" dirty="0" smtClean="0"/>
                        <a:t> ক্ষতি হিসাব</a:t>
                      </a:r>
                      <a:r>
                        <a:rPr lang="en-US" sz="1800" baseline="0" dirty="0" smtClean="0"/>
                        <a:t>                  -------  </a:t>
                      </a:r>
                      <a:r>
                        <a:rPr lang="bn-IN" sz="1800" baseline="0" dirty="0" smtClean="0"/>
                        <a:t>ডেবিট </a:t>
                      </a:r>
                    </a:p>
                    <a:p>
                      <a:r>
                        <a:rPr lang="bn-IN" sz="1800" baseline="0" dirty="0" smtClean="0"/>
                        <a:t>নগদান হিসাব</a:t>
                      </a:r>
                      <a:r>
                        <a:rPr lang="en-US" sz="1800" baseline="0" dirty="0" smtClean="0"/>
                        <a:t>                         -------  </a:t>
                      </a:r>
                      <a:r>
                        <a:rPr lang="bn-IN" sz="1800" baseline="0" dirty="0" smtClean="0"/>
                        <a:t>ক্রেডিট </a:t>
                      </a:r>
                      <a:endParaRPr lang="en-US" sz="1800" dirty="0"/>
                    </a:p>
                  </a:txBody>
                  <a:tcPr/>
                </a:tc>
              </a:tr>
              <a:tr h="811516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ব্যাংক</a:t>
                      </a:r>
                      <a:r>
                        <a:rPr lang="bn-IN" sz="1800" baseline="0" dirty="0" smtClean="0"/>
                        <a:t> চার্জ ধার্য করল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ব্যাংক</a:t>
                      </a:r>
                      <a:r>
                        <a:rPr lang="bn-IN" sz="1800" baseline="0" dirty="0" smtClean="0"/>
                        <a:t> চার্জ হিসাব</a:t>
                      </a:r>
                      <a:r>
                        <a:rPr lang="en-US" sz="1800" baseline="0" dirty="0" smtClean="0"/>
                        <a:t>                  -------  </a:t>
                      </a:r>
                      <a:r>
                        <a:rPr lang="bn-IN" sz="1800" baseline="0" dirty="0" smtClean="0"/>
                        <a:t>ডেবিট</a:t>
                      </a:r>
                    </a:p>
                    <a:p>
                      <a:r>
                        <a:rPr lang="bn-IN" sz="1800" baseline="0" dirty="0" smtClean="0"/>
                        <a:t>ব্যাংক হিসাব</a:t>
                      </a:r>
                      <a:r>
                        <a:rPr lang="en-US" sz="1800" baseline="0" dirty="0" smtClean="0"/>
                        <a:t>                           -------  </a:t>
                      </a:r>
                      <a:r>
                        <a:rPr lang="bn-IN" sz="1800" baseline="0" dirty="0" smtClean="0"/>
                        <a:t>ক্রেডিট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9"/>
            <a:ext cx="8640960" cy="6408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43175" y="500042"/>
            <a:ext cx="3571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55535" y="1928802"/>
            <a:ext cx="3857652" cy="428628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240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4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ছয়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IN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জাবেদা </a:t>
            </a:r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journal)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ঃ    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৫০ </a:t>
            </a:r>
            <a:r>
              <a:rPr lang="bn-IN" sz="24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928803"/>
            <a:ext cx="4032448" cy="435771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মোছাঃইসমোত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আরা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খাতুন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আন্দুলবাড়ীয়া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বহুমুখী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জীবননগর,চুয়াডাঙ্গা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3858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188640"/>
            <a:ext cx="3240359" cy="830997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</a:rPr>
              <a:t>একক কাজ</a:t>
            </a:r>
            <a:r>
              <a:rPr lang="bn-IN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56" y="3501008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সোনালী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ব্যাংকে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একটি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হিসাব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খোলা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হলো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৫,০০০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টাকা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 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বাড়ি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ভাড়া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পাওয়া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গেলো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২,০০০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টাকা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11369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নিচের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লেনদেন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দুইটির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ব্যাখ্যা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সহ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জাবেদা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প্রস্তুত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করঃ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571481"/>
            <a:ext cx="4730298" cy="2800767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দলিয়</a:t>
            </a:r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4725144"/>
            <a:ext cx="8856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জাবেদার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</a:t>
            </a:r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গুরুত্বসমূহ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</a:t>
            </a:r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কী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</a:t>
            </a:r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কী</a:t>
            </a:r>
            <a:r>
              <a:rPr lang="en-US" sz="4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? </a:t>
            </a:r>
            <a:endParaRPr lang="en-US" sz="48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4300"/>
              </p:ext>
            </p:extLst>
          </p:nvPr>
        </p:nvGraphicFramePr>
        <p:xfrm>
          <a:off x="571473" y="1643051"/>
          <a:ext cx="7858180" cy="48489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37563"/>
                <a:gridCol w="6520617"/>
              </a:tblGrid>
              <a:tr h="944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bn-IN" sz="1800" dirty="0" smtClean="0"/>
                        <a:t>তারিখ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bn-IN" sz="1800" baseline="0" dirty="0" smtClean="0"/>
                        <a:t>২০</a:t>
                      </a:r>
                      <a:r>
                        <a:rPr lang="en-US" sz="1800" baseline="0" dirty="0" smtClean="0"/>
                        <a:t>২১</a:t>
                      </a:r>
                      <a:r>
                        <a:rPr lang="bn-IN" sz="1800" baseline="0" dirty="0" smtClean="0"/>
                        <a:t> </a:t>
                      </a:r>
                      <a:r>
                        <a:rPr lang="bn-IN" sz="1800" baseline="0" dirty="0" smtClean="0"/>
                        <a:t>ইং  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sz="1800" dirty="0" err="1" smtClean="0"/>
                        <a:t>লেনদেন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697567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 মে- ১</a:t>
                      </a:r>
                      <a:endParaRPr lang="en-US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মূলধন</a:t>
                      </a:r>
                      <a:r>
                        <a:rPr lang="en-US" sz="1800" baseline="0" dirty="0" smtClean="0"/>
                        <a:t> ১,০০,০০০ </a:t>
                      </a:r>
                      <a:r>
                        <a:rPr lang="en-US" sz="1800" baseline="0" dirty="0" err="1" smtClean="0"/>
                        <a:t>টাকা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এবং</a:t>
                      </a:r>
                      <a:r>
                        <a:rPr lang="en-US" sz="1800" baseline="0" dirty="0" smtClean="0"/>
                        <a:t> ৫০,০০০ </a:t>
                      </a:r>
                      <a:r>
                        <a:rPr lang="en-US" sz="1800" baseline="0" dirty="0" err="1" smtClean="0"/>
                        <a:t>টাকা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ব্যাংক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ঋণ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নিয়ে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ব্যবসা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আরম্ভ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করা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হল</a:t>
                      </a:r>
                      <a:r>
                        <a:rPr lang="en-US" sz="1800" baseline="0" dirty="0" smtClean="0"/>
                        <a:t>। </a:t>
                      </a:r>
                      <a:endParaRPr lang="bn-IN" sz="1800" baseline="0" dirty="0" smtClean="0"/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03247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 মে- </a:t>
                      </a:r>
                      <a:r>
                        <a:rPr lang="en-US" sz="1800" dirty="0" smtClean="0"/>
                        <a:t>৬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মাহিন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এন্ড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কোং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এর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নিকট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হতে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মাল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ক্রয়</a:t>
                      </a:r>
                      <a:r>
                        <a:rPr lang="en-US" sz="1800" baseline="0" dirty="0" smtClean="0"/>
                        <a:t> ৩০,০০০ </a:t>
                      </a:r>
                      <a:r>
                        <a:rPr lang="en-US" sz="1800" baseline="0" dirty="0" err="1" smtClean="0"/>
                        <a:t>টাকা</a:t>
                      </a:r>
                      <a:r>
                        <a:rPr lang="en-US" sz="1800" baseline="0" dirty="0" smtClean="0"/>
                        <a:t>। </a:t>
                      </a:r>
                      <a:endParaRPr lang="en-US" sz="1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8505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 মে</a:t>
                      </a:r>
                      <a:r>
                        <a:rPr lang="bn-IN" sz="1800" baseline="0" dirty="0" smtClean="0"/>
                        <a:t>- </a:t>
                      </a:r>
                      <a:r>
                        <a:rPr lang="en-US" sz="1800" baseline="0" dirty="0" smtClean="0"/>
                        <a:t>৭ </a:t>
                      </a:r>
                      <a:endParaRPr lang="en-US" sz="1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পরিবহন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ভাড়া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বাবদ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খরচ</a:t>
                      </a:r>
                      <a:r>
                        <a:rPr lang="en-US" sz="1800" baseline="0" dirty="0" smtClean="0"/>
                        <a:t> ২,০০০ </a:t>
                      </a:r>
                      <a:r>
                        <a:rPr lang="en-US" sz="1800" baseline="0" dirty="0" err="1" smtClean="0"/>
                        <a:t>টাকা</a:t>
                      </a:r>
                      <a:r>
                        <a:rPr lang="en-US" sz="1800" baseline="0" dirty="0" smtClean="0"/>
                        <a:t>। </a:t>
                      </a:r>
                      <a:endParaRPr lang="en-US" sz="1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2944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 মে- </a:t>
                      </a:r>
                      <a:r>
                        <a:rPr lang="en-US" sz="1800" dirty="0" smtClean="0"/>
                        <a:t>১২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নগদে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মাল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বিক্রয়</a:t>
                      </a:r>
                      <a:r>
                        <a:rPr lang="en-US" sz="1800" baseline="0" dirty="0" smtClean="0"/>
                        <a:t> ২৫,০০০ </a:t>
                      </a:r>
                      <a:r>
                        <a:rPr lang="en-US" sz="1800" baseline="0" dirty="0" err="1" smtClean="0"/>
                        <a:t>টাকা</a:t>
                      </a:r>
                      <a:r>
                        <a:rPr lang="en-US" sz="1800" baseline="0" dirty="0" smtClean="0"/>
                        <a:t>।  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8505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 মে- </a:t>
                      </a:r>
                      <a:r>
                        <a:rPr lang="en-US" sz="1800" dirty="0" smtClean="0"/>
                        <a:t>২১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বেতন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প্রদান</a:t>
                      </a:r>
                      <a:r>
                        <a:rPr lang="en-US" sz="1800" baseline="0" dirty="0" smtClean="0"/>
                        <a:t> ৫,০০০ </a:t>
                      </a:r>
                      <a:r>
                        <a:rPr lang="en-US" sz="1800" baseline="0" dirty="0" err="1" smtClean="0"/>
                        <a:t>টাকা</a:t>
                      </a:r>
                      <a:r>
                        <a:rPr lang="en-US" sz="1800" baseline="0" dirty="0" smtClean="0"/>
                        <a:t>। </a:t>
                      </a:r>
                      <a:r>
                        <a:rPr lang="bn-IN" sz="1800" baseline="0" dirty="0" smtClean="0"/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08505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 মে- </a:t>
                      </a:r>
                      <a:r>
                        <a:rPr lang="en-US" sz="1800" dirty="0" smtClean="0"/>
                        <a:t>২৫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বাকিতে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মাল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বিক্রয়</a:t>
                      </a:r>
                      <a:r>
                        <a:rPr lang="en-US" sz="1800" baseline="0" dirty="0" smtClean="0"/>
                        <a:t> ৫,০০০ </a:t>
                      </a:r>
                      <a:r>
                        <a:rPr lang="en-US" sz="1800" baseline="0" dirty="0" err="1" smtClean="0"/>
                        <a:t>টাকা</a:t>
                      </a:r>
                      <a:r>
                        <a:rPr lang="en-US" sz="1800" baseline="0" dirty="0" smtClean="0"/>
                        <a:t>। </a:t>
                      </a:r>
                      <a:r>
                        <a:rPr lang="bn-IN" sz="1800" baseline="0" dirty="0" smtClean="0"/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8505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 মে- </a:t>
                      </a:r>
                      <a:r>
                        <a:rPr lang="en-US" sz="1800" dirty="0" smtClean="0"/>
                        <a:t>৩০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bn-IN" sz="1800" dirty="0" smtClean="0"/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কমিশন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পাওয়া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গেল</a:t>
                      </a:r>
                      <a:r>
                        <a:rPr lang="en-US" sz="1800" baseline="0" dirty="0" smtClean="0"/>
                        <a:t> ৫০০ </a:t>
                      </a:r>
                      <a:r>
                        <a:rPr lang="en-US" sz="1800" baseline="0" dirty="0" err="1" smtClean="0"/>
                        <a:t>টাকা</a:t>
                      </a:r>
                      <a:r>
                        <a:rPr lang="en-US" sz="1800" baseline="0" dirty="0" smtClean="0"/>
                        <a:t>। </a:t>
                      </a:r>
                      <a:endParaRPr lang="en-US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78493" y="273422"/>
            <a:ext cx="4602543" cy="923330"/>
          </a:xfrm>
          <a:prstGeom prst="rect">
            <a:avLst/>
          </a:prstGeom>
          <a:noFill/>
          <a:ln w="57150">
            <a:solidFill>
              <a:srgbClr val="92D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bn-IN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বাড়ির কাজ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8947" y="-8231"/>
            <a:ext cx="5472608" cy="710963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সকলের সুস্বাস্থ্য কামনায়</a:t>
            </a:r>
          </a:p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 </a:t>
            </a:r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মতো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বিদায়</a:t>
            </a:r>
            <a:endParaRPr lang="en-US" sz="1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47764" y="345842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628800"/>
            <a:ext cx="88569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জাবেদার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প্রারম্ভিক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লিখন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জাবেদার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গুরুত্ত্ব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srgbClr val="7030A0"/>
                </a:solidFill>
              </a:rPr>
              <a:t>চালানের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ভিত্তিতে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ক্রয়</a:t>
            </a:r>
            <a:r>
              <a:rPr lang="en-US" sz="2800" dirty="0">
                <a:solidFill>
                  <a:srgbClr val="7030A0"/>
                </a:solidFill>
              </a:rPr>
              <a:t> ও </a:t>
            </a:r>
            <a:r>
              <a:rPr lang="en-US" sz="2800" dirty="0" err="1">
                <a:solidFill>
                  <a:srgbClr val="7030A0"/>
                </a:solidFill>
              </a:rPr>
              <a:t>বিক্রয়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জাবেদা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প্রস্তুত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করতে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  <a:r>
              <a:rPr lang="en-US" sz="28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2800" dirty="0" smtClean="0">
                <a:solidFill>
                  <a:srgbClr val="7030A0"/>
                </a:solidFill>
              </a:rPr>
              <a:t>।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7216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tmFilter="0,0; .5, 1; 1, 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Alternate Process 15"/>
          <p:cNvSpPr/>
          <p:nvPr/>
        </p:nvSpPr>
        <p:spPr>
          <a:xfrm>
            <a:off x="6516217" y="691045"/>
            <a:ext cx="2424875" cy="47667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6516217" y="1287888"/>
            <a:ext cx="2417393" cy="47667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Alternate Process 17"/>
          <p:cNvSpPr/>
          <p:nvPr/>
        </p:nvSpPr>
        <p:spPr>
          <a:xfrm>
            <a:off x="6516217" y="1888216"/>
            <a:ext cx="2417393" cy="47667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Alternate Process 18"/>
          <p:cNvSpPr/>
          <p:nvPr/>
        </p:nvSpPr>
        <p:spPr>
          <a:xfrm>
            <a:off x="6516217" y="2495791"/>
            <a:ext cx="2417393" cy="47667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Alternate Process 19"/>
          <p:cNvSpPr/>
          <p:nvPr/>
        </p:nvSpPr>
        <p:spPr>
          <a:xfrm>
            <a:off x="6516216" y="3837418"/>
            <a:ext cx="2419035" cy="47667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Alternate Process 20"/>
          <p:cNvSpPr/>
          <p:nvPr/>
        </p:nvSpPr>
        <p:spPr>
          <a:xfrm>
            <a:off x="6516217" y="4429059"/>
            <a:ext cx="2424875" cy="47667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6516216" y="5047333"/>
            <a:ext cx="2419035" cy="47667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Alternate Process 22"/>
          <p:cNvSpPr/>
          <p:nvPr/>
        </p:nvSpPr>
        <p:spPr>
          <a:xfrm>
            <a:off x="6516216" y="5673825"/>
            <a:ext cx="2419035" cy="47667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6516216" y="6289288"/>
            <a:ext cx="2419035" cy="47667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Alternate Process 25"/>
          <p:cNvSpPr/>
          <p:nvPr/>
        </p:nvSpPr>
        <p:spPr>
          <a:xfrm>
            <a:off x="6516216" y="96787"/>
            <a:ext cx="2419035" cy="47667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Alternate Process 29"/>
          <p:cNvSpPr/>
          <p:nvPr/>
        </p:nvSpPr>
        <p:spPr>
          <a:xfrm>
            <a:off x="6516216" y="3100029"/>
            <a:ext cx="2419035" cy="47667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12563" y="3044789"/>
            <a:ext cx="1872208" cy="86495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347864" y="4857364"/>
            <a:ext cx="1800200" cy="85661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3347864" y="1459912"/>
            <a:ext cx="1800200" cy="8566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4" idx="1"/>
            <a:endCxn id="27" idx="3"/>
          </p:cNvCxnSpPr>
          <p:nvPr/>
        </p:nvCxnSpPr>
        <p:spPr>
          <a:xfrm flipH="1">
            <a:off x="2084772" y="1888216"/>
            <a:ext cx="1263093" cy="158905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1"/>
            <a:endCxn id="27" idx="3"/>
          </p:cNvCxnSpPr>
          <p:nvPr/>
        </p:nvCxnSpPr>
        <p:spPr>
          <a:xfrm flipH="1" flipV="1">
            <a:off x="2084772" y="3477267"/>
            <a:ext cx="1263093" cy="180840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4" idx="3"/>
            <a:endCxn id="26" idx="1"/>
          </p:cNvCxnSpPr>
          <p:nvPr/>
        </p:nvCxnSpPr>
        <p:spPr>
          <a:xfrm flipV="1">
            <a:off x="5148064" y="335122"/>
            <a:ext cx="1368152" cy="15530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3"/>
            <a:endCxn id="16" idx="1"/>
          </p:cNvCxnSpPr>
          <p:nvPr/>
        </p:nvCxnSpPr>
        <p:spPr>
          <a:xfrm flipV="1">
            <a:off x="5148064" y="929380"/>
            <a:ext cx="1368152" cy="9588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4" idx="3"/>
            <a:endCxn id="17" idx="1"/>
          </p:cNvCxnSpPr>
          <p:nvPr/>
        </p:nvCxnSpPr>
        <p:spPr>
          <a:xfrm flipV="1">
            <a:off x="5148064" y="1526224"/>
            <a:ext cx="1368152" cy="36199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4" idx="3"/>
            <a:endCxn id="19" idx="1"/>
          </p:cNvCxnSpPr>
          <p:nvPr/>
        </p:nvCxnSpPr>
        <p:spPr>
          <a:xfrm>
            <a:off x="5148064" y="1888216"/>
            <a:ext cx="1368152" cy="84591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4" idx="3"/>
            <a:endCxn id="30" idx="1"/>
          </p:cNvCxnSpPr>
          <p:nvPr/>
        </p:nvCxnSpPr>
        <p:spPr>
          <a:xfrm>
            <a:off x="5148064" y="1888216"/>
            <a:ext cx="1368152" cy="14501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1" idx="3"/>
            <a:endCxn id="20" idx="1"/>
          </p:cNvCxnSpPr>
          <p:nvPr/>
        </p:nvCxnSpPr>
        <p:spPr>
          <a:xfrm flipV="1">
            <a:off x="5148064" y="4075754"/>
            <a:ext cx="1368152" cy="120991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1" idx="3"/>
            <a:endCxn id="21" idx="1"/>
          </p:cNvCxnSpPr>
          <p:nvPr/>
        </p:nvCxnSpPr>
        <p:spPr>
          <a:xfrm flipV="1">
            <a:off x="5148064" y="4667394"/>
            <a:ext cx="1368152" cy="61827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1" idx="3"/>
            <a:endCxn id="22" idx="1"/>
          </p:cNvCxnSpPr>
          <p:nvPr/>
        </p:nvCxnSpPr>
        <p:spPr>
          <a:xfrm>
            <a:off x="5148064" y="5285668"/>
            <a:ext cx="136815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1" idx="3"/>
            <a:endCxn id="23" idx="1"/>
          </p:cNvCxnSpPr>
          <p:nvPr/>
        </p:nvCxnSpPr>
        <p:spPr>
          <a:xfrm>
            <a:off x="5148064" y="5285668"/>
            <a:ext cx="1368152" cy="62649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1" idx="3"/>
            <a:endCxn id="24" idx="1"/>
          </p:cNvCxnSpPr>
          <p:nvPr/>
        </p:nvCxnSpPr>
        <p:spPr>
          <a:xfrm>
            <a:off x="5148064" y="5285669"/>
            <a:ext cx="1368152" cy="124195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TextBox 2047"/>
          <p:cNvSpPr txBox="1"/>
          <p:nvPr/>
        </p:nvSpPr>
        <p:spPr>
          <a:xfrm>
            <a:off x="428587" y="328793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49" name="TextBox 2048"/>
          <p:cNvSpPr txBox="1"/>
          <p:nvPr/>
        </p:nvSpPr>
        <p:spPr>
          <a:xfrm>
            <a:off x="3347864" y="169482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51" name="TextBox 2050"/>
          <p:cNvSpPr txBox="1"/>
          <p:nvPr/>
        </p:nvSpPr>
        <p:spPr>
          <a:xfrm>
            <a:off x="3491880" y="510100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প্রকৃত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058" name="Straight Connector 2057"/>
          <p:cNvCxnSpPr>
            <a:stCxn id="34" idx="3"/>
            <a:endCxn id="18" idx="1"/>
          </p:cNvCxnSpPr>
          <p:nvPr/>
        </p:nvCxnSpPr>
        <p:spPr>
          <a:xfrm>
            <a:off x="5148064" y="1888217"/>
            <a:ext cx="1368152" cy="2383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7" name="TextBox 2066"/>
          <p:cNvSpPr txBox="1"/>
          <p:nvPr/>
        </p:nvSpPr>
        <p:spPr>
          <a:xfrm>
            <a:off x="6516217" y="150456"/>
            <a:ext cx="241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ক্রয়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72" name="TextBox 2071"/>
          <p:cNvSpPr txBox="1"/>
          <p:nvPr/>
        </p:nvSpPr>
        <p:spPr>
          <a:xfrm>
            <a:off x="6516217" y="753781"/>
            <a:ext cx="241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বিক্রয়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73" name="TextBox 2072"/>
          <p:cNvSpPr txBox="1"/>
          <p:nvPr/>
        </p:nvSpPr>
        <p:spPr>
          <a:xfrm>
            <a:off x="6516216" y="1341558"/>
            <a:ext cx="242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ক্রয়</a:t>
            </a:r>
            <a:r>
              <a:rPr lang="en-US" dirty="0" smtClean="0"/>
              <a:t> </a:t>
            </a:r>
            <a:r>
              <a:rPr lang="en-US" dirty="0" err="1" smtClean="0"/>
              <a:t>ফেরত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74" name="TextBox 2073"/>
          <p:cNvSpPr txBox="1"/>
          <p:nvPr/>
        </p:nvSpPr>
        <p:spPr>
          <a:xfrm>
            <a:off x="6516217" y="1941840"/>
            <a:ext cx="242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বিক্রয়</a:t>
            </a:r>
            <a:r>
              <a:rPr lang="en-US" dirty="0" smtClean="0"/>
              <a:t> </a:t>
            </a:r>
            <a:r>
              <a:rPr lang="en-US" dirty="0" err="1" smtClean="0"/>
              <a:t>ফেরত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75" name="TextBox 2074"/>
          <p:cNvSpPr txBox="1"/>
          <p:nvPr/>
        </p:nvSpPr>
        <p:spPr>
          <a:xfrm>
            <a:off x="6516217" y="2549461"/>
            <a:ext cx="241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নগদ</a:t>
            </a:r>
            <a:r>
              <a:rPr lang="en-US" dirty="0" smtClean="0"/>
              <a:t> </a:t>
            </a:r>
            <a:r>
              <a:rPr lang="en-US" dirty="0" err="1" smtClean="0"/>
              <a:t>প্রাপ্তি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76" name="TextBox 2075"/>
          <p:cNvSpPr txBox="1"/>
          <p:nvPr/>
        </p:nvSpPr>
        <p:spPr>
          <a:xfrm>
            <a:off x="6516217" y="3153699"/>
            <a:ext cx="241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নগদ</a:t>
            </a:r>
            <a:r>
              <a:rPr lang="en-US" dirty="0" smtClean="0"/>
              <a:t> </a:t>
            </a:r>
            <a:r>
              <a:rPr lang="en-US" dirty="0" err="1" smtClean="0"/>
              <a:t>প্রদান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77" name="TextBox 2076"/>
          <p:cNvSpPr txBox="1"/>
          <p:nvPr/>
        </p:nvSpPr>
        <p:spPr>
          <a:xfrm>
            <a:off x="6516214" y="3891088"/>
            <a:ext cx="241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সংশোধনী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78" name="TextBox 2077"/>
          <p:cNvSpPr txBox="1"/>
          <p:nvPr/>
        </p:nvSpPr>
        <p:spPr>
          <a:xfrm>
            <a:off x="6516216" y="4496044"/>
            <a:ext cx="241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সমন্বয়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79" name="TextBox 2078"/>
          <p:cNvSpPr txBox="1"/>
          <p:nvPr/>
        </p:nvSpPr>
        <p:spPr>
          <a:xfrm>
            <a:off x="6516216" y="5101002"/>
            <a:ext cx="241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সমাপনী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80" name="TextBox 2079"/>
          <p:cNvSpPr txBox="1"/>
          <p:nvPr/>
        </p:nvSpPr>
        <p:spPr>
          <a:xfrm>
            <a:off x="6516217" y="5727494"/>
            <a:ext cx="241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প্রারম্ভিক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81" name="TextBox 2080"/>
          <p:cNvSpPr txBox="1"/>
          <p:nvPr/>
        </p:nvSpPr>
        <p:spPr>
          <a:xfrm>
            <a:off x="6516216" y="6342957"/>
            <a:ext cx="242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82" name="TextBox 2081"/>
          <p:cNvSpPr txBox="1"/>
          <p:nvPr/>
        </p:nvSpPr>
        <p:spPr>
          <a:xfrm>
            <a:off x="212564" y="329590"/>
            <a:ext cx="4287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</a:rPr>
              <a:t>জাবেদার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শ্রেণিবিভাগ</a:t>
            </a:r>
            <a:r>
              <a:rPr lang="en-US" sz="3200" b="1" u="sng" dirty="0" smtClean="0">
                <a:solidFill>
                  <a:srgbClr val="FF0000"/>
                </a:solidFill>
              </a:rPr>
              <a:t>  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30" grpId="0" animBg="1"/>
      <p:bldP spid="27" grpId="0" animBg="1"/>
      <p:bldP spid="31" grpId="0" animBg="1"/>
      <p:bldP spid="34" grpId="0" animBg="1"/>
      <p:bldP spid="2048" grpId="0"/>
      <p:bldP spid="2049" grpId="0"/>
      <p:bldP spid="2051" grpId="0"/>
      <p:bldP spid="2067" grpId="0"/>
      <p:bldP spid="2072" grpId="0"/>
      <p:bldP spid="2073" grpId="0"/>
      <p:bldP spid="2074" grpId="0"/>
      <p:bldP spid="2075" grpId="0"/>
      <p:bldP spid="2076" grpId="0"/>
      <p:bldP spid="2077" grpId="0"/>
      <p:bldP spid="2078" grpId="0"/>
      <p:bldP spid="2079" grpId="0"/>
      <p:bldP spid="2080" grpId="0"/>
      <p:bldP spid="20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013176"/>
            <a:ext cx="8208911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বেনেডেটো কটরাগলি একজন ব্যবসায়ী অর্থনীতিবিদ  ও কুটনৈতিক । লুকা প্যাসিওলির দু’তরফা দাখিলা  পদ্ধতির মূলনীতি ব্যাখ্যার পূর্বে তিনি সর্বপ্রথম মজুদ পন্য  ও  জাবেদা সম্পর্কে ধারণা প্রদান করেন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41597" y="188640"/>
            <a:ext cx="3000396" cy="335758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90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5576" y="188640"/>
            <a:ext cx="2928959" cy="33575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27013" y="3721592"/>
            <a:ext cx="2786083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Luca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Pacioli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71244" y="3721592"/>
            <a:ext cx="2786083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Benedetto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Cotrugli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013" y="4327536"/>
            <a:ext cx="2786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as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১৪৪৭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s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s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১৫১৭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8753" y="4327528"/>
            <a:ext cx="2786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(১৪১৬ - ১৪৬৯) 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3" grpId="0" animBg="1"/>
      <p:bldP spid="14" grpId="0" animBg="1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8" y="332656"/>
            <a:ext cx="8286808" cy="132343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পূর্বের অধ্যায়ে আমরা হিসাবের নানাদিক নিয়ে আলোচনা করেছি। </a:t>
            </a:r>
            <a:r>
              <a:rPr lang="bn-IN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815" y="2204864"/>
            <a:ext cx="8215369" cy="144655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আজকের আলোচনার বিষয় হবে ... 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572296"/>
            <a:ext cx="8784976" cy="1231106"/>
          </a:xfrm>
          <a:prstGeom prst="rect">
            <a:avLst/>
          </a:prstGeom>
          <a:noFill/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7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7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</a:t>
            </a:r>
            <a:r>
              <a:rPr lang="bn-IN" sz="7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7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Journal ) </a:t>
            </a:r>
            <a:endParaRPr lang="en-US" sz="7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95936" y="231961"/>
            <a:ext cx="4719468" cy="348507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1857" y="4653136"/>
            <a:ext cx="8391875" cy="187743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ব্যবসায়িক লেনদেন সমূহ সংঘটিত হওয়ার পর তারিখের ক্রম অনুযায়ী ডেবিট ও ক্রেডিট পক্ষ বিশ্লেষণ করে সংক্ষিপ্ত ব্যাখ্যাসহ যে বইয়ে সর্ব প্রথম লিপিবদ্ধ করা 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তাকে জাবেদা বলা হয়।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41857" y="3857371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জাবেদার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সংজ্ঞা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ight Arrow Callout 28"/>
          <p:cNvSpPr/>
          <p:nvPr/>
        </p:nvSpPr>
        <p:spPr>
          <a:xfrm>
            <a:off x="323528" y="1268760"/>
            <a:ext cx="5400600" cy="432048"/>
          </a:xfrm>
          <a:prstGeom prst="rightArrowCallou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3528" y="126876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হিসাববিজ্ঞানের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উৎপত্তিস্থল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6" grpId="0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5" y="188640"/>
            <a:ext cx="8072495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ডেবিট  ক্রেডিট নির্ণয়ের পদ্ধতি  নিচে দেখানো হলো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71736" y="1467716"/>
            <a:ext cx="2214579" cy="78581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সম্পদ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71736" y="2428869"/>
            <a:ext cx="2214579" cy="78581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দায়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1736" y="3429000"/>
            <a:ext cx="2214579" cy="78581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মালিকানা স্বত্ব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71737" y="4429132"/>
            <a:ext cx="2214578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71738" y="5429266"/>
            <a:ext cx="2214578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ব্যয়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8" y="1467716"/>
            <a:ext cx="2857520" cy="7858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বৃদ্ধি  ----ডেবিট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হ্রাস-----ক্রেডিট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9" y="5429265"/>
            <a:ext cx="2857522" cy="7858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বৃদ্ধি  ----ডেবিট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হ্রাস-----ক্রেডিট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8" y="2428869"/>
            <a:ext cx="2857522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বৃদ্ধি  ----ক্রেডিট 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হ্রাস-----ডেবিট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5009" y="3429000"/>
            <a:ext cx="2857520" cy="78581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বৃদ্ধি  ----ক্রেডিট 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হ্রাস-----ডেবিট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15009" y="4429132"/>
            <a:ext cx="2857520" cy="78581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বৃদ্ধি  ----ক্রেডিট 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হ্রাস-----ডেবিট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Arrow Connector 17"/>
          <p:cNvCxnSpPr>
            <a:stCxn id="4" idx="3"/>
            <a:endCxn id="9" idx="1"/>
          </p:cNvCxnSpPr>
          <p:nvPr/>
        </p:nvCxnSpPr>
        <p:spPr>
          <a:xfrm>
            <a:off x="4786315" y="1860625"/>
            <a:ext cx="928693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4" idx="1"/>
          </p:cNvCxnSpPr>
          <p:nvPr/>
        </p:nvCxnSpPr>
        <p:spPr>
          <a:xfrm>
            <a:off x="4786315" y="2821778"/>
            <a:ext cx="928693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  <a:endCxn id="15" idx="1"/>
          </p:cNvCxnSpPr>
          <p:nvPr/>
        </p:nvCxnSpPr>
        <p:spPr>
          <a:xfrm>
            <a:off x="4786315" y="3821909"/>
            <a:ext cx="928694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16" idx="1"/>
          </p:cNvCxnSpPr>
          <p:nvPr/>
        </p:nvCxnSpPr>
        <p:spPr>
          <a:xfrm>
            <a:off x="4786315" y="4822041"/>
            <a:ext cx="928694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11" idx="1"/>
          </p:cNvCxnSpPr>
          <p:nvPr/>
        </p:nvCxnSpPr>
        <p:spPr>
          <a:xfrm flipV="1">
            <a:off x="4786316" y="5822174"/>
            <a:ext cx="928693" cy="1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500035" y="1700808"/>
            <a:ext cx="1857388" cy="1928826"/>
          </a:xfrm>
          <a:prstGeom prst="roundRect">
            <a:avLst>
              <a:gd name="adj" fmla="val 786"/>
            </a:avLst>
          </a:prstGeom>
          <a:blipFill>
            <a:blip r:embed="rId3"/>
            <a:stretch>
              <a:fillRect/>
            </a:stretch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00035" y="3925026"/>
            <a:ext cx="1857388" cy="1928826"/>
          </a:xfrm>
          <a:prstGeom prst="roundRect">
            <a:avLst>
              <a:gd name="adj" fmla="val 1580"/>
            </a:avLst>
          </a:prstGeom>
          <a:blipFill>
            <a:blip r:embed="rId4"/>
            <a:stretch>
              <a:fillRect/>
            </a:stretch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16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5" y="4143380"/>
            <a:ext cx="817642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400" dirty="0" smtClean="0"/>
              <a:t>প্রতিটি লেনদেনের কমপক্ষে দুটি পক্ষ থাকে । 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/>
              <a:t>সুবিদা গ্রহনকারী ডেবিট এবং সুবিদা প্রদানকারী ক্রেডিট হবে</a:t>
            </a:r>
            <a:r>
              <a:rPr lang="en-US" sz="2400" dirty="0" smtClean="0"/>
              <a:t>।</a:t>
            </a:r>
            <a:r>
              <a:rPr lang="bn-IN" sz="24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/>
              <a:t>প্রতিটি লে্নদেনের ডেবিট টাকা ও ক্রেডিট টাকা সমান হবে ।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/>
              <a:t>সুবিদা গ্রহনকারী গ্রহীতা এবং সুবিদা প্রদানকারী দাতা।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/>
              <a:t>ডেবিট পক্ষ ও ক্রেডিট পক্ষের যোগফল সর্বদা সমান হবে।  </a:t>
            </a:r>
            <a:endParaRPr lang="en-US" sz="2400" dirty="0"/>
          </a:p>
        </p:txBody>
      </p:sp>
      <p:sp>
        <p:nvSpPr>
          <p:cNvPr id="7" name="Flowchart: Process 6"/>
          <p:cNvSpPr/>
          <p:nvPr/>
        </p:nvSpPr>
        <p:spPr>
          <a:xfrm>
            <a:off x="3655657" y="332656"/>
            <a:ext cx="1800200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1354258" y="1645557"/>
            <a:ext cx="1800200" cy="432048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5968611" y="1645557"/>
            <a:ext cx="1800200" cy="4320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2392524" y="3135354"/>
            <a:ext cx="1800200" cy="432048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323528" y="3135354"/>
            <a:ext cx="1800200" cy="432048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4994949" y="3135354"/>
            <a:ext cx="1800200" cy="432048"/>
          </a:xfrm>
          <a:prstGeom prst="flowChartProcess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7020272" y="3140968"/>
            <a:ext cx="1800200" cy="432048"/>
          </a:xfrm>
          <a:prstGeom prst="flowChartProcess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55657" y="36401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বাট্টা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54258" y="167691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কারবারি</a:t>
            </a:r>
            <a:r>
              <a:rPr lang="en-US" dirty="0" smtClean="0"/>
              <a:t> </a:t>
            </a:r>
            <a:r>
              <a:rPr lang="en-US" dirty="0" err="1" smtClean="0"/>
              <a:t>বাট্টা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69253" y="167691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নগদ</a:t>
            </a:r>
            <a:r>
              <a:rPr lang="en-US" dirty="0" smtClean="0"/>
              <a:t> </a:t>
            </a:r>
            <a:r>
              <a:rPr lang="en-US" dirty="0" err="1" smtClean="0"/>
              <a:t>বাট্টা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3528" y="31723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ক্রয়</a:t>
            </a:r>
            <a:r>
              <a:rPr lang="en-US" dirty="0" smtClean="0"/>
              <a:t> </a:t>
            </a:r>
            <a:r>
              <a:rPr lang="en-US" dirty="0" err="1" smtClean="0"/>
              <a:t>বাট্টা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92524" y="31723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বিক্রয়</a:t>
            </a:r>
            <a:r>
              <a:rPr lang="en-US" dirty="0" smtClean="0"/>
              <a:t> </a:t>
            </a:r>
            <a:r>
              <a:rPr lang="en-US" dirty="0" err="1" smtClean="0"/>
              <a:t>বাট্টা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87535" y="31667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প্রদত্ত</a:t>
            </a:r>
            <a:r>
              <a:rPr lang="en-US" dirty="0" smtClean="0"/>
              <a:t> </a:t>
            </a:r>
            <a:r>
              <a:rPr lang="en-US" dirty="0" err="1" smtClean="0"/>
              <a:t>বাট্টা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22861" y="31667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প্রাপ্ত</a:t>
            </a:r>
            <a:r>
              <a:rPr lang="en-US" dirty="0" smtClean="0"/>
              <a:t> </a:t>
            </a:r>
            <a:r>
              <a:rPr lang="en-US" dirty="0" err="1" smtClean="0"/>
              <a:t>বাট্টা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7" idx="2"/>
          </p:cNvCxnSpPr>
          <p:nvPr/>
        </p:nvCxnSpPr>
        <p:spPr>
          <a:xfrm>
            <a:off x="4555757" y="764704"/>
            <a:ext cx="0" cy="43204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54358" y="1196752"/>
            <a:ext cx="4614353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8" idx="0"/>
          </p:cNvCxnSpPr>
          <p:nvPr/>
        </p:nvCxnSpPr>
        <p:spPr>
          <a:xfrm>
            <a:off x="2254358" y="1196752"/>
            <a:ext cx="0" cy="44880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23628" y="2564904"/>
            <a:ext cx="206899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895049" y="2564904"/>
            <a:ext cx="2025323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9" idx="0"/>
          </p:cNvCxnSpPr>
          <p:nvPr/>
        </p:nvCxnSpPr>
        <p:spPr>
          <a:xfrm>
            <a:off x="6868711" y="1196752"/>
            <a:ext cx="0" cy="44880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2"/>
          </p:cNvCxnSpPr>
          <p:nvPr/>
        </p:nvCxnSpPr>
        <p:spPr>
          <a:xfrm>
            <a:off x="2254358" y="2077605"/>
            <a:ext cx="0" cy="487299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9" idx="2"/>
          </p:cNvCxnSpPr>
          <p:nvPr/>
        </p:nvCxnSpPr>
        <p:spPr>
          <a:xfrm>
            <a:off x="6868711" y="2077605"/>
            <a:ext cx="0" cy="487299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1" idx="0"/>
          </p:cNvCxnSpPr>
          <p:nvPr/>
        </p:nvCxnSpPr>
        <p:spPr>
          <a:xfrm>
            <a:off x="1223628" y="2564904"/>
            <a:ext cx="0" cy="57045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0" idx="0"/>
          </p:cNvCxnSpPr>
          <p:nvPr/>
        </p:nvCxnSpPr>
        <p:spPr>
          <a:xfrm>
            <a:off x="3292624" y="2564904"/>
            <a:ext cx="0" cy="57045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12" idx="0"/>
          </p:cNvCxnSpPr>
          <p:nvPr/>
        </p:nvCxnSpPr>
        <p:spPr>
          <a:xfrm>
            <a:off x="5895049" y="2564904"/>
            <a:ext cx="0" cy="57045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3" idx="0"/>
          </p:cNvCxnSpPr>
          <p:nvPr/>
        </p:nvCxnSpPr>
        <p:spPr>
          <a:xfrm>
            <a:off x="7920372" y="2564904"/>
            <a:ext cx="0" cy="57606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926</Words>
  <Application>Microsoft Office PowerPoint</Application>
  <PresentationFormat>On-screen Show (4:3)</PresentationFormat>
  <Paragraphs>225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Microsoft</cp:lastModifiedBy>
  <cp:revision>207</cp:revision>
  <dcterms:created xsi:type="dcterms:W3CDTF">2016-10-03T10:03:39Z</dcterms:created>
  <dcterms:modified xsi:type="dcterms:W3CDTF">2021-07-26T18:36:22Z</dcterms:modified>
</cp:coreProperties>
</file>