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9"/>
  </p:notesMasterIdLst>
  <p:sldIdLst>
    <p:sldId id="317" r:id="rId2"/>
    <p:sldId id="315" r:id="rId3"/>
    <p:sldId id="284" r:id="rId4"/>
    <p:sldId id="319" r:id="rId5"/>
    <p:sldId id="316" r:id="rId6"/>
    <p:sldId id="310" r:id="rId7"/>
    <p:sldId id="313" r:id="rId8"/>
    <p:sldId id="304" r:id="rId9"/>
    <p:sldId id="258" r:id="rId10"/>
    <p:sldId id="289" r:id="rId11"/>
    <p:sldId id="290" r:id="rId12"/>
    <p:sldId id="307" r:id="rId13"/>
    <p:sldId id="275" r:id="rId14"/>
    <p:sldId id="311" r:id="rId15"/>
    <p:sldId id="274" r:id="rId16"/>
    <p:sldId id="297" r:id="rId17"/>
    <p:sldId id="291" r:id="rId18"/>
    <p:sldId id="312" r:id="rId19"/>
    <p:sldId id="298" r:id="rId20"/>
    <p:sldId id="306" r:id="rId21"/>
    <p:sldId id="308" r:id="rId22"/>
    <p:sldId id="282" r:id="rId23"/>
    <p:sldId id="309" r:id="rId24"/>
    <p:sldId id="300" r:id="rId25"/>
    <p:sldId id="320" r:id="rId26"/>
    <p:sldId id="279" r:id="rId27"/>
    <p:sldId id="32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89791" autoAdjust="0"/>
  </p:normalViewPr>
  <p:slideViewPr>
    <p:cSldViewPr snapToGrid="0">
      <p:cViewPr varScale="1">
        <p:scale>
          <a:sx n="69" d="100"/>
          <a:sy n="69" d="100"/>
        </p:scale>
        <p:origin x="-10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960E6-F9FF-448B-B07C-250FD8574004}" type="datetimeFigureOut">
              <a:rPr lang="en-US" smtClean="0"/>
              <a:pPr/>
              <a:t>7/26/2021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95A61-AD68-4219-BF31-8F320A40AF09}" type="slidenum">
              <a:rPr lang="en-US" smtClean="0"/>
              <a:pPr/>
              <a:t>‹#›</a:t>
            </a:fld>
            <a:endParaRPr lang="en-US"/>
          </a:p>
        </p:txBody>
      </p:sp>
    </p:spTree>
    <p:extLst>
      <p:ext uri="{BB962C8B-B14F-4D97-AF65-F5344CB8AC3E}">
        <p14:creationId xmlns:p14="http://schemas.microsoft.com/office/powerpoint/2010/main" xmlns="" val="176051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95A61-AD68-4219-BF31-8F320A40AF09}" type="slidenum">
              <a:rPr lang="en-US" smtClean="0"/>
              <a:pPr/>
              <a:t>10</a:t>
            </a:fld>
            <a:endParaRPr lang="en-US"/>
          </a:p>
        </p:txBody>
      </p:sp>
    </p:spTree>
    <p:extLst>
      <p:ext uri="{BB962C8B-B14F-4D97-AF65-F5344CB8AC3E}">
        <p14:creationId xmlns:p14="http://schemas.microsoft.com/office/powerpoint/2010/main" xmlns="" val="400295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95A61-AD68-4219-BF31-8F320A40AF09}" type="slidenum">
              <a:rPr lang="en-US" smtClean="0"/>
              <a:pPr/>
              <a:t>26</a:t>
            </a:fld>
            <a:endParaRPr lang="en-US"/>
          </a:p>
        </p:txBody>
      </p:sp>
    </p:spTree>
    <p:extLst>
      <p:ext uri="{BB962C8B-B14F-4D97-AF65-F5344CB8AC3E}">
        <p14:creationId xmlns:p14="http://schemas.microsoft.com/office/powerpoint/2010/main" xmlns="" val="67159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9581D-556C-0448-A047-09BB6D6B31DD}"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410056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A9581D-556C-0448-A047-09BB6D6B31DD}"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372915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A9581D-556C-0448-A047-09BB6D6B31DD}"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198947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A9581D-556C-0448-A047-09BB6D6B31DD}"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161004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9581D-556C-0448-A047-09BB6D6B31DD}"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141312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A9581D-556C-0448-A047-09BB6D6B31DD}"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46407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A9581D-556C-0448-A047-09BB6D6B31DD}"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118447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A9581D-556C-0448-A047-09BB6D6B31DD}"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278452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9581D-556C-0448-A047-09BB6D6B31DD}"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14964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9581D-556C-0448-A047-09BB6D6B31DD}"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74747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9581D-556C-0448-A047-09BB6D6B31DD}"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F586C-7D50-AB43-A230-66AE4E5F3DD2}" type="slidenum">
              <a:rPr lang="en-US" smtClean="0"/>
              <a:pPr/>
              <a:t>‹#›</a:t>
            </a:fld>
            <a:endParaRPr lang="en-US"/>
          </a:p>
        </p:txBody>
      </p:sp>
    </p:spTree>
    <p:extLst>
      <p:ext uri="{BB962C8B-B14F-4D97-AF65-F5344CB8AC3E}">
        <p14:creationId xmlns:p14="http://schemas.microsoft.com/office/powerpoint/2010/main" xmlns="" val="69661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7/26/2021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
        <p:nvSpPr>
          <p:cNvPr id="7" name="Frame 6"/>
          <p:cNvSpPr/>
          <p:nvPr userDrawn="1"/>
        </p:nvSpPr>
        <p:spPr>
          <a:xfrm>
            <a:off x="0" y="0"/>
            <a:ext cx="9144000" cy="6858000"/>
          </a:xfrm>
          <a:prstGeom prst="frame">
            <a:avLst>
              <a:gd name="adj1" fmla="val 2053"/>
            </a:avLst>
          </a:prstGeom>
          <a:gradFill flip="none" rotWithShape="1">
            <a:gsLst>
              <a:gs pos="19000">
                <a:schemeClr val="accent2">
                  <a:lumMod val="75000"/>
                </a:schemeClr>
              </a:gs>
              <a:gs pos="59000">
                <a:srgbClr val="FFFF00"/>
              </a:gs>
              <a:gs pos="100000">
                <a:srgbClr val="00B05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xmlns="" val="272397906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1.wav"/></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الىتيسل.jpg"/>
          <p:cNvPicPr>
            <a:picLocks noChangeAspect="1"/>
          </p:cNvPicPr>
          <p:nvPr/>
        </p:nvPicPr>
        <p:blipFill>
          <a:blip r:embed="rId2"/>
          <a:stretch>
            <a:fillRect/>
          </a:stretch>
        </p:blipFill>
        <p:spPr>
          <a:xfrm>
            <a:off x="249381" y="292158"/>
            <a:ext cx="8672945" cy="2623791"/>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bismillah-gif-6.gif"/>
          <p:cNvPicPr>
            <a:picLocks noChangeAspect="1"/>
          </p:cNvPicPr>
          <p:nvPr/>
        </p:nvPicPr>
        <p:blipFill>
          <a:blip r:embed="rId3"/>
          <a:stretch>
            <a:fillRect/>
          </a:stretch>
        </p:blipFill>
        <p:spPr>
          <a:xfrm>
            <a:off x="221676" y="3477490"/>
            <a:ext cx="8672944" cy="2701637"/>
          </a:xfrm>
          <a:prstGeom prst="rect">
            <a:avLst/>
          </a:prstGeom>
          <a:ln w="7620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18807284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3075" y="228601"/>
            <a:ext cx="5543549" cy="646331"/>
          </a:xfrm>
          <a:prstGeom prst="rect">
            <a:avLst/>
          </a:prstGeom>
          <a:solidFill>
            <a:srgbClr val="00B0F0"/>
          </a:solidFill>
        </p:spPr>
        <p:txBody>
          <a:bodyPr wrap="square">
            <a:spAutoFit/>
          </a:bodyPr>
          <a:lstStyle/>
          <a:p>
            <a:pPr algn="ctr"/>
            <a:r>
              <a:rPr lang="en-US" sz="36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a:t>
            </a:r>
            <a:r>
              <a:rPr lang="en-US"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হাদিসটি</a:t>
            </a:r>
            <a:r>
              <a:rPr lang="en-US"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একবার</a:t>
            </a:r>
            <a:r>
              <a:rPr lang="en-US"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a:t>
            </a:r>
            <a:r>
              <a:rPr lang="en-US"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নিই</a:t>
            </a:r>
            <a:r>
              <a:rPr lang="en-US"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2" name="Rectangle 1"/>
          <p:cNvSpPr/>
          <p:nvPr/>
        </p:nvSpPr>
        <p:spPr>
          <a:xfrm>
            <a:off x="330506" y="1820295"/>
            <a:ext cx="8241994" cy="954107"/>
          </a:xfrm>
          <a:prstGeom prst="rect">
            <a:avLst/>
          </a:prstGeom>
          <a:solidFill>
            <a:schemeClr val="bg2">
              <a:lumMod val="90000"/>
            </a:schemeClr>
          </a:solidFill>
        </p:spPr>
        <p:txBody>
          <a:bodyPr wrap="square">
            <a:spAutoFit/>
          </a:bodyPr>
          <a:lstStyle/>
          <a:p>
            <a:pPr algn="r"/>
            <a:r>
              <a:rPr lang="ar-AE" sz="2800" b="1" dirty="0"/>
              <a:t>عن ابی هریرة قال قال رسول الله صلیالله علیه وسلم لا تقبل صلوة من احدث حتی یتوضا  متفق علیه</a:t>
            </a:r>
            <a:endParaRPr lang="en-US" sz="2800" b="1" dirty="0"/>
          </a:p>
        </p:txBody>
      </p:sp>
      <p:sp>
        <p:nvSpPr>
          <p:cNvPr id="7" name="Rectangle 6"/>
          <p:cNvSpPr/>
          <p:nvPr/>
        </p:nvSpPr>
        <p:spPr>
          <a:xfrm>
            <a:off x="342900" y="2899233"/>
            <a:ext cx="8289993" cy="954107"/>
          </a:xfrm>
          <a:prstGeom prst="rect">
            <a:avLst/>
          </a:prstGeom>
          <a:solidFill>
            <a:schemeClr val="accent1">
              <a:lumMod val="60000"/>
              <a:lumOff val="40000"/>
            </a:schemeClr>
          </a:solidFill>
        </p:spPr>
        <p:txBody>
          <a:bodyPr wrap="square">
            <a:spAutoFit/>
          </a:bodyPr>
          <a:lstStyle/>
          <a:p>
            <a:pPr algn="r">
              <a:tabLst>
                <a:tab pos="712788" algn="l"/>
              </a:tabLst>
            </a:pPr>
            <a:r>
              <a:rPr lang="ar-AE" sz="2800" b="1" dirty="0"/>
              <a:t>وعن ابن عمر قال قال رسول الله صلی الله علیه و سلم لا تقبل صلوة بغیر طهور ولا صدقة من غلول رواه مسلم</a:t>
            </a:r>
            <a:endParaRPr lang="en-US" sz="2800" b="1" dirty="0"/>
          </a:p>
        </p:txBody>
      </p:sp>
      <p:sp>
        <p:nvSpPr>
          <p:cNvPr id="8" name="Rectangle 7"/>
          <p:cNvSpPr/>
          <p:nvPr/>
        </p:nvSpPr>
        <p:spPr>
          <a:xfrm>
            <a:off x="371476" y="3976532"/>
            <a:ext cx="8319890" cy="830997"/>
          </a:xfrm>
          <a:prstGeom prst="rect">
            <a:avLst/>
          </a:prstGeom>
          <a:solidFill>
            <a:schemeClr val="accent4">
              <a:lumMod val="60000"/>
              <a:lumOff val="40000"/>
            </a:schemeClr>
          </a:solidFill>
        </p:spPr>
        <p:txBody>
          <a:bodyPr wrap="square">
            <a:spAutoFit/>
          </a:bodyPr>
          <a:lstStyle/>
          <a:p>
            <a:pPr algn="r"/>
            <a:r>
              <a:rPr lang="ar-AE" sz="2400" b="1" dirty="0"/>
              <a:t>وعنه علی قال کنت رجلا مذاء  فکنت استحیی ان اساؑل النبی صلی الله علیه و سلم لمکان ابنته فامرت المقداد فساؑله فقال یغسل ذکره و یتوضاؑ  متفق علیه</a:t>
            </a:r>
            <a:endParaRPr lang="en-US" sz="2400" b="1" dirty="0"/>
          </a:p>
        </p:txBody>
      </p:sp>
      <p:sp>
        <p:nvSpPr>
          <p:cNvPr id="9" name="Rectangle 8"/>
          <p:cNvSpPr/>
          <p:nvPr/>
        </p:nvSpPr>
        <p:spPr>
          <a:xfrm>
            <a:off x="437920" y="4931718"/>
            <a:ext cx="8345277" cy="1754326"/>
          </a:xfrm>
          <a:prstGeom prst="rect">
            <a:avLst/>
          </a:prstGeom>
          <a:solidFill>
            <a:schemeClr val="accent6">
              <a:lumMod val="60000"/>
              <a:lumOff val="40000"/>
            </a:schemeClr>
          </a:solidFill>
        </p:spPr>
        <p:txBody>
          <a:bodyPr wrap="square">
            <a:spAutoFit/>
          </a:bodyPr>
          <a:lstStyle/>
          <a:p>
            <a:pPr algn="r"/>
            <a:r>
              <a:rPr lang="ar-AE" sz="3600" b="1" dirty="0"/>
              <a:t>وعنه علی قال کنت رجلا مذاء  فکنت استحیی ان اساؑل النبی صلی الله علیه و سلم لمکان ابنته فامرت المقداد فساؑله فقال یغسل ذکره و یتوضاؑ  متفق علیه</a:t>
            </a:r>
            <a:endParaRPr lang="en-US" sz="3600" b="1" dirty="0"/>
          </a:p>
        </p:txBody>
      </p:sp>
      <p:sp>
        <p:nvSpPr>
          <p:cNvPr id="11" name="Rectangle 10"/>
          <p:cNvSpPr/>
          <p:nvPr/>
        </p:nvSpPr>
        <p:spPr>
          <a:xfrm>
            <a:off x="5396931" y="1005811"/>
            <a:ext cx="3105337" cy="58477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r>
              <a:rPr lang="ar-AE" sz="3200" b="1" dirty="0"/>
              <a:t>باب ما یوجب الوضوء</a:t>
            </a:r>
            <a:endParaRPr lang="en-US" sz="3200" b="1" dirty="0"/>
          </a:p>
        </p:txBody>
      </p:sp>
    </p:spTree>
    <p:extLst>
      <p:ext uri="{BB962C8B-B14F-4D97-AF65-F5344CB8AC3E}">
        <p14:creationId xmlns:p14="http://schemas.microsoft.com/office/powerpoint/2010/main" xmlns="" val="5337188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0583" y="328614"/>
            <a:ext cx="4241730" cy="120032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অজুর</a:t>
            </a: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সংজ্ঞা</a:t>
            </a:r>
            <a:r>
              <a:rPr lang="en-US" sz="4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p>
        </p:txBody>
      </p:sp>
      <p:sp>
        <p:nvSpPr>
          <p:cNvPr id="5" name="Rectangle 4"/>
          <p:cNvSpPr/>
          <p:nvPr/>
        </p:nvSpPr>
        <p:spPr>
          <a:xfrm>
            <a:off x="294701" y="1974354"/>
            <a:ext cx="8518793" cy="3831818"/>
          </a:xfrm>
          <a:prstGeom prst="rect">
            <a:avLst/>
          </a:prstGeom>
          <a:solidFill>
            <a:srgbClr val="00B0F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700" b="1" dirty="0" err="1">
                <a:solidFill>
                  <a:srgbClr val="FF0000"/>
                </a:solidFill>
              </a:rPr>
              <a:t>অজুর</a:t>
            </a:r>
            <a:r>
              <a:rPr lang="en-US" sz="2700" b="1" dirty="0">
                <a:solidFill>
                  <a:srgbClr val="FF0000"/>
                </a:solidFill>
              </a:rPr>
              <a:t> </a:t>
            </a:r>
            <a:r>
              <a:rPr lang="en-US" sz="2700" b="1" dirty="0" err="1">
                <a:solidFill>
                  <a:srgbClr val="FF0000"/>
                </a:solidFill>
              </a:rPr>
              <a:t>সংজ্ঞা</a:t>
            </a:r>
            <a:r>
              <a:rPr lang="en-US" sz="2700" b="1" dirty="0">
                <a:solidFill>
                  <a:srgbClr val="FF0000"/>
                </a:solidFill>
              </a:rPr>
              <a:t> </a:t>
            </a:r>
            <a:endParaRPr lang="as-IN" sz="2700" b="1" dirty="0">
              <a:solidFill>
                <a:srgbClr val="FF0000"/>
              </a:solidFill>
            </a:endParaRPr>
          </a:p>
          <a:p>
            <a:r>
              <a:rPr lang="as-IN" sz="2400" dirty="0">
                <a:latin typeface="NikoshBAN" panose="02000000000000000000" pitchFamily="2" charset="0"/>
                <a:cs typeface="NikoshBAN" panose="02000000000000000000" pitchFamily="2" charset="0"/>
              </a:rPr>
              <a:t>নামাজের আগে ইসলামের বিধান অনুসারে, অযু হল দেহের অঙ্গ-প্রতঙ্গ ধৌত করার মাধ্যমে পবিত্রতা অর্জনের একটি পন্থা। মুসলমানদের নামাজের পূর্বে অযু করে নেয়া বাধ্যতামূলক । পবিত্র কুরআনে আছে -“নিশ্চয়ই আল্লাহ তওবাকারী এবং অপবিত্রতা থেকে যারা বেঁচে থাকে তাদেরকে পছন্দ করেন।"[১] (সূরা বাকারা,আয়াত:২২২)।</a:t>
            </a:r>
          </a:p>
          <a:p>
            <a:r>
              <a:rPr lang="as-IN" sz="2400" dirty="0">
                <a:latin typeface="NikoshBAN" panose="02000000000000000000" pitchFamily="2" charset="0"/>
                <a:cs typeface="NikoshBAN" panose="02000000000000000000" pitchFamily="2" charset="0"/>
              </a:rPr>
              <a:t>কুরআন মাজিদ পড়তে ও স্পর্শ করতেও অযু করতে হয়। তবে তা বাধ্যতামূলক নয়। পবিত্র কুরআনে আছে -“যারা পাক-পবিত্র, তারা ব্যতীত অন্য কেউ একে স্পর্শ করবে না।“[১](সূরা ওয়াক্কিয়াহ্‌, আয়াত:৭৯)। দেহ ও পরিধেয় কাপড়ের পবিত্রতা অর্জনকে আরবিতে বলে তাহারাত্‌। অযু বা গোসলের মাধ্যমে তাহারাত্‌ আর্জন করা যায়। হযরত মোহাম্মদ (সাঃ) বলেন - “পরিষ্কার পরিচ্ছন্নতা ধর্মের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823100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104" y="2437473"/>
            <a:ext cx="4329630" cy="2908489"/>
          </a:xfrm>
          <a:prstGeom prst="rect">
            <a:avLst/>
          </a:prstGeom>
          <a:solidFill>
            <a:schemeClr val="accent4">
              <a:lumMod val="40000"/>
              <a:lumOff val="60000"/>
            </a:schemeClr>
          </a:solidFill>
          <a:ln w="76200">
            <a:solidFill>
              <a:srgbClr val="FF0000"/>
            </a:solidFill>
          </a:ln>
          <a:effectLst>
            <a:glow rad="101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as-IN" sz="2100" b="1" dirty="0">
                <a:solidFill>
                  <a:srgbClr val="7030A0"/>
                </a:solidFill>
                <a:latin typeface="NikoshBAN" panose="02000000000000000000" pitchFamily="2" charset="0"/>
                <a:cs typeface="NikoshBAN" panose="02000000000000000000" pitchFamily="2" charset="0"/>
              </a:rPr>
              <a:t>যেই পানি দিয়ে অ</a:t>
            </a:r>
            <a:r>
              <a:rPr lang="en-US" sz="2100" b="1" dirty="0" err="1">
                <a:solidFill>
                  <a:srgbClr val="7030A0"/>
                </a:solidFill>
                <a:latin typeface="NikoshBAN" panose="02000000000000000000" pitchFamily="2" charset="0"/>
                <a:cs typeface="NikoshBAN" panose="02000000000000000000" pitchFamily="2" charset="0"/>
              </a:rPr>
              <a:t>জু</a:t>
            </a:r>
            <a:r>
              <a:rPr lang="as-IN" sz="2100" b="1" dirty="0">
                <a:solidFill>
                  <a:srgbClr val="7030A0"/>
                </a:solidFill>
                <a:latin typeface="NikoshBAN" panose="02000000000000000000" pitchFamily="2" charset="0"/>
                <a:cs typeface="NikoshBAN" panose="02000000000000000000" pitchFamily="2" charset="0"/>
              </a:rPr>
              <a:t> করা যাবে না তা হলঃ</a:t>
            </a:r>
          </a:p>
          <a:p>
            <a:pPr marL="385763" indent="-385763">
              <a:buFont typeface="+mj-lt"/>
              <a:buAutoNum type="arabicPeriod"/>
            </a:pPr>
            <a:r>
              <a:rPr lang="as-IN" dirty="0">
                <a:latin typeface="NikoshBAN" panose="02000000000000000000" pitchFamily="2" charset="0"/>
                <a:cs typeface="NikoshBAN" panose="02000000000000000000" pitchFamily="2" charset="0"/>
              </a:rPr>
              <a:t>অপরিচ্ছন্ন বা অপবিত্র পানি</a:t>
            </a:r>
          </a:p>
          <a:p>
            <a:pPr marL="385763" indent="-385763">
              <a:buFont typeface="+mj-lt"/>
              <a:buAutoNum type="arabicPeriod"/>
            </a:pPr>
            <a:r>
              <a:rPr lang="as-IN" dirty="0">
                <a:latin typeface="NikoshBAN" panose="02000000000000000000" pitchFamily="2" charset="0"/>
                <a:cs typeface="NikoshBAN" panose="02000000000000000000" pitchFamily="2" charset="0"/>
              </a:rPr>
              <a:t>ফল বা গাছ নিসৃতঃ পানি</a:t>
            </a:r>
          </a:p>
          <a:p>
            <a:pPr marL="385763" indent="-385763">
              <a:buFont typeface="+mj-lt"/>
              <a:buAutoNum type="arabicPeriod"/>
            </a:pPr>
            <a:r>
              <a:rPr lang="as-IN" dirty="0">
                <a:latin typeface="NikoshBAN" panose="02000000000000000000" pitchFamily="2" charset="0"/>
                <a:cs typeface="NikoshBAN" panose="02000000000000000000" pitchFamily="2" charset="0"/>
              </a:rPr>
              <a:t>কোন কিছু মিশানোর কারণে যে পানির বর্ণ, গন্ধ, স্বাদ এবং গারত্ব পরিবর্তিত হয়েছে।</a:t>
            </a:r>
          </a:p>
          <a:p>
            <a:pPr marL="385763" indent="-385763">
              <a:buFont typeface="+mj-lt"/>
              <a:buAutoNum type="arabicPeriod"/>
            </a:pPr>
            <a:r>
              <a:rPr lang="as-IN" dirty="0">
                <a:latin typeface="NikoshBAN" panose="02000000000000000000" pitchFamily="2" charset="0"/>
                <a:cs typeface="NikoshBAN" panose="02000000000000000000" pitchFamily="2" charset="0"/>
              </a:rPr>
              <a:t>অল্প পরিমাণ পানি: যাতে অপবিত্র জিনিস মিশে গেছে (যেমনঃ মূত্র, রক্ত, মল বা মদ)।</a:t>
            </a:r>
          </a:p>
          <a:p>
            <a:pPr marL="385763" indent="-385763">
              <a:buFont typeface="+mj-lt"/>
              <a:buAutoNum type="arabicPeriod"/>
            </a:pPr>
            <a:r>
              <a:rPr lang="as-IN" dirty="0">
                <a:latin typeface="NikoshBAN" panose="02000000000000000000" pitchFamily="2" charset="0"/>
                <a:cs typeface="NikoshBAN" panose="02000000000000000000" pitchFamily="2" charset="0"/>
              </a:rPr>
              <a:t>অযু বা গোসলের জন্য ব্যবহৃত পানি।</a:t>
            </a:r>
          </a:p>
          <a:p>
            <a:pPr marL="385763" indent="-385763">
              <a:buFont typeface="+mj-lt"/>
              <a:buAutoNum type="arabicPeriod"/>
            </a:pPr>
            <a:r>
              <a:rPr lang="as-IN" dirty="0">
                <a:latin typeface="NikoshBAN" panose="02000000000000000000" pitchFamily="2" charset="0"/>
                <a:cs typeface="NikoshBAN" panose="02000000000000000000" pitchFamily="2" charset="0"/>
              </a:rPr>
              <a:t>অপবিত্র (হারাম) প্রাণী, যেমনঃ শূকর, কুকুর ও আন্যান্য হিংস্র প্রানীর পানকৃত পানির আবশিষ্ট।</a:t>
            </a:r>
            <a:endParaRPr lang="en-US" dirty="0">
              <a:latin typeface="NikoshBAN" panose="02000000000000000000" pitchFamily="2" charset="0"/>
              <a:cs typeface="NikoshBAN" panose="02000000000000000000" pitchFamily="2" charset="0"/>
            </a:endParaRPr>
          </a:p>
        </p:txBody>
      </p:sp>
      <p:sp>
        <p:nvSpPr>
          <p:cNvPr id="3" name="6-Point Star 2"/>
          <p:cNvSpPr/>
          <p:nvPr/>
        </p:nvSpPr>
        <p:spPr>
          <a:xfrm>
            <a:off x="2433351" y="661013"/>
            <a:ext cx="3759506" cy="1033521"/>
          </a:xfrm>
          <a:prstGeom prst="star6">
            <a:avLst/>
          </a:prstGeom>
          <a:solidFill>
            <a:srgbClr val="00B0F0"/>
          </a:solidFill>
          <a:ln w="76200">
            <a:solidFill>
              <a:srgbClr val="FF0000"/>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050" dirty="0" err="1">
                <a:latin typeface="NikoshBAN" panose="02000000000000000000" pitchFamily="2" charset="0"/>
                <a:cs typeface="NikoshBAN" panose="02000000000000000000" pitchFamily="2" charset="0"/>
              </a:rPr>
              <a:t>অজুর</a:t>
            </a:r>
            <a:r>
              <a:rPr lang="en-US" sz="4050" dirty="0">
                <a:latin typeface="NikoshBAN" panose="02000000000000000000" pitchFamily="2" charset="0"/>
                <a:cs typeface="NikoshBAN" panose="02000000000000000000" pitchFamily="2" charset="0"/>
              </a:rPr>
              <a:t> </a:t>
            </a:r>
            <a:r>
              <a:rPr lang="en-US" sz="4050" dirty="0" err="1">
                <a:latin typeface="NikoshBAN" panose="02000000000000000000" pitchFamily="2" charset="0"/>
                <a:cs typeface="NikoshBAN" panose="02000000000000000000" pitchFamily="2" charset="0"/>
              </a:rPr>
              <a:t>পানি</a:t>
            </a:r>
            <a:r>
              <a:rPr lang="en-US" sz="4050" dirty="0">
                <a:latin typeface="NikoshBAN" panose="02000000000000000000" pitchFamily="2" charset="0"/>
                <a:cs typeface="NikoshBAN" panose="02000000000000000000" pitchFamily="2" charset="0"/>
              </a:rPr>
              <a:t>  </a:t>
            </a:r>
          </a:p>
        </p:txBody>
      </p:sp>
      <p:sp>
        <p:nvSpPr>
          <p:cNvPr id="4" name="Rectangle 3"/>
          <p:cNvSpPr/>
          <p:nvPr/>
        </p:nvSpPr>
        <p:spPr>
          <a:xfrm>
            <a:off x="327751" y="2437473"/>
            <a:ext cx="3720947" cy="3046988"/>
          </a:xfrm>
          <a:prstGeom prst="rect">
            <a:avLst/>
          </a:prstGeom>
          <a:solidFill>
            <a:srgbClr val="00B0F0"/>
          </a:solidFill>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solidFill>
                  <a:srgbClr val="7030A0"/>
                </a:solidFill>
                <a:latin typeface="NikoshBAN" panose="02000000000000000000" pitchFamily="2" charset="0"/>
                <a:cs typeface="NikoshBAN" panose="02000000000000000000" pitchFamily="2" charset="0"/>
              </a:rPr>
              <a:t>পবিত্র পানি দিয়ে অ</a:t>
            </a:r>
            <a:r>
              <a:rPr lang="en-US" sz="2400" dirty="0" err="1">
                <a:solidFill>
                  <a:srgbClr val="7030A0"/>
                </a:solidFill>
                <a:latin typeface="NikoshBAN" panose="02000000000000000000" pitchFamily="2" charset="0"/>
                <a:cs typeface="NikoshBAN" panose="02000000000000000000" pitchFamily="2" charset="0"/>
              </a:rPr>
              <a:t>জু</a:t>
            </a:r>
            <a:r>
              <a:rPr lang="as-IN" sz="2400" dirty="0">
                <a:solidFill>
                  <a:srgbClr val="7030A0"/>
                </a:solidFill>
                <a:latin typeface="NikoshBAN" panose="02000000000000000000" pitchFamily="2" charset="0"/>
                <a:cs typeface="NikoshBAN" panose="02000000000000000000" pitchFamily="2" charset="0"/>
              </a:rPr>
              <a:t> করতে হয়।</a:t>
            </a:r>
            <a:endParaRPr lang="en-US" sz="2400" dirty="0">
              <a:solidFill>
                <a:srgbClr val="7030A0"/>
              </a:solidFill>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যেমনঃ-</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বৃষ্টির পানি</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কূয়ার পানি</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ঝর্ণা, সাগর ও নদীর পানি</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বরফ গলা পানি</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বড় পুকুর বা ট্যাঙ্কের পানি</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প্রবহমান পানি</a:t>
            </a:r>
          </a:p>
        </p:txBody>
      </p:sp>
    </p:spTree>
    <p:extLst>
      <p:ext uri="{BB962C8B-B14F-4D97-AF65-F5344CB8AC3E}">
        <p14:creationId xmlns:p14="http://schemas.microsoft.com/office/powerpoint/2010/main" xmlns="" val="35272330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2255" y="259463"/>
            <a:ext cx="2621569" cy="830997"/>
          </a:xfrm>
          <a:prstGeom prst="rect">
            <a:avLst/>
          </a:prstGeom>
          <a:ln w="57150">
            <a:solidFill>
              <a:srgbClr val="C00000"/>
            </a:solidFill>
          </a:ln>
        </p:spPr>
        <p:txBody>
          <a:bodyPr wrap="square">
            <a:spAutoFit/>
          </a:bodyPr>
          <a:lstStyle/>
          <a:p>
            <a:r>
              <a:rPr lang="en-US" sz="4800" b="1" spc="225"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অযুর</a:t>
            </a:r>
            <a:r>
              <a:rPr lang="en-US" sz="4800" b="1" spc="225"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spc="225"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ফরজ</a:t>
            </a:r>
            <a:endParaRPr lang="as-IN" sz="4800" b="1" spc="225"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225844" y="193952"/>
            <a:ext cx="5809301" cy="1754326"/>
          </a:xfrm>
          <a:prstGeom prst="rect">
            <a:avLst/>
          </a:prstGeom>
          <a:solidFill>
            <a:srgbClr val="00B0F0"/>
          </a:solidFill>
        </p:spPr>
        <p:txBody>
          <a:bodyPr wrap="square">
            <a:spAutoFit/>
          </a:bodyPr>
          <a:lstStyle/>
          <a:p>
            <a:r>
              <a:rPr lang="as-IN" sz="3600" dirty="0">
                <a:solidFill>
                  <a:srgbClr val="FF0000"/>
                </a:solidFill>
                <a:latin typeface="NikoshBAN" pitchFamily="2" charset="0"/>
                <a:cs typeface="NikoshBAN" pitchFamily="2" charset="0"/>
              </a:rPr>
              <a:t>ফরজগুলো হলঃ</a:t>
            </a:r>
            <a:endParaRPr lang="as-IN" dirty="0">
              <a:latin typeface="NikoshBAN" pitchFamily="2" charset="0"/>
              <a:cs typeface="NikoshBAN" pitchFamily="2" charset="0"/>
            </a:endParaRPr>
          </a:p>
          <a:p>
            <a:r>
              <a:rPr lang="en-US" dirty="0">
                <a:latin typeface="NikoshBAN" pitchFamily="2" charset="0"/>
                <a:cs typeface="NikoshBAN" pitchFamily="2" charset="0"/>
              </a:rPr>
              <a:t>১/</a:t>
            </a:r>
            <a:r>
              <a:rPr lang="as-IN" dirty="0">
                <a:latin typeface="NikoshBAN" pitchFamily="2" charset="0"/>
                <a:cs typeface="NikoshBAN" pitchFamily="2" charset="0"/>
              </a:rPr>
              <a:t>মুখমন্ডল ধোয়া।</a:t>
            </a:r>
            <a:r>
              <a:rPr lang="en-US" dirty="0">
                <a:latin typeface="NikoshBAN" pitchFamily="2" charset="0"/>
                <a:cs typeface="NikoshBAN" pitchFamily="2" charset="0"/>
              </a:rPr>
              <a:t>  ২/</a:t>
            </a:r>
            <a:r>
              <a:rPr lang="as-IN" dirty="0">
                <a:latin typeface="NikoshBAN" pitchFamily="2" charset="0"/>
                <a:cs typeface="NikoshBAN" pitchFamily="2" charset="0"/>
              </a:rPr>
              <a:t>দুই হাত কনুই পর্যন্ত ধোয়া।</a:t>
            </a:r>
          </a:p>
          <a:p>
            <a:r>
              <a:rPr lang="en-US" dirty="0">
                <a:latin typeface="NikoshBAN" pitchFamily="2" charset="0"/>
                <a:cs typeface="NikoshBAN" pitchFamily="2" charset="0"/>
              </a:rPr>
              <a:t>৩/ </a:t>
            </a:r>
            <a:r>
              <a:rPr lang="as-IN" dirty="0">
                <a:latin typeface="NikoshBAN" pitchFamily="2" charset="0"/>
                <a:cs typeface="NikoshBAN" pitchFamily="2" charset="0"/>
              </a:rPr>
              <a:t>মাথার এক চতুর্থাংশ মাসেহ করা (ভেজা হাত বুলানো)</a:t>
            </a:r>
          </a:p>
          <a:p>
            <a:r>
              <a:rPr lang="en-US" dirty="0">
                <a:latin typeface="NikoshBAN" pitchFamily="2" charset="0"/>
                <a:cs typeface="NikoshBAN" pitchFamily="2" charset="0"/>
              </a:rPr>
              <a:t>৪/ </a:t>
            </a:r>
            <a:r>
              <a:rPr lang="as-IN" dirty="0">
                <a:latin typeface="NikoshBAN" pitchFamily="2" charset="0"/>
                <a:cs typeface="NikoshBAN" pitchFamily="2" charset="0"/>
              </a:rPr>
              <a:t>দুই পায়ের টাখনু পর্যন্ত ধোয়া। (ক্ষেত্রবিশেষে মোজার উপর মসেহ্‌ করা যাবে যাকে খুফস বলা হয়।</a:t>
            </a:r>
            <a:r>
              <a:rPr lang="as-IN" sz="1400" dirty="0">
                <a:latin typeface="NikoshBAN" pitchFamily="2" charset="0"/>
                <a:cs typeface="NikoshBAN" pitchFamily="2" charset="0"/>
              </a:rPr>
              <a:t>)</a:t>
            </a:r>
            <a:endParaRPr lang="en-US" sz="1400" dirty="0">
              <a:latin typeface="NikoshBAN" pitchFamily="2" charset="0"/>
              <a:cs typeface="NikoshBAN" pitchFamily="2" charset="0"/>
            </a:endParaRPr>
          </a:p>
        </p:txBody>
      </p:sp>
      <p:sp>
        <p:nvSpPr>
          <p:cNvPr id="7" name="Rectangle 6"/>
          <p:cNvSpPr/>
          <p:nvPr/>
        </p:nvSpPr>
        <p:spPr>
          <a:xfrm>
            <a:off x="264445" y="3931685"/>
            <a:ext cx="8660069" cy="2246769"/>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dirty="0">
                <a:latin typeface="NikoshBAN" pitchFamily="2" charset="0"/>
                <a:cs typeface="NikoshBAN" pitchFamily="2" charset="0"/>
              </a:rPr>
              <a:t>“হে মুমিনগণ, যখন তোমরা নামাযের জন্যে উঠ, তখন স্বীয় মুখমন্ডল ও হস্তসমূহ কনুই পর্যন্ত ধৌত কর, মাথা মুছেহ কর এবং পদযুগল গিটসহ। যদি তোমরা অপবিত্র হও তবে সারা দেহ পবিত্র করে নাও এবং যদি তোমরা রুগ্ন হও, অথবা প্রবাসে থাক অথবা তোমাদের কেউ প্রসাব-পায়খানা সেরে আসে অথবা তোমরা স্ত্রীদের সাথে সহবাস কর, অতঃপর পানি না পাও তবে তোমরা পবিত্র মাটি দ্বারা তায়াম্মুম করে নাও-অর্থাৎ, স্বীয় মুখ-মন্ডল ও হস্তদ্বয় মাটি দ্বারা মুছে ফেল। আল্লাহ তোমাদেরকে অসুবিধায় ফেলতে চান না; কিন্তু তোমাদেরকে পবিত্র রাখতে চান এবং তোমাদের প্রতি স্বীয় নেয়ামত পূর্ণ করতে চান-যাতে তোমরা কৃতজ্ঞাতা প্রকাশ কর।“[১](সূরা মায়িদা‌, আয়াত:৬)।</a:t>
            </a:r>
            <a:endParaRPr lang="en-US" sz="2000" dirty="0">
              <a:latin typeface="NikoshBAN" pitchFamily="2" charset="0"/>
              <a:cs typeface="NikoshBAN" pitchFamily="2" charset="0"/>
            </a:endParaRPr>
          </a:p>
        </p:txBody>
      </p:sp>
      <p:sp>
        <p:nvSpPr>
          <p:cNvPr id="9" name="Rectangle 8"/>
          <p:cNvSpPr/>
          <p:nvPr/>
        </p:nvSpPr>
        <p:spPr>
          <a:xfrm>
            <a:off x="397479" y="2333166"/>
            <a:ext cx="5532265" cy="830997"/>
          </a:xfrm>
          <a:prstGeom prst="rect">
            <a:avLst/>
          </a:prstGeom>
          <a:solidFill>
            <a:srgbClr val="FFFF00"/>
          </a:solidFill>
          <a:ln w="76200">
            <a:solidFill>
              <a:schemeClr val="tx1"/>
            </a:solidFill>
          </a:ln>
          <a:effectLst>
            <a:glow rad="101600">
              <a:schemeClr val="accent4">
                <a:satMod val="175000"/>
                <a:alpha val="40000"/>
              </a:schemeClr>
            </a:glow>
          </a:effectLst>
        </p:spPr>
        <p:txBody>
          <a:bodyPr wrap="square">
            <a:spAutoFit/>
          </a:bodyPr>
          <a:lstStyle/>
          <a:p>
            <a:r>
              <a:rPr lang="as-IN" sz="4800" dirty="0">
                <a:solidFill>
                  <a:srgbClr val="FF0000"/>
                </a:solidFill>
                <a:latin typeface="NikoshBAN" pitchFamily="2" charset="0"/>
                <a:cs typeface="NikoshBAN" pitchFamily="2" charset="0"/>
              </a:rPr>
              <a:t>কুরআনে বর্নিত আছেঃ </a:t>
            </a:r>
            <a:endParaRPr lang="en-US" sz="4800" dirty="0">
              <a:solidFill>
                <a:srgbClr val="FF0000"/>
              </a:solidFill>
              <a:latin typeface="NikoshBAN" pitchFamily="2" charset="0"/>
              <a:cs typeface="NikoshBAN" pitchFamily="2" charset="0"/>
            </a:endParaRPr>
          </a:p>
        </p:txBody>
      </p:sp>
      <p:pic>
        <p:nvPicPr>
          <p:cNvPr id="10" name="Picture 9" descr="oju 5.jpg"/>
          <p:cNvPicPr>
            <a:picLocks noChangeAspect="1"/>
          </p:cNvPicPr>
          <p:nvPr/>
        </p:nvPicPr>
        <p:blipFill>
          <a:blip r:embed="rId2"/>
          <a:stretch>
            <a:fillRect/>
          </a:stretch>
        </p:blipFill>
        <p:spPr>
          <a:xfrm>
            <a:off x="6185617" y="1660073"/>
            <a:ext cx="2733373" cy="2141859"/>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9581476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656" y="1417617"/>
            <a:ext cx="7428123" cy="5347618"/>
          </a:xfrm>
          <a:prstGeom prst="rect">
            <a:avLst/>
          </a:prstGeom>
          <a:solidFill>
            <a:schemeClr val="accent4">
              <a:lumMod val="60000"/>
              <a:lumOff val="40000"/>
            </a:schemeClr>
          </a:solidFill>
          <a:ln w="76200">
            <a:solidFill>
              <a:srgbClr val="FF0000"/>
            </a:solidFill>
          </a:ln>
          <a:effectLst>
            <a:glow rad="101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b="1" dirty="0">
                <a:solidFill>
                  <a:srgbClr val="7030A0"/>
                </a:solidFill>
                <a:latin typeface="NikoshBAN" panose="02000000000000000000" pitchFamily="2" charset="0"/>
                <a:cs typeface="NikoshBAN" panose="02000000000000000000" pitchFamily="2" charset="0"/>
              </a:rPr>
              <a:t>যখন অজু করা ফরজ : অজু না থাকা ব্যক্তির জন্য চারটি অবস্থার যেকোনো একটির জন্য অজু ফরজ হয়।</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নামাজ আদায়ের জন্য, যদি নফল নামাজও হয়। (বুখারি, হাদিস : ১৩২)</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জানাজার জন্য। (সুনানে কুবরা লিল বায়হাকি, হাদিস : ৪৩৫)</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সিজদায়ে তিলাওয়াতের জন্য। (সুনানে কুবরা লিল বায়হাকি, হাদিস : ৪৩৫)</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পবিত্র কোরআন স্পর্শ করার জন্য। অনুরূপভাবে অজু ছাড়া ব্যক্তি যদি পবিত্র কোরআনের আয়াত লেখা দেয়াল, কাগজ, টাকা—যেটাই ছুঁতে চাইবে, তার জন্য অজু করা ফরজ। (সুরা : ওয়াকিয়া, আয়াত : ৭৯, মুসান্নাফে ইবনে আবি শায়বা : ১/১১৩)</a:t>
            </a:r>
            <a:endParaRPr lang="en-US" sz="2000" dirty="0">
              <a:latin typeface="NikoshBAN" panose="02000000000000000000" pitchFamily="2" charset="0"/>
              <a:cs typeface="NikoshBAN" panose="02000000000000000000" pitchFamily="2" charset="0"/>
            </a:endParaRPr>
          </a:p>
          <a:p>
            <a:endParaRPr lang="en-US"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যখন অজু করা ওয়াজিব</a:t>
            </a:r>
          </a:p>
          <a:p>
            <a:r>
              <a:rPr lang="as-IN" sz="2000" dirty="0">
                <a:latin typeface="NikoshBAN" panose="02000000000000000000" pitchFamily="2" charset="0"/>
                <a:cs typeface="NikoshBAN" panose="02000000000000000000" pitchFamily="2" charset="0"/>
              </a:rPr>
              <a:t>শুধু একটি বিষয়ের জন্য অজু করা ওয়াজিব। তা হলো, কাবা ঘরের তাওয়াফ করা। (তিরমিজি, হাদিস : ৮৮৩)</a:t>
            </a:r>
            <a:endParaRPr lang="en-US" sz="2000" dirty="0">
              <a:latin typeface="NikoshBAN" panose="02000000000000000000" pitchFamily="2" charset="0"/>
              <a:cs typeface="NikoshBAN" panose="02000000000000000000" pitchFamily="2" charset="0"/>
            </a:endParaRPr>
          </a:p>
          <a:p>
            <a:endParaRPr lang="en-US" sz="1350" dirty="0"/>
          </a:p>
        </p:txBody>
      </p:sp>
      <p:sp>
        <p:nvSpPr>
          <p:cNvPr id="3" name="Wave 2"/>
          <p:cNvSpPr/>
          <p:nvPr/>
        </p:nvSpPr>
        <p:spPr>
          <a:xfrm>
            <a:off x="1487277" y="330506"/>
            <a:ext cx="5728771" cy="961909"/>
          </a:xfrm>
          <a:prstGeom prst="wave">
            <a:avLst/>
          </a:prstGeom>
          <a:solidFill>
            <a:srgbClr val="00B050"/>
          </a:solidFill>
          <a:ln w="762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rtlCol="0" anchor="ctr"/>
          <a:lstStyle/>
          <a:p>
            <a:pPr algn="ctr"/>
            <a:r>
              <a:rPr lang="as-IN" sz="4400" dirty="0">
                <a:latin typeface="NikoshBAN" panose="02000000000000000000" pitchFamily="2" charset="0"/>
                <a:cs typeface="NikoshBAN" panose="02000000000000000000" pitchFamily="2" charset="0"/>
              </a:rPr>
              <a:t>যখন অজু করা ফরজ</a:t>
            </a:r>
            <a:r>
              <a:rPr lang="en-US" sz="4400" dirty="0">
                <a:latin typeface="NikoshBAN" panose="02000000000000000000" pitchFamily="2" charset="0"/>
                <a:cs typeface="NikoshBAN" panose="02000000000000000000" pitchFamily="2" charset="0"/>
              </a:rPr>
              <a:t> ও </a:t>
            </a:r>
            <a:r>
              <a:rPr lang="en-US" sz="4400" dirty="0" err="1">
                <a:latin typeface="NikoshBAN" panose="02000000000000000000" pitchFamily="2" charset="0"/>
                <a:cs typeface="NikoshBAN" panose="02000000000000000000" pitchFamily="2" charset="0"/>
              </a:rPr>
              <a:t>ওয়াজিব</a:t>
            </a:r>
            <a:r>
              <a:rPr lang="en-US" sz="44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226091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1276" y="494404"/>
            <a:ext cx="2847073" cy="784830"/>
          </a:xfrm>
          <a:prstGeom prst="rect">
            <a:avLst/>
          </a:prstGeom>
          <a:solidFill>
            <a:srgbClr val="00B0F0"/>
          </a:solidFill>
          <a:ln w="76200">
            <a:solidFill>
              <a:srgbClr val="FF0000"/>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US" sz="27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5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অজুর</a:t>
            </a:r>
            <a:r>
              <a:rPr lang="en-US" sz="45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500"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সুন্নত</a:t>
            </a:r>
            <a:r>
              <a:rPr lang="en-US" sz="45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7" name="Rectangle 6"/>
          <p:cNvSpPr/>
          <p:nvPr/>
        </p:nvSpPr>
        <p:spPr>
          <a:xfrm>
            <a:off x="3374738" y="4632403"/>
            <a:ext cx="269626" cy="507831"/>
          </a:xfrm>
          <a:prstGeom prst="rect">
            <a:avLst/>
          </a:prstGeom>
        </p:spPr>
        <p:txBody>
          <a:bodyPr wrap="none">
            <a:spAutoFit/>
          </a:bodyPr>
          <a:lstStyle/>
          <a:p>
            <a:pPr algn="ctr"/>
            <a:r>
              <a:rPr lang="en-US" sz="27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2" name="TextBox 1"/>
          <p:cNvSpPr txBox="1"/>
          <p:nvPr/>
        </p:nvSpPr>
        <p:spPr>
          <a:xfrm>
            <a:off x="576091" y="2049177"/>
            <a:ext cx="7752661" cy="3908762"/>
          </a:xfrm>
          <a:prstGeom prst="rect">
            <a:avLst/>
          </a:prstGeom>
          <a:ln w="76200">
            <a:solidFill>
              <a:schemeClr val="tx1"/>
            </a:solidFill>
          </a:ln>
          <a:effectLst>
            <a:glow rad="228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800" b="1" dirty="0">
                <a:solidFill>
                  <a:srgbClr val="FF0000"/>
                </a:solidFill>
                <a:latin typeface="NikoshBAN" panose="02000000000000000000" pitchFamily="2" charset="0"/>
                <a:cs typeface="NikoshBAN" panose="02000000000000000000" pitchFamily="2" charset="0"/>
              </a:rPr>
              <a:t>অ</a:t>
            </a:r>
            <a:r>
              <a:rPr lang="en-US" sz="2800" b="1" dirty="0" err="1">
                <a:solidFill>
                  <a:srgbClr val="FF0000"/>
                </a:solidFill>
                <a:latin typeface="NikoshBAN" panose="02000000000000000000" pitchFamily="2" charset="0"/>
                <a:cs typeface="NikoshBAN" panose="02000000000000000000" pitchFamily="2" charset="0"/>
              </a:rPr>
              <a:t>জু</a:t>
            </a:r>
            <a:r>
              <a:rPr lang="as-IN" sz="2800" b="1" dirty="0">
                <a:solidFill>
                  <a:srgbClr val="FF0000"/>
                </a:solidFill>
                <a:latin typeface="NikoshBAN" panose="02000000000000000000" pitchFamily="2" charset="0"/>
                <a:cs typeface="NikoshBAN" panose="02000000000000000000" pitchFamily="2" charset="0"/>
              </a:rPr>
              <a:t>র করার সময় কিছু কাজ হযরত মোহাম্মদ সাঃ অভ্যাসবশতঃ করতেন যা অ</a:t>
            </a:r>
            <a:r>
              <a:rPr lang="en-US" sz="2800" b="1" dirty="0" err="1">
                <a:solidFill>
                  <a:srgbClr val="FF0000"/>
                </a:solidFill>
                <a:latin typeface="NikoshBAN" panose="02000000000000000000" pitchFamily="2" charset="0"/>
                <a:cs typeface="NikoshBAN" panose="02000000000000000000" pitchFamily="2" charset="0"/>
              </a:rPr>
              <a:t>জু</a:t>
            </a:r>
            <a:r>
              <a:rPr lang="as-IN" sz="2800" b="1" dirty="0">
                <a:solidFill>
                  <a:srgbClr val="FF0000"/>
                </a:solidFill>
                <a:latin typeface="NikoshBAN" panose="02000000000000000000" pitchFamily="2" charset="0"/>
                <a:cs typeface="NikoshBAN" panose="02000000000000000000" pitchFamily="2" charset="0"/>
              </a:rPr>
              <a:t>র সুন্নতের (ঐচ্ছিক কাজ) অন্তর্ভুক্ত</a:t>
            </a:r>
            <a:r>
              <a:rPr lang="en-US" sz="2400" dirty="0">
                <a:solidFill>
                  <a:srgbClr val="FF0000"/>
                </a:solidFill>
                <a:latin typeface="NikoshBAN" panose="02000000000000000000" pitchFamily="2" charset="0"/>
                <a:cs typeface="NikoshBAN" panose="02000000000000000000" pitchFamily="2" charset="0"/>
              </a:rPr>
              <a:t>ঃ-</a:t>
            </a:r>
            <a:endParaRPr lang="as-IN" sz="2400" dirty="0">
              <a:solidFill>
                <a:srgbClr val="FF0000"/>
              </a:solidFill>
              <a:latin typeface="NikoshBAN" panose="02000000000000000000" pitchFamily="2" charset="0"/>
              <a:cs typeface="NikoshBAN" panose="02000000000000000000" pitchFamily="2" charset="0"/>
            </a:endParaRPr>
          </a:p>
          <a:p>
            <a:pPr marL="385763" indent="-385763">
              <a:buFont typeface="+mj-lt"/>
              <a:buAutoNum type="arabicPeriod"/>
            </a:pPr>
            <a:r>
              <a:rPr lang="as-IN" sz="2400" dirty="0">
                <a:latin typeface="NikoshBAN" panose="02000000000000000000" pitchFamily="2" charset="0"/>
                <a:cs typeface="NikoshBAN" panose="02000000000000000000" pitchFamily="2" charset="0"/>
              </a:rPr>
              <a:t>বিসমিল্লাহ্‌ বলে শুরু করা।</a:t>
            </a:r>
          </a:p>
          <a:p>
            <a:pPr marL="385763" indent="-385763">
              <a:buFont typeface="+mj-lt"/>
              <a:buAutoNum type="arabicPeriod"/>
            </a:pPr>
            <a:r>
              <a:rPr lang="en-US" sz="2400" dirty="0">
                <a:latin typeface="NikoshBAN" panose="02000000000000000000" pitchFamily="2" charset="0"/>
                <a:cs typeface="NikoshBAN" panose="02000000000000000000" pitchFamily="2" charset="0"/>
              </a:rPr>
              <a:t>২</a:t>
            </a:r>
            <a:r>
              <a:rPr lang="as-IN" sz="2400" dirty="0">
                <a:latin typeface="NikoshBAN" panose="02000000000000000000" pitchFamily="2" charset="0"/>
                <a:cs typeface="NikoshBAN" panose="02000000000000000000" pitchFamily="2" charset="0"/>
              </a:rPr>
              <a:t>দুই হাতের কব্জি পর্যন্ত ধোয়া।</a:t>
            </a:r>
            <a:r>
              <a:rPr lang="en-US" sz="2400" dirty="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marL="385763" indent="-385763">
              <a:buFont typeface="+mj-lt"/>
              <a:buAutoNum type="arabicPeriod"/>
            </a:pPr>
            <a:r>
              <a:rPr lang="as-IN" sz="2400" dirty="0">
                <a:latin typeface="NikoshBAN" panose="02000000000000000000" pitchFamily="2" charset="0"/>
                <a:cs typeface="NikoshBAN" panose="02000000000000000000" pitchFamily="2" charset="0"/>
              </a:rPr>
              <a:t>কুলি করা।</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পানি দিয়ে নাকের ভিতর পরিষ্কার করা।</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সমস্ত মাথা মসেহ্‌ এবং কানের সংলগ্ন স্থান মসেহ্‌ করা।</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হাত ও পায়ের আংগুলের মধ্যে ফাকা স্থান হাতের আংগুল দিয়ে ধোয়া।</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দাঁত পরিষ্কার করা। (মেস্‌ওয়াক করা উত্তম)</a:t>
            </a:r>
          </a:p>
          <a:p>
            <a:pPr marL="385763" indent="-385763">
              <a:buFont typeface="+mj-lt"/>
              <a:buAutoNum type="arabicPeriod"/>
            </a:pPr>
            <a:r>
              <a:rPr lang="as-IN" sz="2400" dirty="0">
                <a:latin typeface="NikoshBAN" panose="02000000000000000000" pitchFamily="2" charset="0"/>
                <a:cs typeface="NikoshBAN" panose="02000000000000000000" pitchFamily="2" charset="0"/>
              </a:rPr>
              <a:t>অ</a:t>
            </a:r>
            <a:r>
              <a:rPr lang="en-US" sz="2400" dirty="0" err="1">
                <a:latin typeface="NikoshBAN" panose="02000000000000000000" pitchFamily="2" charset="0"/>
                <a:cs typeface="NikoshBAN" panose="02000000000000000000" pitchFamily="2" charset="0"/>
              </a:rPr>
              <a:t>জু</a:t>
            </a:r>
            <a:r>
              <a:rPr lang="as-IN" sz="2400" dirty="0">
                <a:latin typeface="NikoshBAN" panose="02000000000000000000" pitchFamily="2" charset="0"/>
                <a:cs typeface="NikoshBAN" panose="02000000000000000000" pitchFamily="2" charset="0"/>
              </a:rPr>
              <a:t>র কাজগুলো তিনবার করে করা।</a:t>
            </a:r>
            <a:endParaRPr lang="en-US" sz="2100" dirty="0">
              <a:latin typeface="NikoshBAN" panose="02000000000000000000" pitchFamily="2" charset="0"/>
              <a:cs typeface="NikoshBAN" panose="02000000000000000000" pitchFamily="2" charset="0"/>
            </a:endParaRPr>
          </a:p>
        </p:txBody>
      </p:sp>
      <p:sp>
        <p:nvSpPr>
          <p:cNvPr id="4" name="Frame 3"/>
          <p:cNvSpPr/>
          <p:nvPr/>
        </p:nvSpPr>
        <p:spPr>
          <a:xfrm>
            <a:off x="2681276" y="460803"/>
            <a:ext cx="2847073" cy="8520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xmlns="" val="25288454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by="(-#ppt_w*2)" calcmode="lin" valueType="num">
                                      <p:cBhvr rctx="PPT">
                                        <p:cTn id="16" dur="500" autoRev="1" fill="hold">
                                          <p:stCondLst>
                                            <p:cond delay="0"/>
                                          </p:stCondLst>
                                        </p:cTn>
                                        <p:tgtEl>
                                          <p:spTgt spid="2"/>
                                        </p:tgtEl>
                                        <p:attrNameLst>
                                          <p:attrName>ppt_w</p:attrName>
                                        </p:attrNameLst>
                                      </p:cBhvr>
                                    </p:anim>
                                    <p:anim by="(#ppt_w*0.50)" calcmode="lin" valueType="num">
                                      <p:cBhvr>
                                        <p:cTn id="17" dur="500" decel="50000" autoRev="1" fill="hold">
                                          <p:stCondLst>
                                            <p:cond delay="0"/>
                                          </p:stCondLst>
                                        </p:cTn>
                                        <p:tgtEl>
                                          <p:spTgt spid="2"/>
                                        </p:tgtEl>
                                        <p:attrNameLst>
                                          <p:attrName>ppt_x</p:attrName>
                                        </p:attrNameLst>
                                      </p:cBhvr>
                                    </p:anim>
                                    <p:anim from="(-#ppt_h/2)" to="(#ppt_y)" calcmode="lin" valueType="num">
                                      <p:cBhvr>
                                        <p:cTn id="18" dur="1000" fill="hold">
                                          <p:stCondLst>
                                            <p:cond delay="0"/>
                                          </p:stCondLst>
                                        </p:cTn>
                                        <p:tgtEl>
                                          <p:spTgt spid="2"/>
                                        </p:tgtEl>
                                        <p:attrNameLst>
                                          <p:attrName>ppt_y</p:attrName>
                                        </p:attrNameLst>
                                      </p:cBhvr>
                                    </p:anim>
                                    <p:animRot by="21600000">
                                      <p:cBhvr>
                                        <p:cTn id="19"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406" y="2631052"/>
            <a:ext cx="8312226" cy="3046988"/>
          </a:xfrm>
          <a:prstGeom prst="rect">
            <a:avLst/>
          </a:prstGeom>
          <a:solidFill>
            <a:schemeClr val="accent2">
              <a:lumMod val="60000"/>
              <a:lumOff val="40000"/>
            </a:schemeClr>
          </a:solidFill>
          <a:ln w="76200">
            <a:solidFill>
              <a:schemeClr val="tx1"/>
            </a:solidFill>
          </a:ln>
        </p:spPr>
        <p:txBody>
          <a:bodyPr wrap="square">
            <a:spAutoFit/>
          </a:bodyPr>
          <a:lstStyle/>
          <a:p>
            <a:r>
              <a:rPr lang="as-IN" sz="2400" b="1" dirty="0" smtClean="0">
                <a:solidFill>
                  <a:srgbClr val="7030A0"/>
                </a:solidFill>
                <a:latin typeface="NikoshBAN" panose="02000000000000000000" pitchFamily="2" charset="0"/>
                <a:cs typeface="NikoshBAN" panose="02000000000000000000" pitchFamily="2" charset="0"/>
              </a:rPr>
              <a:t>অ</a:t>
            </a:r>
            <a:r>
              <a:rPr lang="en-US" sz="2400" b="1" dirty="0" err="1" smtClean="0">
                <a:solidFill>
                  <a:srgbClr val="7030A0"/>
                </a:solidFill>
                <a:latin typeface="NikoshBAN" panose="02000000000000000000" pitchFamily="2" charset="0"/>
                <a:cs typeface="NikoshBAN" panose="02000000000000000000" pitchFamily="2" charset="0"/>
              </a:rPr>
              <a:t>জু</a:t>
            </a:r>
            <a:r>
              <a:rPr lang="as-IN" sz="2400" b="1" dirty="0" smtClean="0">
                <a:solidFill>
                  <a:srgbClr val="7030A0"/>
                </a:solidFill>
                <a:latin typeface="NikoshBAN" panose="02000000000000000000" pitchFamily="2" charset="0"/>
                <a:cs typeface="NikoshBAN" panose="02000000000000000000" pitchFamily="2" charset="0"/>
              </a:rPr>
              <a:t>র </a:t>
            </a:r>
            <a:r>
              <a:rPr lang="as-IN" sz="2400" b="1" dirty="0">
                <a:solidFill>
                  <a:srgbClr val="7030A0"/>
                </a:solidFill>
                <a:latin typeface="NikoshBAN" panose="02000000000000000000" pitchFamily="2" charset="0"/>
                <a:cs typeface="NikoshBAN" panose="02000000000000000000" pitchFamily="2" charset="0"/>
              </a:rPr>
              <a:t>কিছু মুস্তাহাব কাজ (করা উত্তম তবে না করলেও অযু হবে</a:t>
            </a:r>
            <a:r>
              <a:rPr lang="as-IN" sz="2400" dirty="0">
                <a:latin typeface="NikoshBAN" panose="02000000000000000000" pitchFamily="2" charset="0"/>
                <a:cs typeface="NikoshBAN" panose="02000000000000000000" pitchFamily="2" charset="0"/>
              </a:rPr>
              <a:t>)</a:t>
            </a:r>
          </a:p>
          <a:p>
            <a:pPr marL="342900" indent="-342900">
              <a:buFont typeface="Arial" panose="020B0604020202020204" pitchFamily="34" charset="0"/>
              <a:buChar char="•"/>
            </a:pPr>
            <a:endParaRPr lang="as-IN" sz="2400" dirty="0">
              <a:latin typeface="NikoshBAN" panose="02000000000000000000" pitchFamily="2" charset="0"/>
              <a:cs typeface="NikoshBAN" panose="02000000000000000000" pitchFamily="2" charset="0"/>
            </a:endParaRPr>
          </a:p>
          <a:p>
            <a:pPr marL="342900" indent="-342900">
              <a:buFont typeface="Arial" panose="020B0604020202020204" pitchFamily="34" charset="0"/>
              <a:buChar char="•"/>
            </a:pPr>
            <a:r>
              <a:rPr lang="as-IN" sz="2400" dirty="0" smtClean="0">
                <a:latin typeface="NikoshBAN" panose="02000000000000000000" pitchFamily="2" charset="0"/>
                <a:cs typeface="NikoshBAN" panose="02000000000000000000" pitchFamily="2" charset="0"/>
              </a:rPr>
              <a:t>অ</a:t>
            </a:r>
            <a:r>
              <a:rPr lang="en-US" sz="2400" dirty="0" err="1"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পর কালেমা শাহাদাত পড়া।</a:t>
            </a:r>
          </a:p>
          <a:p>
            <a:pPr marL="342900" indent="-342900">
              <a:buFont typeface="Arial" panose="020B0604020202020204" pitchFamily="34" charset="0"/>
              <a:buChar char="•"/>
            </a:pPr>
            <a:r>
              <a:rPr lang="as-IN" sz="2400" dirty="0" smtClean="0">
                <a:latin typeface="NikoshBAN" panose="02000000000000000000" pitchFamily="2" charset="0"/>
                <a:cs typeface="NikoshBAN" panose="02000000000000000000" pitchFamily="2" charset="0"/>
              </a:rPr>
              <a:t>অ</a:t>
            </a:r>
            <a:r>
              <a:rPr lang="en-US" sz="2400" dirty="0" err="1"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দুই কাজের মধ্যে দেরি না করা।</a:t>
            </a:r>
          </a:p>
          <a:p>
            <a:pPr marL="342900" indent="-342900">
              <a:buFont typeface="Arial" panose="020B0604020202020204" pitchFamily="34" charset="0"/>
              <a:buChar char="•"/>
            </a:pPr>
            <a:r>
              <a:rPr lang="as-IN" sz="2400" dirty="0" smtClean="0">
                <a:latin typeface="NikoshBAN" panose="02000000000000000000" pitchFamily="2" charset="0"/>
                <a:cs typeface="NikoshBAN" panose="02000000000000000000" pitchFamily="2" charset="0"/>
              </a:rPr>
              <a:t>অ</a:t>
            </a:r>
            <a:r>
              <a:rPr lang="en-US" sz="2400" dirty="0" err="1"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সময় আহেতুক কথা না বলা।</a:t>
            </a:r>
          </a:p>
          <a:p>
            <a:pPr marL="342900" indent="-342900">
              <a:buFont typeface="Arial" panose="020B0604020202020204" pitchFamily="34" charset="0"/>
              <a:buChar char="•"/>
            </a:pPr>
            <a:r>
              <a:rPr lang="as-IN" sz="2400" dirty="0">
                <a:latin typeface="NikoshBAN" panose="02000000000000000000" pitchFamily="2" charset="0"/>
                <a:cs typeface="NikoshBAN" panose="02000000000000000000" pitchFamily="2" charset="0"/>
              </a:rPr>
              <a:t>পরিষ্কার পরিচ্ছন্ন স্থানে </a:t>
            </a:r>
            <a:r>
              <a:rPr lang="as-IN" sz="2400" dirty="0" smtClean="0">
                <a:latin typeface="NikoshBAN" panose="02000000000000000000" pitchFamily="2" charset="0"/>
                <a:cs typeface="NikoshBAN" panose="02000000000000000000" pitchFamily="2" charset="0"/>
              </a:rPr>
              <a:t>অ</a:t>
            </a:r>
            <a:r>
              <a:rPr lang="en-US" sz="2400" dirty="0" err="1"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a:t>
            </a:r>
          </a:p>
          <a:p>
            <a:pPr marL="342900" indent="-342900">
              <a:buFont typeface="Arial" panose="020B0604020202020204" pitchFamily="34" charset="0"/>
              <a:buChar char="•"/>
            </a:pPr>
            <a:r>
              <a:rPr lang="as-IN" sz="2400" dirty="0">
                <a:latin typeface="NikoshBAN" panose="02000000000000000000" pitchFamily="2" charset="0"/>
                <a:cs typeface="NikoshBAN" panose="02000000000000000000" pitchFamily="2" charset="0"/>
              </a:rPr>
              <a:t>পানির অপচয় না করা।</a:t>
            </a:r>
          </a:p>
          <a:p>
            <a:pPr marL="342900" indent="-342900">
              <a:buFont typeface="Arial" panose="020B0604020202020204" pitchFamily="34" charset="0"/>
              <a:buChar char="•"/>
            </a:pPr>
            <a:r>
              <a:rPr lang="as-IN" sz="2400" dirty="0">
                <a:latin typeface="NikoshBAN" panose="02000000000000000000" pitchFamily="2" charset="0"/>
                <a:cs typeface="NikoshBAN" panose="02000000000000000000" pitchFamily="2" charset="0"/>
              </a:rPr>
              <a:t>ডান থেকে বামে ধারাবাহিকতা রেখে </a:t>
            </a:r>
            <a:r>
              <a:rPr lang="as-IN" sz="2400" dirty="0" smtClean="0">
                <a:latin typeface="NikoshBAN" panose="02000000000000000000" pitchFamily="2" charset="0"/>
                <a:cs typeface="NikoshBAN" panose="02000000000000000000" pitchFamily="2" charset="0"/>
              </a:rPr>
              <a:t>অ</a:t>
            </a:r>
            <a:r>
              <a:rPr lang="en-US" sz="2400" dirty="0" err="1"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a:t>
            </a:r>
            <a:endParaRPr lang="en-US" sz="2400" dirty="0">
              <a:latin typeface="NikoshBAN" panose="02000000000000000000" pitchFamily="2" charset="0"/>
              <a:cs typeface="NikoshBAN" panose="02000000000000000000" pitchFamily="2" charset="0"/>
            </a:endParaRPr>
          </a:p>
        </p:txBody>
      </p:sp>
      <p:sp>
        <p:nvSpPr>
          <p:cNvPr id="5" name="Frame 4"/>
          <p:cNvSpPr/>
          <p:nvPr/>
        </p:nvSpPr>
        <p:spPr>
          <a:xfrm>
            <a:off x="1977526" y="823599"/>
            <a:ext cx="4475604" cy="827048"/>
          </a:xfrm>
          <a:prstGeom prst="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Box 5"/>
          <p:cNvSpPr txBox="1"/>
          <p:nvPr/>
        </p:nvSpPr>
        <p:spPr>
          <a:xfrm>
            <a:off x="2801037" y="823599"/>
            <a:ext cx="2828581" cy="715581"/>
          </a:xfrm>
          <a:prstGeom prst="rect">
            <a:avLst/>
          </a:prstGeom>
          <a:solidFill>
            <a:srgbClr val="00B0F0"/>
          </a:solidFill>
        </p:spPr>
        <p:txBody>
          <a:bodyPr wrap="square" rtlCol="0">
            <a:spAutoFit/>
          </a:bodyPr>
          <a:lstStyle/>
          <a:p>
            <a:r>
              <a:rPr lang="en-US" sz="4050" dirty="0" err="1" smtClean="0">
                <a:solidFill>
                  <a:srgbClr val="FF0000"/>
                </a:solidFill>
                <a:latin typeface="NikoshBAN" panose="02000000000000000000" pitchFamily="2" charset="0"/>
                <a:cs typeface="NikoshBAN" panose="02000000000000000000" pitchFamily="2" charset="0"/>
              </a:rPr>
              <a:t>অজুর</a:t>
            </a:r>
            <a:r>
              <a:rPr lang="en-US" sz="4050" dirty="0" smtClean="0">
                <a:solidFill>
                  <a:srgbClr val="FF0000"/>
                </a:solidFill>
                <a:latin typeface="NikoshBAN" panose="02000000000000000000" pitchFamily="2" charset="0"/>
                <a:cs typeface="NikoshBAN" panose="02000000000000000000" pitchFamily="2" charset="0"/>
              </a:rPr>
              <a:t> </a:t>
            </a:r>
            <a:r>
              <a:rPr lang="en-US" sz="4050" dirty="0" err="1">
                <a:solidFill>
                  <a:srgbClr val="FF0000"/>
                </a:solidFill>
                <a:latin typeface="NikoshBAN" panose="02000000000000000000" pitchFamily="2" charset="0"/>
                <a:cs typeface="NikoshBAN" panose="02000000000000000000" pitchFamily="2" charset="0"/>
              </a:rPr>
              <a:t>মুস্তাহাব</a:t>
            </a:r>
            <a:endParaRPr lang="en-US" sz="405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1069485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by="(-#ppt_w*2)" calcmode="lin" valueType="num">
                                      <p:cBhvr rctx="PPT">
                                        <p:cTn id="25" dur="500" autoRev="1" fill="hold">
                                          <p:stCondLst>
                                            <p:cond delay="0"/>
                                          </p:stCondLst>
                                        </p:cTn>
                                        <p:tgtEl>
                                          <p:spTgt spid="4"/>
                                        </p:tgtEl>
                                        <p:attrNameLst>
                                          <p:attrName>ppt_w</p:attrName>
                                        </p:attrNameLst>
                                      </p:cBhvr>
                                    </p:anim>
                                    <p:anim by="(#ppt_w*0.50)" calcmode="lin" valueType="num">
                                      <p:cBhvr>
                                        <p:cTn id="26" dur="500" decel="50000" autoRev="1" fill="hold">
                                          <p:stCondLst>
                                            <p:cond delay="0"/>
                                          </p:stCondLst>
                                        </p:cTn>
                                        <p:tgtEl>
                                          <p:spTgt spid="4"/>
                                        </p:tgtEl>
                                        <p:attrNameLst>
                                          <p:attrName>ppt_x</p:attrName>
                                        </p:attrNameLst>
                                      </p:cBhvr>
                                    </p:anim>
                                    <p:anim from="(-#ppt_h/2)" to="(#ppt_y)" calcmode="lin" valueType="num">
                                      <p:cBhvr>
                                        <p:cTn id="27" dur="1000" fill="hold">
                                          <p:stCondLst>
                                            <p:cond delay="0"/>
                                          </p:stCondLst>
                                        </p:cTn>
                                        <p:tgtEl>
                                          <p:spTgt spid="4"/>
                                        </p:tgtEl>
                                        <p:attrNameLst>
                                          <p:attrName>ppt_y</p:attrName>
                                        </p:attrNameLst>
                                      </p:cBhvr>
                                    </p:anim>
                                    <p:animRot by="21600000">
                                      <p:cBhvr>
                                        <p:cTn id="2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127" y="852425"/>
            <a:ext cx="4293163" cy="707886"/>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40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অযু</a:t>
            </a:r>
            <a:r>
              <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যেভাবে</a:t>
            </a:r>
            <a:r>
              <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প্রচলন</a:t>
            </a:r>
            <a:r>
              <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u="sng"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6" name="Rectangle 5"/>
          <p:cNvSpPr/>
          <p:nvPr/>
        </p:nvSpPr>
        <p:spPr>
          <a:xfrm>
            <a:off x="371475" y="2445039"/>
            <a:ext cx="8487419" cy="3416320"/>
          </a:xfrm>
          <a:prstGeom prst="rect">
            <a:avLst/>
          </a:prstGeom>
          <a:ln w="76200">
            <a:solidFill>
              <a:srgbClr val="FF0000"/>
            </a:solidFill>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400" dirty="0" err="1">
                <a:latin typeface="NikoshBAN" panose="02000000000000000000" pitchFamily="2" charset="0"/>
                <a:cs typeface="NikoshBAN" panose="02000000000000000000" pitchFamily="2" charset="0"/>
              </a:rPr>
              <a:t>আল্লাহ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রাব্বুল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আ’লামিন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পবিত্র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নির্দেশানুসারে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অযুর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প্রচলন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a:t>
            </a:r>
          </a:p>
          <a:p>
            <a:r>
              <a:rPr lang="as-IN" sz="2400" dirty="0">
                <a:latin typeface="NikoshBAN" panose="02000000000000000000" pitchFamily="2" charset="0"/>
                <a:cs typeface="NikoshBAN" panose="02000000000000000000" pitchFamily="2" charset="0"/>
              </a:rPr>
              <a:t>কুরআনে বর্নিত আছেঃ “হে মুমিনগণ, যখন তোমরা নামাযের জন্যে উঠ, তখন স্বীয় মুখমন্ডল ও হস্তসমূহ কনুই পর্যন্ত ধৌত কর, মাথা মুছেহ কর এবং পদযুগল গিটসহ। যদি তোমরা অপবিত্র হও তবে সারা দেহ পবিত্র করে নাও এবং যদি তোমরা রুগ্ন হও, অথবা প্রবাসে থাক অথবা তোমাদের কেউ প্রসাব-পায়খানা সেরে আসে অথবা তোমরা স্ত্রীদের সাথে সহবাস কর, অতঃপর পানি না পাও তবে তোমরা পবিত্র মাটি দ্বারা তায়াম্মুম করে নাও-অর্থাৎ, স্বীয় মুখ-মন্ডল ও হস্তদ্বয় মাটি দ্বারা মুছে ফেল। আল্লাহ তোমাদেরকে অসুবিধায় ফেলতে চান না; কিন্তু তোমাদেরকে পবিত্র রাখতে চান এবং তোমাদের প্রতি স্বীয় নেয়ামত পূর্ণ করতে চান-যাতে তোমরা কৃতজ্ঞাতা প্রকাশ কর।“[১](সূরা মায়িদা‌, আয়াত:৬)</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5308570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337" y="1339239"/>
            <a:ext cx="8714342" cy="5262979"/>
          </a:xfrm>
          <a:prstGeom prst="rect">
            <a:avLst/>
          </a:prstGeom>
          <a:ln w="76200">
            <a:solidFill>
              <a:srgbClr val="00B0F0"/>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a:latin typeface="NikoshBAN" panose="02000000000000000000" pitchFamily="2" charset="0"/>
                <a:cs typeface="NikoshBAN" panose="02000000000000000000" pitchFamily="2" charset="0"/>
              </a:rPr>
              <a:t>১/</a:t>
            </a:r>
            <a:r>
              <a:rPr lang="as-IN" sz="2400" b="1" dirty="0">
                <a:latin typeface="NikoshBAN" panose="02000000000000000000" pitchFamily="2" charset="0"/>
                <a:cs typeface="NikoshBAN" panose="02000000000000000000" pitchFamily="2" charset="0"/>
              </a:rPr>
              <a:t> পবিত্রতার সঙ্গে ঘুমানোর জন্য।</a:t>
            </a:r>
            <a:endParaRPr lang="en-US" sz="24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২/ </a:t>
            </a:r>
            <a:r>
              <a:rPr lang="as-IN" sz="2400" b="1" dirty="0">
                <a:latin typeface="NikoshBAN" panose="02000000000000000000" pitchFamily="2" charset="0"/>
                <a:cs typeface="NikoshBAN" panose="02000000000000000000" pitchFamily="2" charset="0"/>
              </a:rPr>
              <a:t>ঘুম থেকে জাগ্রত হলে। তখন শুধু মুস্তাহাবই নয়,</a:t>
            </a:r>
            <a:r>
              <a:rPr lang="en-US" sz="2400" b="1" dirty="0">
                <a:latin typeface="NikoshBAN" panose="02000000000000000000" pitchFamily="2" charset="0"/>
                <a:cs typeface="NikoshBAN" panose="02000000000000000000" pitchFamily="2" charset="0"/>
              </a:rPr>
              <a:t> ৩/</a:t>
            </a:r>
            <a:r>
              <a:rPr lang="as-IN" sz="2400" b="1" dirty="0">
                <a:latin typeface="NikoshBAN" panose="02000000000000000000" pitchFamily="2" charset="0"/>
                <a:cs typeface="NikoshBAN" panose="02000000000000000000" pitchFamily="2" charset="0"/>
              </a:rPr>
              <a:t> বরং সুন্নাত</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সব সময় অজু অবস্থায় থাকার জন্য</a:t>
            </a:r>
            <a:endParaRPr lang="en-US" sz="24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৪/ </a:t>
            </a:r>
            <a:r>
              <a:rPr lang="as-IN" sz="2000" b="1" dirty="0">
                <a:latin typeface="NikoshBAN" panose="02000000000000000000" pitchFamily="2" charset="0"/>
                <a:cs typeface="NikoshBAN" panose="02000000000000000000" pitchFamily="2" charset="0"/>
              </a:rPr>
              <a:t>সাওয়াবের নিয়তে অজু থাকা অবস্থায় অজু করা।</a:t>
            </a:r>
            <a:r>
              <a:rPr lang="en-US" sz="2000" b="1" dirty="0">
                <a:latin typeface="NikoshBAN" panose="02000000000000000000" pitchFamily="2" charset="0"/>
                <a:cs typeface="NikoshBAN" panose="02000000000000000000" pitchFamily="2" charset="0"/>
              </a:rPr>
              <a:t> ৫/ </a:t>
            </a:r>
            <a:r>
              <a:rPr lang="as-IN" sz="2000" b="1" dirty="0">
                <a:latin typeface="NikoshBAN" panose="02000000000000000000" pitchFamily="2" charset="0"/>
                <a:cs typeface="NikoshBAN" panose="02000000000000000000" pitchFamily="2" charset="0"/>
              </a:rPr>
              <a:t>গিবত ও মিথ্যা কথার আশ্রয় নেওয়ার পর।</a:t>
            </a:r>
            <a:endParaRPr lang="en-US" sz="20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৬/ </a:t>
            </a:r>
            <a:r>
              <a:rPr lang="as-IN" sz="2400" b="1" dirty="0">
                <a:latin typeface="NikoshBAN" panose="02000000000000000000" pitchFamily="2" charset="0"/>
                <a:cs typeface="NikoshBAN" panose="02000000000000000000" pitchFamily="2" charset="0"/>
              </a:rPr>
              <a:t>মন্দ ও অশ্লীল কবিতা পাঠের পর।</a:t>
            </a:r>
            <a:r>
              <a:rPr lang="en-US" sz="2400" b="1" dirty="0">
                <a:latin typeface="NikoshBAN" panose="02000000000000000000" pitchFamily="2" charset="0"/>
                <a:cs typeface="NikoshBAN" panose="02000000000000000000" pitchFamily="2" charset="0"/>
              </a:rPr>
              <a:t> ৭/ </a:t>
            </a:r>
            <a:r>
              <a:rPr lang="as-IN" sz="2400" b="1" dirty="0">
                <a:latin typeface="NikoshBAN" panose="02000000000000000000" pitchFamily="2" charset="0"/>
                <a:cs typeface="NikoshBAN" panose="02000000000000000000" pitchFamily="2" charset="0"/>
              </a:rPr>
              <a:t>নামাজ ছাড়া অন্য অবস্থায় অট্টহাসি দেওয়ার পর।</a:t>
            </a:r>
            <a:endParaRPr lang="en-US" sz="24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৮/ </a:t>
            </a:r>
            <a:r>
              <a:rPr lang="as-IN" sz="2400" b="1" dirty="0">
                <a:latin typeface="NikoshBAN" panose="02000000000000000000" pitchFamily="2" charset="0"/>
                <a:cs typeface="NikoshBAN" panose="02000000000000000000" pitchFamily="2" charset="0"/>
              </a:rPr>
              <a:t>তবে নামাজে অট্টহাসি দিলে অজু ভেঙে যায়।</a:t>
            </a:r>
            <a:r>
              <a:rPr lang="en-US" sz="2400" b="1" dirty="0">
                <a:latin typeface="NikoshBAN" panose="02000000000000000000" pitchFamily="2" charset="0"/>
                <a:cs typeface="NikoshBAN" panose="02000000000000000000" pitchFamily="2" charset="0"/>
              </a:rPr>
              <a:t>৯/ </a:t>
            </a:r>
            <a:r>
              <a:rPr lang="as-IN" sz="2400" b="1" dirty="0">
                <a:latin typeface="NikoshBAN" panose="02000000000000000000" pitchFamily="2" charset="0"/>
                <a:cs typeface="NikoshBAN" panose="02000000000000000000" pitchFamily="2" charset="0"/>
              </a:rPr>
              <a:t>মৃতকে গোসল দেওয়ার পর।</a:t>
            </a:r>
            <a:r>
              <a:rPr lang="en-US" sz="2400" b="1" dirty="0">
                <a:latin typeface="NikoshBAN" panose="02000000000000000000" pitchFamily="2" charset="0"/>
                <a:cs typeface="NikoshBAN" panose="02000000000000000000" pitchFamily="2" charset="0"/>
              </a:rPr>
              <a:t>১০/ </a:t>
            </a:r>
            <a:r>
              <a:rPr lang="as-IN" sz="2400" b="1" dirty="0">
                <a:latin typeface="NikoshBAN" panose="02000000000000000000" pitchFamily="2" charset="0"/>
                <a:cs typeface="NikoshBAN" panose="02000000000000000000" pitchFamily="2" charset="0"/>
              </a:rPr>
              <a:t>মৃতের লাশ ওঠানোর জন্য।</a:t>
            </a:r>
            <a:endParaRPr lang="en-US" sz="24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 ১১/</a:t>
            </a:r>
            <a:r>
              <a:rPr lang="as-IN" sz="2400" b="1" dirty="0">
                <a:latin typeface="NikoshBAN" panose="02000000000000000000" pitchFamily="2" charset="0"/>
                <a:cs typeface="NikoshBAN" panose="02000000000000000000" pitchFamily="2" charset="0"/>
              </a:rPr>
              <a:t> প্রতি নামাজের জন্য নতুন অজু করা</a:t>
            </a:r>
          </a:p>
          <a:p>
            <a:r>
              <a:rPr lang="en-US" sz="2400" b="1" dirty="0">
                <a:latin typeface="NikoshBAN" panose="02000000000000000000" pitchFamily="2" charset="0"/>
                <a:cs typeface="NikoshBAN" panose="02000000000000000000" pitchFamily="2" charset="0"/>
              </a:rPr>
              <a:t>১২/</a:t>
            </a:r>
            <a:r>
              <a:rPr lang="as-IN" sz="2400" b="1" dirty="0">
                <a:latin typeface="NikoshBAN" panose="02000000000000000000" pitchFamily="2" charset="0"/>
                <a:cs typeface="NikoshBAN" panose="02000000000000000000" pitchFamily="2" charset="0"/>
              </a:rPr>
              <a:t> ফরজ গোসল করার আগে</a:t>
            </a:r>
            <a:r>
              <a:rPr lang="en-US" sz="2400" b="1" dirty="0">
                <a:latin typeface="NikoshBAN" panose="02000000000000000000" pitchFamily="2" charset="0"/>
                <a:cs typeface="NikoshBAN" panose="02000000000000000000" pitchFamily="2" charset="0"/>
              </a:rPr>
              <a:t>ব ১৩/ </a:t>
            </a:r>
            <a:r>
              <a:rPr lang="as-IN" sz="2400" b="1" dirty="0">
                <a:latin typeface="NikoshBAN" panose="02000000000000000000" pitchFamily="2" charset="0"/>
                <a:cs typeface="NikoshBAN" panose="02000000000000000000" pitchFamily="2" charset="0"/>
              </a:rPr>
              <a:t>গোসল ফরজ হয়েছে, এমন ব্যক্তির খাওয়া, পান করা ও ঘুমানোর আগে। </a:t>
            </a:r>
            <a:endParaRPr lang="en-US" sz="24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১৪/ </a:t>
            </a:r>
            <a:r>
              <a:rPr lang="as-IN" sz="2400" b="1" dirty="0">
                <a:latin typeface="NikoshBAN" panose="02000000000000000000" pitchFamily="2" charset="0"/>
                <a:cs typeface="NikoshBAN" panose="02000000000000000000" pitchFamily="2" charset="0"/>
              </a:rPr>
              <a:t> </a:t>
            </a:r>
            <a:r>
              <a:rPr lang="as-IN" sz="2000" b="1" dirty="0">
                <a:latin typeface="NikoshBAN" panose="02000000000000000000" pitchFamily="2" charset="0"/>
                <a:cs typeface="NikoshBAN" panose="02000000000000000000" pitchFamily="2" charset="0"/>
              </a:rPr>
              <a:t>রাগের সময়। </a:t>
            </a:r>
            <a:r>
              <a:rPr lang="en-US" sz="2000" b="1" dirty="0">
                <a:latin typeface="NikoshBAN" panose="02000000000000000000" pitchFamily="2" charset="0"/>
                <a:cs typeface="NikoshBAN" panose="02000000000000000000" pitchFamily="2" charset="0"/>
              </a:rPr>
              <a:t>১৫/ </a:t>
            </a:r>
            <a:r>
              <a:rPr lang="as-IN" sz="2000" b="1" dirty="0">
                <a:latin typeface="NikoshBAN" panose="02000000000000000000" pitchFamily="2" charset="0"/>
                <a:cs typeface="NikoshBAN" panose="02000000000000000000" pitchFamily="2" charset="0"/>
              </a:rPr>
              <a:t> কোরআন তিলাওয়াতের সময়। </a:t>
            </a:r>
            <a:r>
              <a:rPr lang="en-US" sz="2000" b="1" dirty="0">
                <a:latin typeface="NikoshBAN" panose="02000000000000000000" pitchFamily="2" charset="0"/>
                <a:cs typeface="NikoshBAN" panose="02000000000000000000" pitchFamily="2" charset="0"/>
              </a:rPr>
              <a:t>১৬/ </a:t>
            </a:r>
            <a:r>
              <a:rPr lang="as-IN" sz="2000" b="1" dirty="0">
                <a:latin typeface="NikoshBAN" panose="02000000000000000000" pitchFamily="2" charset="0"/>
                <a:cs typeface="NikoshBAN" panose="02000000000000000000" pitchFamily="2" charset="0"/>
              </a:rPr>
              <a:t> হাদিস পড়া ও বর্ণনা করার সময়।</a:t>
            </a:r>
            <a:endParaRPr lang="en-US" sz="2000" b="1" dirty="0">
              <a:latin typeface="NikoshBAN" panose="02000000000000000000" pitchFamily="2" charset="0"/>
              <a:cs typeface="NikoshBAN" panose="02000000000000000000" pitchFamily="2" charset="0"/>
            </a:endParaRPr>
          </a:p>
          <a:p>
            <a:r>
              <a:rPr lang="as-IN" sz="2400" b="1" dirty="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১৭/ </a:t>
            </a:r>
            <a:r>
              <a:rPr lang="as-IN" sz="2400" b="1" dirty="0">
                <a:latin typeface="NikoshBAN" panose="02000000000000000000" pitchFamily="2" charset="0"/>
                <a:cs typeface="NikoshBAN" panose="02000000000000000000" pitchFamily="2" charset="0"/>
              </a:rPr>
              <a:t> ইসলামী জ্ঞান অর্জনের সময়।</a:t>
            </a:r>
            <a:r>
              <a:rPr lang="en-US" sz="2400" b="1" dirty="0">
                <a:latin typeface="NikoshBAN" panose="02000000000000000000" pitchFamily="2" charset="0"/>
                <a:cs typeface="NikoshBAN" panose="02000000000000000000" pitchFamily="2" charset="0"/>
              </a:rPr>
              <a:t>১৮/ </a:t>
            </a:r>
            <a:r>
              <a:rPr lang="as-IN" sz="2400" b="1" dirty="0">
                <a:latin typeface="NikoshBAN" panose="02000000000000000000" pitchFamily="2" charset="0"/>
                <a:cs typeface="NikoshBAN" panose="02000000000000000000" pitchFamily="2" charset="0"/>
              </a:rPr>
              <a:t> আজান দেওয়ার সময়। </a:t>
            </a:r>
            <a:r>
              <a:rPr lang="en-US" sz="2400" b="1" dirty="0">
                <a:latin typeface="NikoshBAN" panose="02000000000000000000" pitchFamily="2" charset="0"/>
                <a:cs typeface="NikoshBAN" panose="02000000000000000000" pitchFamily="2" charset="0"/>
              </a:rPr>
              <a:t>১৯/ </a:t>
            </a:r>
            <a:r>
              <a:rPr lang="as-IN" sz="2400" b="1" dirty="0">
                <a:latin typeface="NikoshBAN" panose="02000000000000000000" pitchFamily="2" charset="0"/>
                <a:cs typeface="NikoshBAN" panose="02000000000000000000" pitchFamily="2" charset="0"/>
              </a:rPr>
              <a:t> ইকামত দেওয়ার সময়।</a:t>
            </a:r>
            <a:endParaRPr lang="en-US" sz="2400" b="1" dirty="0">
              <a:latin typeface="NikoshBAN" panose="02000000000000000000" pitchFamily="2" charset="0"/>
              <a:cs typeface="NikoshBAN" panose="02000000000000000000" pitchFamily="2" charset="0"/>
            </a:endParaRPr>
          </a:p>
          <a:p>
            <a:r>
              <a:rPr lang="as-IN" sz="2400" b="1" dirty="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২০/ </a:t>
            </a:r>
            <a:r>
              <a:rPr lang="as-IN" sz="2400" b="1" dirty="0">
                <a:latin typeface="NikoshBAN" panose="02000000000000000000" pitchFamily="2" charset="0"/>
                <a:cs typeface="NikoshBAN" panose="02000000000000000000" pitchFamily="2" charset="0"/>
              </a:rPr>
              <a:t> খুতবা দেওয়ার সময়</a:t>
            </a:r>
            <a:r>
              <a:rPr lang="en-US" sz="2400" b="1" dirty="0">
                <a:latin typeface="NikoshBAN" panose="02000000000000000000" pitchFamily="2" charset="0"/>
                <a:cs typeface="NikoshBAN" panose="02000000000000000000" pitchFamily="2" charset="0"/>
              </a:rPr>
              <a:t>২১/ </a:t>
            </a:r>
            <a:r>
              <a:rPr lang="as-IN" sz="2400" b="1" dirty="0">
                <a:latin typeface="NikoshBAN" panose="02000000000000000000" pitchFamily="2" charset="0"/>
                <a:cs typeface="NikoshBAN" panose="02000000000000000000" pitchFamily="2" charset="0"/>
              </a:rPr>
              <a:t> মহানবী (সা.)-এর কবর জিয়ারতের সময়।</a:t>
            </a:r>
          </a:p>
          <a:p>
            <a:r>
              <a:rPr lang="en-US" sz="2400" b="1" dirty="0">
                <a:latin typeface="NikoshBAN" panose="02000000000000000000" pitchFamily="2" charset="0"/>
                <a:cs typeface="NikoshBAN" panose="02000000000000000000" pitchFamily="2" charset="0"/>
              </a:rPr>
              <a:t>২২/</a:t>
            </a:r>
            <a:r>
              <a:rPr lang="as-IN" sz="2400" b="1" dirty="0">
                <a:latin typeface="NikoshBAN" panose="02000000000000000000" pitchFamily="2" charset="0"/>
                <a:cs typeface="NikoshBAN" panose="02000000000000000000" pitchFamily="2" charset="0"/>
              </a:rPr>
              <a:t>ওকুফে আরাফা তথা আরাফায় থাকা অবস্থায়। </a:t>
            </a:r>
            <a:r>
              <a:rPr lang="en-US" sz="2400" b="1" dirty="0">
                <a:latin typeface="NikoshBAN" panose="02000000000000000000" pitchFamily="2" charset="0"/>
                <a:cs typeface="NikoshBAN" panose="02000000000000000000" pitchFamily="2" charset="0"/>
              </a:rPr>
              <a:t>২৩/ </a:t>
            </a:r>
            <a:r>
              <a:rPr lang="as-IN" sz="2400" b="1" dirty="0">
                <a:latin typeface="NikoshBAN" panose="02000000000000000000" pitchFamily="2" charset="0"/>
                <a:cs typeface="NikoshBAN" panose="02000000000000000000" pitchFamily="2" charset="0"/>
              </a:rPr>
              <a:t> সাফা ও মারওয়ায় সায়ি করার সময়</a:t>
            </a:r>
            <a:endParaRPr lang="en-US" sz="2400" b="1" dirty="0">
              <a:latin typeface="NikoshBAN" panose="02000000000000000000" pitchFamily="2" charset="0"/>
              <a:cs typeface="NikoshBAN" panose="02000000000000000000" pitchFamily="2" charset="0"/>
            </a:endParaRPr>
          </a:p>
        </p:txBody>
      </p:sp>
      <p:sp>
        <p:nvSpPr>
          <p:cNvPr id="2" name="Vertical Scroll 1"/>
          <p:cNvSpPr/>
          <p:nvPr/>
        </p:nvSpPr>
        <p:spPr>
          <a:xfrm>
            <a:off x="2795530" y="364245"/>
            <a:ext cx="2875403" cy="446183"/>
          </a:xfrm>
          <a:prstGeom prst="verticalScroll">
            <a:avLst/>
          </a:prstGeom>
          <a:solidFill>
            <a:srgbClr val="FFFF00"/>
          </a:solidFill>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300" dirty="0" err="1">
                <a:latin typeface="NikoshBAN" panose="02000000000000000000" pitchFamily="2" charset="0"/>
                <a:cs typeface="NikoshBAN" panose="02000000000000000000" pitchFamily="2" charset="0"/>
              </a:rPr>
              <a:t>অজু</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যখন</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মুস্তাহাব</a:t>
            </a:r>
            <a:endParaRPr lang="en-US" sz="33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7128282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371" y="1278644"/>
            <a:ext cx="8692309" cy="5262979"/>
          </a:xfrm>
          <a:prstGeom prst="rect">
            <a:avLst/>
          </a:prstGeom>
          <a:ln w="76200">
            <a:solidFill>
              <a:srgbClr val="FF0000"/>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as-IN" sz="2400" b="1" dirty="0">
                <a:latin typeface="NikoshBAN" panose="02000000000000000000" pitchFamily="2" charset="0"/>
                <a:cs typeface="NikoshBAN" panose="02000000000000000000" pitchFamily="2" charset="0"/>
              </a:rPr>
              <a:t>১. মনে মনে অযু করার নিয়ত বা সংকল্প করবে</a:t>
            </a:r>
            <a:r>
              <a:rPr lang="en-US" sz="2400" b="1" dirty="0">
                <a:latin typeface="NikoshBAN" panose="02000000000000000000" pitchFamily="2" charset="0"/>
                <a:cs typeface="NikoshBAN" panose="02000000000000000000" pitchFamily="2" charset="0"/>
              </a:rPr>
              <a:t> । </a:t>
            </a:r>
            <a:r>
              <a:rPr lang="as-IN" sz="2400" b="1" dirty="0">
                <a:latin typeface="NikoshBAN" panose="02000000000000000000" pitchFamily="2" charset="0"/>
                <a:cs typeface="NikoshBAN" panose="02000000000000000000" pitchFamily="2" charset="0"/>
              </a:rPr>
              <a:t>২. তারপর ‘বিসমিল্লাহ’ বলবে। </a:t>
            </a:r>
          </a:p>
          <a:p>
            <a:r>
              <a:rPr lang="as-IN" sz="2400" b="1" dirty="0">
                <a:latin typeface="NikoshBAN" panose="02000000000000000000" pitchFamily="2" charset="0"/>
                <a:cs typeface="NikoshBAN" panose="02000000000000000000" pitchFamily="2" charset="0"/>
              </a:rPr>
              <a:t>৩. ডান হাতে পানি নিয়ে দুই হাত কব্জি পর্যন্ত ধৌত করবে।সেই সাথে হাতের আঙ্গুলগুলো খিলাল করবে।আংটি থাকলে পানি পৌঁছানোর চেষ্টা করবে।</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৪. ডান হাতে পানি নিয়ে একই সঙ্গে মুখে এবং নাকে পানি দিবে ও নাক ঝাড়বে। </a:t>
            </a:r>
          </a:p>
          <a:p>
            <a:r>
              <a:rPr lang="as-IN" sz="2400" b="1" dirty="0">
                <a:latin typeface="NikoshBAN" panose="02000000000000000000" pitchFamily="2" charset="0"/>
                <a:cs typeface="NikoshBAN" panose="02000000000000000000" pitchFamily="2" charset="0"/>
              </a:rPr>
              <a:t>৫. কপালের গোড়া থেকে দুই কানের লতীসহ থুৎনীর নীচ পর্যন্ত সম্পূর্ণ মুখমন্ডল ধৌত করবে। তারপর এক অঞ্জলি পানি নিয়ে থুৎনীর নীচে দিয়ে দাড়ি খিলাল করবে।</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৬. অতঃপর প্রথমে ডান ও পরে বাম হাত কনুই পর্যন্ত ধৌত করবে।</a:t>
            </a:r>
          </a:p>
          <a:p>
            <a:r>
              <a:rPr lang="as-IN" sz="2400" b="1" dirty="0">
                <a:latin typeface="NikoshBAN" panose="02000000000000000000" pitchFamily="2" charset="0"/>
                <a:cs typeface="NikoshBAN" panose="02000000000000000000" pitchFamily="2" charset="0"/>
              </a:rPr>
              <a:t>৭. এরপর নতুন পানি নিয়ে দুই হাত দ্বারা মাথার সম্মুখ হতে পিছনে ও পিছন হতে সম্মুখে নিয়ে গিয়ে একবার পুরো মাথা মাসাহ করবে।একই সঙ্গে ভিজা শাহাদাত আংগুল দ্বারা কানের ভিতর অংশে ও বুড়ো আংগুল দ্বারা কানের পিঠ মাসাহ করবে।</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৮. অতঃপর ডান ও বাম পায়ের টাখনুসহ ভালভাবে ধৌত করবে।[১৬]এ সময় বাম হাতের কনিষ্ঠা আংগুল দ্বারা পায়ের আংগুল সমূহ খিলাল করবে।৯. </a:t>
            </a:r>
            <a:r>
              <a:rPr lang="as-IN" sz="2000" b="1" dirty="0">
                <a:latin typeface="NikoshBAN" panose="02000000000000000000" pitchFamily="2" charset="0"/>
                <a:cs typeface="NikoshBAN" panose="02000000000000000000" pitchFamily="2" charset="0"/>
              </a:rPr>
              <a:t>ওযূ শেষে বাম হাতে কিছু পানি নিয়ে লজ্জাস্থান বরাবর ছিটিয়ে দিবে।</a:t>
            </a:r>
          </a:p>
          <a:p>
            <a:r>
              <a:rPr lang="as-IN" sz="2400" b="1" dirty="0">
                <a:latin typeface="NikoshBAN" panose="02000000000000000000" pitchFamily="2" charset="0"/>
                <a:cs typeface="NikoshBAN" panose="02000000000000000000" pitchFamily="2" charset="0"/>
              </a:rPr>
              <a:t>১০. অতঃপর দু‘আ পাঠ করবে। উল্লেখ্য যে, ওযূর অঙ্গগুলো এক, দুই ও তিনবার ধোয়া যায়। এর বেশী ধোয়া যাবে না [</a:t>
            </a:r>
          </a:p>
        </p:txBody>
      </p:sp>
      <p:sp>
        <p:nvSpPr>
          <p:cNvPr id="8" name="Horizontal Scroll 7"/>
          <p:cNvSpPr/>
          <p:nvPr/>
        </p:nvSpPr>
        <p:spPr>
          <a:xfrm>
            <a:off x="2693625" y="248568"/>
            <a:ext cx="3445525" cy="710588"/>
          </a:xfrm>
          <a:prstGeom prst="horizontalScroll">
            <a:avLst/>
          </a:prstGeom>
          <a:solidFill>
            <a:srgbClr val="FFFF00"/>
          </a:solidFill>
          <a:ln w="76200">
            <a:solidFill>
              <a:srgbClr val="FF0000"/>
            </a:solidFill>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smtClean="0">
                <a:latin typeface="NikoshBAN" panose="02000000000000000000" pitchFamily="2" charset="0"/>
                <a:cs typeface="NikoshBAN" panose="02000000000000000000" pitchFamily="2" charset="0"/>
              </a:rPr>
              <a:t>অজুর</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পদ্বতি</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16883197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7"/>
                                        </p:tgtEl>
                                        <p:attrNameLst>
                                          <p:attrName>style.visibility</p:attrName>
                                        </p:attrNameLst>
                                      </p:cBhvr>
                                      <p:to>
                                        <p:strVal val="visible"/>
                                      </p:to>
                                    </p:set>
                                    <p:set>
                                      <p:cBhvr>
                                        <p:cTn id="15" dur="455" fill="hold">
                                          <p:stCondLst>
                                            <p:cond delay="0"/>
                                          </p:stCondLst>
                                        </p:cTn>
                                        <p:tgtEl>
                                          <p:spTgt spid="7"/>
                                        </p:tgtEl>
                                        <p:attrNameLst>
                                          <p:attrName>style.rotation</p:attrName>
                                        </p:attrNameLst>
                                      </p:cBhvr>
                                      <p:to>
                                        <p:strVal val="-45.0"/>
                                      </p:to>
                                    </p:set>
                                    <p:anim calcmode="lin" valueType="num">
                                      <p:cBhvr>
                                        <p:cTn id="16"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277090"/>
            <a:ext cx="8686800" cy="2050473"/>
          </a:xfrm>
          <a:prstGeom prst="rect">
            <a:avLst/>
          </a:prstGeom>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bn-BD" sz="7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আজকের ক্লাশে সবাইকে </a:t>
            </a:r>
          </a:p>
          <a:p>
            <a:pPr algn="ctr"/>
            <a:r>
              <a:rPr lang="bn-BD" sz="7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শুভেচ্ছা ও অভিনন্দন</a:t>
            </a:r>
            <a:endParaRPr lang="en-US" dirty="0">
              <a:solidFill>
                <a:srgbClr val="002060"/>
              </a:solidFill>
              <a:latin typeface="NikoshBAN" pitchFamily="2" charset="0"/>
              <a:cs typeface="NikoshBAN" pitchFamily="2" charset="0"/>
            </a:endParaRPr>
          </a:p>
        </p:txBody>
      </p:sp>
      <p:pic>
        <p:nvPicPr>
          <p:cNvPr id="3" name="Picture 2" descr="AFQ4.gif"/>
          <p:cNvPicPr>
            <a:picLocks noChangeAspect="1"/>
          </p:cNvPicPr>
          <p:nvPr/>
        </p:nvPicPr>
        <p:blipFill>
          <a:blip r:embed="rId2"/>
          <a:stretch>
            <a:fillRect/>
          </a:stretch>
        </p:blipFill>
        <p:spPr>
          <a:xfrm>
            <a:off x="263236" y="2439961"/>
            <a:ext cx="8686800" cy="4099383"/>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47" y="1725284"/>
            <a:ext cx="8568372" cy="47089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dirty="0" err="1">
                <a:solidFill>
                  <a:srgbClr val="FF0000"/>
                </a:solidFill>
                <a:latin typeface="NikoshBAN" panose="02000000000000000000" pitchFamily="2" charset="0"/>
                <a:cs typeface="NikoshBAN" panose="02000000000000000000" pitchFamily="2" charset="0"/>
              </a:rPr>
              <a:t>অজু</a:t>
            </a:r>
            <a:r>
              <a:rPr lang="as-IN" sz="2000" b="1" dirty="0">
                <a:solidFill>
                  <a:srgbClr val="FF0000"/>
                </a:solidFill>
                <a:latin typeface="NikoshBAN" panose="02000000000000000000" pitchFamily="2" charset="0"/>
                <a:cs typeface="NikoshBAN" panose="02000000000000000000" pitchFamily="2" charset="0"/>
              </a:rPr>
              <a:t>র বিকল্প তায়াম্মুম</a:t>
            </a:r>
            <a:r>
              <a:rPr lang="en-US" sz="2000" b="1" dirty="0">
                <a:solidFill>
                  <a:srgbClr val="FF0000"/>
                </a:solidFill>
                <a:latin typeface="NikoshBAN" panose="02000000000000000000" pitchFamily="2" charset="0"/>
                <a:cs typeface="NikoshBAN" panose="02000000000000000000" pitchFamily="2" charset="0"/>
              </a:rPr>
              <a:t> </a:t>
            </a:r>
            <a:endParaRPr lang="as-IN" sz="2000" b="1" dirty="0">
              <a:solidFill>
                <a:srgbClr val="FF0000"/>
              </a:solidFill>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তায়াম্মুম অযুর বিকল্প যখন পানি আদৌ লভ্য নয়। তায়াম্মুমের নিয়ত করে বিসমিল্লাহ বলে তায়াম্মুম শুরু করতে হয়। তায়াম্মুম করার জন্য হাতে মাটি লাগিয়ে নিতে হয়। আঙ্গুল ছড়িয়ে দুই হাত এমনভাবে পাক-পবিত্র মাটির ওপর থাপড়াতে হয় যাতে স্বাভাবিকভাবেই হাতের তালুতে কিছু ধূলা লেগে যায়। অতঃপর উভয় হাত দিযে সমস্ত মুখমণ্ডল মাসেহ করতে হয়। এরপর আবার মাটিতে হাত থাপড়িয়ে ধূলা লাগিয়ে নিয়ে প্রথমে বাম তালু দিয়ে ডান হাত কনুই পর্যন্ত এবং পরে ডান তালু দিয়ে বাম হাত কনুই পর্যন্ত মাসেহ করতে হয়।</a:t>
            </a:r>
          </a:p>
          <a:p>
            <a:r>
              <a:rPr lang="as-IN" sz="2000" dirty="0">
                <a:latin typeface="NikoshBAN" panose="02000000000000000000" pitchFamily="2" charset="0"/>
                <a:cs typeface="NikoshBAN" panose="02000000000000000000" pitchFamily="2" charset="0"/>
              </a:rPr>
              <a:t>ইসলামের নবী মুহাম্মাদ সাল্লাল্লাহু আলাইহি ওয়া সাল্লাম যখন এক সফরে ছিলেন তখন আয়িশা বিনতে আবু বকর-এর গলার হার হারিয়ে যায় এবং তা খুঁজতে গিয়ে মরুভূমিতে এমন স্থানে কাফেলা উপনীত হয় যেখানে পানি ছিল না। এমন সময় অযু-গোছলের বিষয় সংবলিত ওহি নাজেল হয় যাতে তায়াম্মুমের কথা বর্ণিত ছিল। আয়াতটি এরকম:</a:t>
            </a:r>
          </a:p>
          <a:p>
            <a:r>
              <a:rPr lang="as-IN" sz="2000" dirty="0">
                <a:latin typeface="NikoshBAN" panose="02000000000000000000" pitchFamily="2" charset="0"/>
                <a:cs typeface="NikoshBAN" panose="02000000000000000000" pitchFamily="2" charset="0"/>
              </a:rPr>
              <a:t>"হে মুমিনরা, যখন তোমরা নামাজের জন্য ওঠো, তখন স্বীয় মুখমণ্ডল ও হস্তদ্বয় কনুই পর্যন্ত ধৌত কর এবং পদযুগল গিঁটসহ। যদি তোমরা অপবিত্র হও, তবে সারা দেহ পবিত্র করে নাও এবং যদি তোমরা রুগ্ন হও অথবা প্রবাসে থাক বা তোমাদের কেউ প্রস্রাব-পায়খানা সেরে আসে অথবা তোমরা স্ত্রীদের সঙ্গে সহবাস করো, অতঃপর পানি না পাও, তবে তোমরা পবিত্র মাটি দ্বারা তায়াম্মুম করে নাও অর্থাৎ স্বীয় মুখমণ্ডল ও হস্তদ্বয় মাটি দ্বারা মুছে ফেল।"[২০]</a:t>
            </a:r>
            <a:endParaRPr lang="en-US" sz="2000" dirty="0">
              <a:latin typeface="NikoshBAN" panose="02000000000000000000" pitchFamily="2" charset="0"/>
              <a:cs typeface="NikoshBAN" panose="02000000000000000000" pitchFamily="2" charset="0"/>
            </a:endParaRPr>
          </a:p>
        </p:txBody>
      </p:sp>
      <p:sp>
        <p:nvSpPr>
          <p:cNvPr id="3" name="16-Point Star 2"/>
          <p:cNvSpPr/>
          <p:nvPr/>
        </p:nvSpPr>
        <p:spPr>
          <a:xfrm>
            <a:off x="2358985" y="490939"/>
            <a:ext cx="4602297" cy="718851"/>
          </a:xfrm>
          <a:prstGeom prst="star16">
            <a:avLst/>
          </a:prstGeom>
          <a:solidFill>
            <a:srgbClr val="00B0F0"/>
          </a:solidFill>
          <a:ln w="76200">
            <a:solidFill>
              <a:srgbClr val="002060"/>
            </a:solidFill>
          </a:ln>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NikoshBAN" panose="02000000000000000000" pitchFamily="2" charset="0"/>
                <a:cs typeface="NikoshBAN" panose="02000000000000000000" pitchFamily="2" charset="0"/>
              </a:rPr>
              <a:t>অজু</a:t>
            </a:r>
            <a:r>
              <a:rPr lang="as-IN" sz="2400" dirty="0">
                <a:latin typeface="NikoshBAN" panose="02000000000000000000" pitchFamily="2" charset="0"/>
                <a:cs typeface="NikoshBAN" panose="02000000000000000000" pitchFamily="2" charset="0"/>
              </a:rPr>
              <a:t>র বিকল্প তায়াম্মুম</a:t>
            </a:r>
          </a:p>
        </p:txBody>
      </p:sp>
    </p:spTree>
    <p:extLst>
      <p:ext uri="{BB962C8B-B14F-4D97-AF65-F5344CB8AC3E}">
        <p14:creationId xmlns:p14="http://schemas.microsoft.com/office/powerpoint/2010/main" xmlns="" val="29101265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0" fill="hold"/>
                                        <p:tgtEl>
                                          <p:spTgt spid="2"/>
                                        </p:tgtEl>
                                        <p:attrNameLst>
                                          <p:attrName>ppt_w</p:attrName>
                                        </p:attrNameLst>
                                      </p:cBhvr>
                                      <p:tavLst>
                                        <p:tav tm="0" fmla="#ppt_w*sin(2.5*pi*$)">
                                          <p:val>
                                            <p:fltVal val="0"/>
                                          </p:val>
                                        </p:tav>
                                        <p:tav tm="100000">
                                          <p:val>
                                            <p:fltVal val="1"/>
                                          </p:val>
                                        </p:tav>
                                      </p:tavLst>
                                    </p:anim>
                                    <p:anim calcmode="lin" valueType="num">
                                      <p:cBhvr>
                                        <p:cTn id="16"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860" y="1994041"/>
            <a:ext cx="8009262" cy="4001095"/>
          </a:xfrm>
          <a:prstGeom prst="rect">
            <a:avLst/>
          </a:prstGeom>
          <a:ln w="76200">
            <a:solidFill>
              <a:srgbClr val="FF0000"/>
            </a:solidFill>
          </a:ln>
        </p:spPr>
        <p:style>
          <a:lnRef idx="3">
            <a:schemeClr val="lt1"/>
          </a:lnRef>
          <a:fillRef idx="1">
            <a:schemeClr val="accent6"/>
          </a:fillRef>
          <a:effectRef idx="1">
            <a:schemeClr val="accent6"/>
          </a:effectRef>
          <a:fontRef idx="minor">
            <a:schemeClr val="lt1"/>
          </a:fontRef>
        </p:style>
        <p:txBody>
          <a:bodyPr wrap="square">
            <a:spAutoFit/>
          </a:bodyPr>
          <a:lstStyle/>
          <a:p>
            <a:r>
              <a:rPr lang="as-IN" sz="3000" b="1" dirty="0">
                <a:solidFill>
                  <a:srgbClr val="FF0000"/>
                </a:solidFill>
                <a:latin typeface="NikoshBAN" panose="02000000000000000000" pitchFamily="2" charset="0"/>
                <a:cs typeface="NikoshBAN" panose="02000000000000000000" pitchFamily="2" charset="0"/>
              </a:rPr>
              <a:t>অযু ভঙ্গের কারণসমুহ</a:t>
            </a:r>
          </a:p>
          <a:p>
            <a:r>
              <a:rPr lang="as-IN" sz="2800" dirty="0">
                <a:latin typeface="NikoshBAN" panose="02000000000000000000" pitchFamily="2" charset="0"/>
                <a:cs typeface="NikoshBAN" panose="02000000000000000000" pitchFamily="2" charset="0"/>
              </a:rPr>
              <a:t>কোন ব্যক্তি অযু করার পর কিছু নির্দিষ্ট কাজ না করলে তার অযু অবিরত বলবৎ থাকে। ঐ কাজগুলো করার মাধ্যমে অযু অকার্যকর হয় যা অযু ভেঙ্গে হওয়াও বলে। কুরআন ও সহীহ হাদিসের আলোকে অযু ভঙ্গের কারণঃ</a:t>
            </a:r>
          </a:p>
          <a:p>
            <a:r>
              <a:rPr lang="as-IN" sz="2800" dirty="0">
                <a:latin typeface="NikoshBAN" panose="02000000000000000000" pitchFamily="2" charset="0"/>
                <a:cs typeface="NikoshBAN" panose="02000000000000000000" pitchFamily="2" charset="0"/>
              </a:rPr>
              <a:t>১. পায়খানা-পেশাবের রাস্তা দিয়ে কোন কিছু বের হওয়া।</a:t>
            </a:r>
          </a:p>
          <a:p>
            <a:r>
              <a:rPr lang="as-IN" sz="2800" dirty="0">
                <a:latin typeface="NikoshBAN" panose="02000000000000000000" pitchFamily="2" charset="0"/>
                <a:cs typeface="NikoshBAN" panose="02000000000000000000" pitchFamily="2" charset="0"/>
              </a:rPr>
              <a:t>২. চিৎ, কাৎ বা হেলান দিয়ে ঘুম যাওয়া।</a:t>
            </a:r>
          </a:p>
          <a:p>
            <a:r>
              <a:rPr lang="as-IN" sz="2800" dirty="0">
                <a:latin typeface="NikoshBAN" panose="02000000000000000000" pitchFamily="2" charset="0"/>
                <a:cs typeface="NikoshBAN" panose="02000000000000000000" pitchFamily="2" charset="0"/>
              </a:rPr>
              <a:t>৩. পাগল, মাতাল বা অচেতন হওয়া।</a:t>
            </a:r>
          </a:p>
          <a:p>
            <a:r>
              <a:rPr lang="as-IN" sz="2800" dirty="0">
                <a:latin typeface="NikoshBAN" panose="02000000000000000000" pitchFamily="2" charset="0"/>
                <a:cs typeface="NikoshBAN" panose="02000000000000000000" pitchFamily="2" charset="0"/>
              </a:rPr>
              <a:t>৪. নামাযে উচ্চ আওয়াজে হাসা।</a:t>
            </a:r>
            <a:endParaRPr lang="en-US" sz="2800" dirty="0">
              <a:latin typeface="NikoshBAN" panose="02000000000000000000" pitchFamily="2" charset="0"/>
              <a:cs typeface="NikoshBAN" panose="02000000000000000000" pitchFamily="2" charset="0"/>
            </a:endParaRPr>
          </a:p>
        </p:txBody>
      </p:sp>
      <p:sp>
        <p:nvSpPr>
          <p:cNvPr id="3" name="Horizontal Scroll 2"/>
          <p:cNvSpPr/>
          <p:nvPr/>
        </p:nvSpPr>
        <p:spPr>
          <a:xfrm>
            <a:off x="2194595" y="314325"/>
            <a:ext cx="4820568" cy="1285875"/>
          </a:xfrm>
          <a:prstGeom prst="horizontalScroll">
            <a:avLst/>
          </a:prstGeom>
          <a:solidFill>
            <a:srgbClr val="00B0F0"/>
          </a:solidFill>
          <a:ln w="76200">
            <a:solidFill>
              <a:srgbClr val="FF0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dirty="0" err="1">
                <a:solidFill>
                  <a:schemeClr val="bg1"/>
                </a:solidFill>
                <a:latin typeface="NikoshBAN" pitchFamily="2" charset="0"/>
                <a:cs typeface="NikoshBAN" pitchFamily="2" charset="0"/>
              </a:rPr>
              <a:t>অজু</a:t>
            </a:r>
            <a:r>
              <a:rPr lang="en-US" sz="5400" dirty="0">
                <a:solidFill>
                  <a:schemeClr val="bg1"/>
                </a:solidFill>
                <a:latin typeface="NikoshBAN" pitchFamily="2" charset="0"/>
                <a:cs typeface="NikoshBAN" pitchFamily="2" charset="0"/>
              </a:rPr>
              <a:t> </a:t>
            </a:r>
            <a:r>
              <a:rPr lang="en-US" sz="5400" dirty="0" err="1">
                <a:solidFill>
                  <a:schemeClr val="bg1"/>
                </a:solidFill>
                <a:latin typeface="NikoshBAN" pitchFamily="2" charset="0"/>
                <a:cs typeface="NikoshBAN" pitchFamily="2" charset="0"/>
              </a:rPr>
              <a:t>ভঙ্গের</a:t>
            </a:r>
            <a:r>
              <a:rPr lang="en-US" sz="5400" dirty="0">
                <a:solidFill>
                  <a:schemeClr val="bg1"/>
                </a:solidFill>
                <a:latin typeface="NikoshBAN" pitchFamily="2" charset="0"/>
                <a:cs typeface="NikoshBAN" pitchFamily="2" charset="0"/>
              </a:rPr>
              <a:t> </a:t>
            </a:r>
            <a:r>
              <a:rPr lang="en-US" sz="5400" dirty="0" err="1">
                <a:solidFill>
                  <a:schemeClr val="bg1"/>
                </a:solidFill>
                <a:latin typeface="NikoshBAN" pitchFamily="2" charset="0"/>
                <a:cs typeface="NikoshBAN" pitchFamily="2" charset="0"/>
              </a:rPr>
              <a:t>কারণ</a:t>
            </a:r>
            <a:r>
              <a:rPr lang="en-US" sz="4400" dirty="0">
                <a:solidFill>
                  <a:schemeClr val="bg1"/>
                </a:solidFill>
              </a:rPr>
              <a:t> </a:t>
            </a:r>
          </a:p>
        </p:txBody>
      </p:sp>
    </p:spTree>
    <p:extLst>
      <p:ext uri="{BB962C8B-B14F-4D97-AF65-F5344CB8AC3E}">
        <p14:creationId xmlns:p14="http://schemas.microsoft.com/office/powerpoint/2010/main" xmlns="" val="3795910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8888" y="346703"/>
            <a:ext cx="3857625" cy="715581"/>
          </a:xfrm>
          <a:prstGeom prst="rect">
            <a:avLst/>
          </a:prstGeom>
          <a:solidFill>
            <a:schemeClr val="accent4">
              <a:lumMod val="60000"/>
              <a:lumOff val="40000"/>
            </a:schemeClr>
          </a:solidFill>
          <a:ln w="76200">
            <a:solidFill>
              <a:schemeClr val="tx1"/>
            </a:solidFill>
          </a:ln>
        </p:spPr>
        <p:txBody>
          <a:bodyPr wrap="square">
            <a:spAutoFit/>
          </a:bodyPr>
          <a:lstStyle/>
          <a:p>
            <a:pPr algn="ctr"/>
            <a:r>
              <a:rPr lang="en-US" sz="405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a:t>
            </a:r>
            <a:r>
              <a:rPr lang="en-US" sz="405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5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05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6" name="Rectangle 5"/>
          <p:cNvSpPr/>
          <p:nvPr/>
        </p:nvSpPr>
        <p:spPr>
          <a:xfrm>
            <a:off x="2493897" y="1182853"/>
            <a:ext cx="4076758" cy="584775"/>
          </a:xfrm>
          <a:prstGeom prst="rect">
            <a:avLst/>
          </a:prstGeom>
          <a:solidFill>
            <a:srgbClr val="00B0F0"/>
          </a:solidFill>
          <a:ln w="76200">
            <a:solidFill>
              <a:schemeClr val="tx1"/>
            </a:solidFill>
          </a:ln>
        </p:spPr>
        <p:txBody>
          <a:bodyPr wrap="none">
            <a:spAutoFit/>
          </a:bodyPr>
          <a:lstStyle/>
          <a:p>
            <a:pPr algn="ctr"/>
            <a:r>
              <a:rPr lang="en-US" sz="3200" dirty="0" err="1">
                <a:solidFill>
                  <a:srgbClr val="002060"/>
                </a:solidFill>
                <a:latin typeface="NikoshBAN" panose="02000000000000000000" pitchFamily="2" charset="0"/>
                <a:cs typeface="NikoshBAN" panose="02000000000000000000" pitchFamily="2" charset="0"/>
              </a:rPr>
              <a:t>চিহ্নিত</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শব্দগুলোর</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তাহকীক</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কর</a:t>
            </a:r>
            <a:endParaRPr lang="en-US" sz="3200" dirty="0">
              <a:solidFill>
                <a:srgbClr val="002060"/>
              </a:solidFill>
              <a:latin typeface="NikoshBAN" panose="02000000000000000000" pitchFamily="2" charset="0"/>
              <a:cs typeface="NikoshBAN" panose="02000000000000000000" pitchFamily="2" charset="0"/>
            </a:endParaRPr>
          </a:p>
        </p:txBody>
      </p:sp>
      <p:sp>
        <p:nvSpPr>
          <p:cNvPr id="2" name="Rectangle 1"/>
          <p:cNvSpPr/>
          <p:nvPr/>
        </p:nvSpPr>
        <p:spPr>
          <a:xfrm>
            <a:off x="770490" y="2039080"/>
            <a:ext cx="7717316" cy="2123658"/>
          </a:xfrm>
          <a:prstGeom prst="rect">
            <a:avLst/>
          </a:prstGeom>
          <a:solidFill>
            <a:srgbClr val="00B0F0"/>
          </a:solidFill>
          <a:ln w="76200">
            <a:solidFill>
              <a:srgbClr val="FF0000"/>
            </a:solidFill>
          </a:ln>
        </p:spPr>
        <p:txBody>
          <a:bodyPr wrap="square">
            <a:spAutoFit/>
          </a:bodyPr>
          <a:lstStyle/>
          <a:p>
            <a:pPr algn="r"/>
            <a:r>
              <a:rPr lang="ar-AE" sz="4000" dirty="0"/>
              <a:t>عن ابی هریرة قال </a:t>
            </a:r>
            <a:r>
              <a:rPr lang="ar-AE" sz="4400" b="1" dirty="0">
                <a:solidFill>
                  <a:srgbClr val="FF0000"/>
                </a:solidFill>
              </a:rPr>
              <a:t>قال</a:t>
            </a:r>
            <a:r>
              <a:rPr lang="ar-AE" sz="4000" dirty="0"/>
              <a:t> رسول الله صلیالله علیه وسلم </a:t>
            </a:r>
            <a:r>
              <a:rPr lang="ar-AE" sz="4400" dirty="0">
                <a:solidFill>
                  <a:srgbClr val="FF0000"/>
                </a:solidFill>
              </a:rPr>
              <a:t>لا تقبل </a:t>
            </a:r>
            <a:r>
              <a:rPr lang="ar-AE" sz="4000" dirty="0"/>
              <a:t>صلوة من احدث حتی یتوضا  متفق علیه</a:t>
            </a:r>
          </a:p>
        </p:txBody>
      </p:sp>
      <p:sp>
        <p:nvSpPr>
          <p:cNvPr id="4" name="Rectangle 3"/>
          <p:cNvSpPr/>
          <p:nvPr/>
        </p:nvSpPr>
        <p:spPr>
          <a:xfrm>
            <a:off x="718851" y="4466829"/>
            <a:ext cx="7816468" cy="2062103"/>
          </a:xfrm>
          <a:prstGeom prst="rect">
            <a:avLst/>
          </a:prstGeom>
          <a:solidFill>
            <a:schemeClr val="accent4">
              <a:lumMod val="60000"/>
              <a:lumOff val="40000"/>
            </a:schemeClr>
          </a:solidFill>
          <a:ln w="76200">
            <a:solidFill>
              <a:schemeClr val="tx1"/>
            </a:solidFill>
          </a:ln>
        </p:spPr>
        <p:txBody>
          <a:bodyPr wrap="square">
            <a:spAutoFit/>
          </a:bodyPr>
          <a:lstStyle/>
          <a:p>
            <a:pPr algn="r"/>
            <a:r>
              <a:rPr lang="ar-AE" sz="4000" b="1" dirty="0"/>
              <a:t>وعن ابن عمر قال قال رسول الله صلی الله علیه و سلم لا تقبل صلوة </a:t>
            </a:r>
            <a:r>
              <a:rPr lang="ar-AE" sz="4800" b="1" dirty="0">
                <a:solidFill>
                  <a:srgbClr val="FF0000"/>
                </a:solidFill>
              </a:rPr>
              <a:t>بغیر طهور </a:t>
            </a:r>
            <a:r>
              <a:rPr lang="ar-AE" sz="4000" b="1" dirty="0"/>
              <a:t>ولا صدقة من غلول رواه مسلم</a:t>
            </a:r>
          </a:p>
        </p:txBody>
      </p:sp>
    </p:spTree>
    <p:extLst>
      <p:ext uri="{BB962C8B-B14F-4D97-AF65-F5344CB8AC3E}">
        <p14:creationId xmlns:p14="http://schemas.microsoft.com/office/powerpoint/2010/main" xmlns="" val="36347205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602736" y="1096867"/>
            <a:ext cx="3247222" cy="925417"/>
          </a:xfrm>
          <a:prstGeom prst="wav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a:latin typeface="NikoshBAN" panose="02000000000000000000" pitchFamily="2" charset="0"/>
                <a:cs typeface="NikoshBAN" panose="02000000000000000000" pitchFamily="2" charset="0"/>
              </a:rPr>
              <a:t>দলীয়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কাজ</a:t>
            </a:r>
            <a:r>
              <a:rPr lang="en-US" sz="4800" b="1" dirty="0">
                <a:latin typeface="NikoshBAN" panose="02000000000000000000" pitchFamily="2" charset="0"/>
                <a:cs typeface="NikoshBAN" panose="02000000000000000000" pitchFamily="2" charset="0"/>
              </a:rPr>
              <a:t> </a:t>
            </a:r>
          </a:p>
        </p:txBody>
      </p:sp>
      <p:sp>
        <p:nvSpPr>
          <p:cNvPr id="4" name="Rectangle 3"/>
          <p:cNvSpPr/>
          <p:nvPr/>
        </p:nvSpPr>
        <p:spPr>
          <a:xfrm>
            <a:off x="501270" y="2660762"/>
            <a:ext cx="2339715" cy="4886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a:solidFill>
                  <a:srgbClr val="FF0000"/>
                </a:solidFill>
                <a:latin typeface="NikoshBAN" panose="02000000000000000000" pitchFamily="2" charset="0"/>
                <a:cs typeface="NikoshBAN" panose="02000000000000000000" pitchFamily="2" charset="0"/>
              </a:rPr>
              <a:t>ক-</a:t>
            </a:r>
            <a:r>
              <a:rPr lang="en-US" sz="3000" dirty="0" err="1">
                <a:solidFill>
                  <a:srgbClr val="FF0000"/>
                </a:solidFill>
                <a:latin typeface="NikoshBAN" panose="02000000000000000000" pitchFamily="2" charset="0"/>
                <a:cs typeface="NikoshBAN" panose="02000000000000000000" pitchFamily="2" charset="0"/>
              </a:rPr>
              <a:t>দল</a:t>
            </a:r>
            <a:r>
              <a:rPr lang="en-US" sz="3000" dirty="0">
                <a:latin typeface="NikoshBAN" panose="02000000000000000000" pitchFamily="2" charset="0"/>
                <a:cs typeface="NikoshBAN" panose="02000000000000000000" pitchFamily="2" charset="0"/>
              </a:rPr>
              <a:t> </a:t>
            </a:r>
          </a:p>
        </p:txBody>
      </p:sp>
      <p:sp>
        <p:nvSpPr>
          <p:cNvPr id="5" name="Rectangle 4"/>
          <p:cNvSpPr/>
          <p:nvPr/>
        </p:nvSpPr>
        <p:spPr>
          <a:xfrm>
            <a:off x="2920875" y="2658413"/>
            <a:ext cx="2339715" cy="4886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srgbClr val="FF0000"/>
                </a:solidFill>
              </a:rPr>
              <a:t>খ-</a:t>
            </a:r>
            <a:r>
              <a:rPr lang="en-US" sz="2400" dirty="0" err="1">
                <a:solidFill>
                  <a:srgbClr val="FF0000"/>
                </a:solidFill>
              </a:rPr>
              <a:t>দল</a:t>
            </a:r>
            <a:r>
              <a:rPr lang="en-US" sz="1350" dirty="0"/>
              <a:t> </a:t>
            </a:r>
          </a:p>
        </p:txBody>
      </p:sp>
      <p:sp>
        <p:nvSpPr>
          <p:cNvPr id="6" name="Rectangle 5"/>
          <p:cNvSpPr/>
          <p:nvPr/>
        </p:nvSpPr>
        <p:spPr>
          <a:xfrm>
            <a:off x="501270" y="3203151"/>
            <a:ext cx="2339715" cy="158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NikoshBAN" pitchFamily="2" charset="0"/>
                <a:cs typeface="NikoshBAN" pitchFamily="2" charset="0"/>
              </a:rPr>
              <a:t>অজুর</a:t>
            </a:r>
            <a:r>
              <a:rPr lang="en-US" sz="4000" b="1" dirty="0" smtClean="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ভঙ্গের</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কারণ</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লিখ</a:t>
            </a:r>
            <a:r>
              <a:rPr lang="en-US" sz="4000" b="1" dirty="0">
                <a:solidFill>
                  <a:srgbClr val="FF0000"/>
                </a:solidFill>
                <a:latin typeface="NikoshBAN" pitchFamily="2" charset="0"/>
                <a:cs typeface="NikoshBAN" pitchFamily="2" charset="0"/>
              </a:rPr>
              <a:t> </a:t>
            </a:r>
          </a:p>
        </p:txBody>
      </p:sp>
      <p:pic>
        <p:nvPicPr>
          <p:cNvPr id="7" name="Picture 6"/>
          <p:cNvPicPr>
            <a:picLocks noChangeAspect="1"/>
          </p:cNvPicPr>
          <p:nvPr/>
        </p:nvPicPr>
        <p:blipFill>
          <a:blip r:embed="rId2"/>
          <a:stretch>
            <a:fillRect/>
          </a:stretch>
        </p:blipFill>
        <p:spPr>
          <a:xfrm>
            <a:off x="2920874" y="3199600"/>
            <a:ext cx="2339716" cy="1615287"/>
          </a:xfrm>
          <a:prstGeom prst="rect">
            <a:avLst/>
          </a:prstGeom>
        </p:spPr>
      </p:pic>
      <p:sp>
        <p:nvSpPr>
          <p:cNvPr id="8" name="Rectangle 7"/>
          <p:cNvSpPr/>
          <p:nvPr/>
        </p:nvSpPr>
        <p:spPr>
          <a:xfrm>
            <a:off x="5340480" y="2658413"/>
            <a:ext cx="3208609" cy="4886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srgbClr val="FF0000"/>
                </a:solidFill>
              </a:rPr>
              <a:t>গ-</a:t>
            </a:r>
            <a:r>
              <a:rPr lang="en-US" sz="2400" dirty="0" err="1">
                <a:solidFill>
                  <a:srgbClr val="FF0000"/>
                </a:solidFill>
              </a:rPr>
              <a:t>দল</a:t>
            </a:r>
            <a:r>
              <a:rPr lang="en-US" sz="1350" dirty="0"/>
              <a:t> </a:t>
            </a:r>
          </a:p>
        </p:txBody>
      </p:sp>
      <p:pic>
        <p:nvPicPr>
          <p:cNvPr id="9" name="Picture 8"/>
          <p:cNvPicPr>
            <a:picLocks noChangeAspect="1"/>
          </p:cNvPicPr>
          <p:nvPr/>
        </p:nvPicPr>
        <p:blipFill>
          <a:blip r:embed="rId3"/>
          <a:stretch>
            <a:fillRect/>
          </a:stretch>
        </p:blipFill>
        <p:spPr>
          <a:xfrm>
            <a:off x="5340479" y="3237827"/>
            <a:ext cx="3208610" cy="1591348"/>
          </a:xfrm>
          <a:prstGeom prst="rect">
            <a:avLst/>
          </a:prstGeom>
        </p:spPr>
      </p:pic>
      <p:sp>
        <p:nvSpPr>
          <p:cNvPr id="10" name="TextBox 9"/>
          <p:cNvSpPr txBox="1"/>
          <p:nvPr/>
        </p:nvSpPr>
        <p:spPr>
          <a:xfrm>
            <a:off x="3264660" y="3285898"/>
            <a:ext cx="1955985" cy="1077218"/>
          </a:xfrm>
          <a:prstGeom prst="rect">
            <a:avLst/>
          </a:prstGeom>
          <a:noFill/>
        </p:spPr>
        <p:txBody>
          <a:bodyPr wrap="square" rtlCol="0">
            <a:spAutoFit/>
          </a:bodyPr>
          <a:lstStyle/>
          <a:p>
            <a:r>
              <a:rPr lang="en-US" sz="3200" b="1" dirty="0" err="1" smtClean="0">
                <a:latin typeface="NikoshBAN" pitchFamily="2" charset="0"/>
                <a:cs typeface="NikoshBAN" pitchFamily="2" charset="0"/>
              </a:rPr>
              <a:t>অজুর</a:t>
            </a:r>
            <a:r>
              <a:rPr lang="en-US" sz="3200" b="1" dirty="0" smtClean="0">
                <a:latin typeface="NikoshBAN" pitchFamily="2" charset="0"/>
                <a:cs typeface="NikoshBAN" pitchFamily="2" charset="0"/>
              </a:rPr>
              <a:t> </a:t>
            </a:r>
            <a:r>
              <a:rPr lang="en-US" sz="3200" b="1" dirty="0" err="1">
                <a:latin typeface="NikoshBAN" pitchFamily="2" charset="0"/>
                <a:cs typeface="NikoshBAN" pitchFamily="2" charset="0"/>
              </a:rPr>
              <a:t>মুস্তাহাব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লিখ</a:t>
            </a:r>
            <a:r>
              <a:rPr lang="en-US" sz="3200" b="1" dirty="0">
                <a:latin typeface="NikoshBAN" pitchFamily="2" charset="0"/>
                <a:cs typeface="NikoshBAN" pitchFamily="2" charset="0"/>
              </a:rPr>
              <a:t> </a:t>
            </a:r>
          </a:p>
        </p:txBody>
      </p:sp>
      <p:sp>
        <p:nvSpPr>
          <p:cNvPr id="12" name="TextBox 11"/>
          <p:cNvSpPr txBox="1"/>
          <p:nvPr/>
        </p:nvSpPr>
        <p:spPr>
          <a:xfrm>
            <a:off x="5260590" y="3247420"/>
            <a:ext cx="3409685" cy="1077218"/>
          </a:xfrm>
          <a:prstGeom prst="rect">
            <a:avLst/>
          </a:prstGeom>
          <a:noFill/>
        </p:spPr>
        <p:txBody>
          <a:bodyPr wrap="square" rtlCol="0">
            <a:spAutoFit/>
          </a:bodyPr>
          <a:lstStyle/>
          <a:p>
            <a:r>
              <a:rPr lang="en-US" sz="3200" b="1" dirty="0" err="1">
                <a:solidFill>
                  <a:srgbClr val="FFFF00"/>
                </a:solidFill>
                <a:latin typeface="NikoshBAN" panose="02000000000000000000" pitchFamily="2" charset="0"/>
                <a:cs typeface="NikoshBAN" panose="02000000000000000000" pitchFamily="2" charset="0"/>
              </a:rPr>
              <a:t>কোন</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ধরণের</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পানি</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দ্বারা</a:t>
            </a:r>
            <a:r>
              <a:rPr lang="en-US" sz="3200" b="1" dirty="0">
                <a:solidFill>
                  <a:srgbClr val="FFFF00"/>
                </a:solidFill>
                <a:latin typeface="NikoshBAN" panose="02000000000000000000" pitchFamily="2" charset="0"/>
                <a:cs typeface="NikoshBAN" panose="02000000000000000000" pitchFamily="2" charset="0"/>
              </a:rPr>
              <a:t> </a:t>
            </a:r>
            <a:r>
              <a:rPr lang="en-US" sz="3200" b="1" dirty="0" err="1" smtClean="0">
                <a:solidFill>
                  <a:srgbClr val="FFFF00"/>
                </a:solidFill>
                <a:latin typeface="NikoshBAN" panose="02000000000000000000" pitchFamily="2" charset="0"/>
                <a:cs typeface="NikoshBAN" panose="02000000000000000000" pitchFamily="2" charset="0"/>
              </a:rPr>
              <a:t>অজু</a:t>
            </a:r>
            <a:r>
              <a:rPr lang="en-US" sz="3200" b="1" dirty="0" smtClean="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করা</a:t>
            </a:r>
            <a:r>
              <a:rPr lang="en-US" sz="3200" b="1" dirty="0">
                <a:solidFill>
                  <a:srgbClr val="FFFF00"/>
                </a:solidFill>
                <a:latin typeface="NikoshBAN" panose="02000000000000000000" pitchFamily="2" charset="0"/>
                <a:cs typeface="NikoshBAN" panose="02000000000000000000" pitchFamily="2" charset="0"/>
              </a:rPr>
              <a:t> </a:t>
            </a:r>
            <a:r>
              <a:rPr lang="en-US" sz="2800" b="1" dirty="0" err="1">
                <a:solidFill>
                  <a:srgbClr val="FFFF00"/>
                </a:solidFill>
                <a:latin typeface="NikoshBAN" panose="02000000000000000000" pitchFamily="2" charset="0"/>
                <a:cs typeface="NikoshBAN" panose="02000000000000000000" pitchFamily="2" charset="0"/>
              </a:rPr>
              <a:t>যাবেনা</a:t>
            </a:r>
            <a:r>
              <a:rPr lang="en-US" sz="2800" b="1" dirty="0">
                <a:solidFill>
                  <a:srgbClr val="FFFF00"/>
                </a:solidFill>
                <a:latin typeface="NikoshBAN" panose="02000000000000000000" pitchFamily="2" charset="0"/>
                <a:cs typeface="NikoshBAN" panose="02000000000000000000" pitchFamily="2" charset="0"/>
              </a:rPr>
              <a:t> </a:t>
            </a:r>
            <a:endParaRPr lang="en-US" sz="40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038505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0" fill="hold"/>
                                        <p:tgtEl>
                                          <p:spTgt spid="5"/>
                                        </p:tgtEl>
                                        <p:attrNameLst>
                                          <p:attrName>ppt_w</p:attrName>
                                        </p:attrNameLst>
                                      </p:cBhvr>
                                      <p:tavLst>
                                        <p:tav tm="0" fmla="#ppt_w*sin(2.5*pi*$)">
                                          <p:val>
                                            <p:fltVal val="0"/>
                                          </p:val>
                                        </p:tav>
                                        <p:tav tm="100000">
                                          <p:val>
                                            <p:fltVal val="1"/>
                                          </p:val>
                                        </p:tav>
                                      </p:tavLst>
                                    </p:anim>
                                    <p:anim calcmode="lin" valueType="num">
                                      <p:cBhvr>
                                        <p:cTn id="33"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0" fill="hold"/>
                                        <p:tgtEl>
                                          <p:spTgt spid="7"/>
                                        </p:tgtEl>
                                        <p:attrNameLst>
                                          <p:attrName>ppt_w</p:attrName>
                                        </p:attrNameLst>
                                      </p:cBhvr>
                                      <p:tavLst>
                                        <p:tav tm="0" fmla="#ppt_w*sin(2.5*pi*$)">
                                          <p:val>
                                            <p:fltVal val="0"/>
                                          </p:val>
                                        </p:tav>
                                        <p:tav tm="100000">
                                          <p:val>
                                            <p:fltVal val="1"/>
                                          </p:val>
                                        </p:tav>
                                      </p:tavLst>
                                    </p:anim>
                                    <p:anim calcmode="lin" valueType="num">
                                      <p:cBhvr>
                                        <p:cTn id="39"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9" y="3028950"/>
            <a:ext cx="7986712" cy="2394049"/>
          </a:xfrm>
          <a:prstGeom prst="rect">
            <a:avLst/>
          </a:prstGeom>
          <a:ln w="76200">
            <a:solidFill>
              <a:srgbClr val="FF000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7200" b="1" dirty="0" err="1"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অজুর</a:t>
            </a:r>
            <a:r>
              <a:rPr lang="en-US" sz="72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ফরজ</a:t>
            </a:r>
            <a:r>
              <a:rPr lang="en-US" sz="7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7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সুন্নতগুলো</a:t>
            </a:r>
            <a:r>
              <a:rPr lang="en-US" sz="7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7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3" name="TextBox 2"/>
          <p:cNvSpPr txBox="1"/>
          <p:nvPr/>
        </p:nvSpPr>
        <p:spPr>
          <a:xfrm>
            <a:off x="1757363" y="542924"/>
            <a:ext cx="5072062" cy="1569660"/>
          </a:xfrm>
          <a:prstGeom prst="rect">
            <a:avLst/>
          </a:prstGeom>
          <a:solidFill>
            <a:srgbClr val="00B050"/>
          </a:solidFill>
          <a:ln w="76200">
            <a:solidFill>
              <a:schemeClr val="tx1"/>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জোড়ায়</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r>
              <a:rPr lang="en-US"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কাজ</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3114104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42656" y="304800"/>
            <a:ext cx="5472544" cy="1177636"/>
          </a:xfrm>
          <a:prstGeom prst="roundRect">
            <a:avLst/>
          </a:prstGeom>
          <a:ln w="762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BD"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পাঠ মূল্যায়ন</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Rectangle 2"/>
          <p:cNvSpPr/>
          <p:nvPr/>
        </p:nvSpPr>
        <p:spPr>
          <a:xfrm>
            <a:off x="401783" y="1967345"/>
            <a:ext cx="8492836" cy="4530437"/>
          </a:xfrm>
          <a:prstGeom prst="rect">
            <a:avLst/>
          </a:prstGeom>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r>
              <a:rPr lang="bn-BD" sz="5400" dirty="0" smtClean="0">
                <a:solidFill>
                  <a:srgbClr val="FF0000"/>
                </a:solidFill>
                <a:latin typeface="NikoshBAN" pitchFamily="2" charset="0"/>
                <a:cs typeface="NikoshBAN" pitchFamily="2" charset="0"/>
              </a:rPr>
              <a:t> ১। হাদীসগুলোর বাংলা অনুবাদ কর।</a:t>
            </a:r>
          </a:p>
          <a:p>
            <a:r>
              <a:rPr lang="bn-BD" sz="5400" dirty="0" smtClean="0">
                <a:solidFill>
                  <a:srgbClr val="FF0000"/>
                </a:solidFill>
                <a:latin typeface="NikoshBAN" pitchFamily="2" charset="0"/>
                <a:cs typeface="NikoshBAN" pitchFamily="2" charset="0"/>
              </a:rPr>
              <a:t>২। অজুর ফরজগুলো দলীলসহ উল্লেখ কর।</a:t>
            </a:r>
          </a:p>
          <a:p>
            <a:r>
              <a:rPr lang="bn-BD" sz="5400" dirty="0" smtClean="0">
                <a:solidFill>
                  <a:srgbClr val="FF0000"/>
                </a:solidFill>
                <a:latin typeface="NikoshBAN" pitchFamily="2" charset="0"/>
                <a:cs typeface="NikoshBAN" pitchFamily="2" charset="0"/>
              </a:rPr>
              <a:t>৩। তাহকিক কর – </a:t>
            </a:r>
            <a:r>
              <a:rPr lang="ar-SA" sz="5400" dirty="0" smtClean="0">
                <a:solidFill>
                  <a:srgbClr val="FF0000"/>
                </a:solidFill>
                <a:latin typeface="NikoshBAN" pitchFamily="2" charset="0"/>
                <a:cs typeface="NikoshBAN" pitchFamily="2" charset="0"/>
              </a:rPr>
              <a:t>قال-لاتقبل-طهور</a:t>
            </a:r>
          </a:p>
          <a:p>
            <a:r>
              <a:rPr lang="ar-SA" sz="5400" dirty="0" smtClean="0">
                <a:solidFill>
                  <a:srgbClr val="FF0000"/>
                </a:solidFill>
                <a:latin typeface="NikoshBAN" pitchFamily="2" charset="0"/>
                <a:cs typeface="NikoshBAN" pitchFamily="2" charset="0"/>
              </a:rPr>
              <a:t>4</a:t>
            </a:r>
            <a:r>
              <a:rPr lang="bn-BD" sz="5400" dirty="0" smtClean="0">
                <a:solidFill>
                  <a:srgbClr val="FF0000"/>
                </a:solidFill>
                <a:latin typeface="NikoshBAN" pitchFamily="2" charset="0"/>
                <a:cs typeface="NikoshBAN" pitchFamily="2" charset="0"/>
              </a:rPr>
              <a:t>। অজু ভংগের কারণগুলো লিখ।</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l="8965" t="6570" r="9274" b="7495"/>
          <a:stretch/>
        </p:blipFill>
        <p:spPr>
          <a:xfrm>
            <a:off x="1107151" y="1078996"/>
            <a:ext cx="7050795" cy="4469890"/>
          </a:xfrm>
          <a:prstGeom prst="rect">
            <a:avLst/>
          </a:prstGeom>
        </p:spPr>
        <p:style>
          <a:lnRef idx="2">
            <a:schemeClr val="accent2"/>
          </a:lnRef>
          <a:fillRef idx="1">
            <a:schemeClr val="lt1"/>
          </a:fillRef>
          <a:effectRef idx="0">
            <a:schemeClr val="accent2"/>
          </a:effectRef>
          <a:fontRef idx="minor">
            <a:schemeClr val="dk1"/>
          </a:fontRef>
        </p:style>
      </p:pic>
      <p:sp>
        <p:nvSpPr>
          <p:cNvPr id="4" name="Rectangle 3"/>
          <p:cNvSpPr/>
          <p:nvPr/>
        </p:nvSpPr>
        <p:spPr>
          <a:xfrm>
            <a:off x="3213818" y="327626"/>
            <a:ext cx="2513830" cy="830997"/>
          </a:xfrm>
          <a:prstGeom prst="rect">
            <a:avLst/>
          </a:prstGeom>
          <a:solidFill>
            <a:srgbClr val="00B0F0"/>
          </a:solidFill>
        </p:spPr>
        <p:txBody>
          <a:bodyPr wrap="none">
            <a:spAutoFit/>
          </a:bodyPr>
          <a:lstStyle/>
          <a:p>
            <a:pPr algn="ctr"/>
            <a:r>
              <a:rPr lang="en-US" sz="4800" b="1" dirty="0" err="1">
                <a:solidFill>
                  <a:srgbClr val="002060"/>
                </a:solidFill>
                <a:latin typeface="NikoshBAN" panose="02000000000000000000" pitchFamily="2" charset="0"/>
                <a:cs typeface="NikoshBAN" panose="02000000000000000000" pitchFamily="2" charset="0"/>
              </a:rPr>
              <a:t>বাড়ির</a:t>
            </a:r>
            <a:r>
              <a:rPr lang="en-US" sz="4800" b="1" dirty="0">
                <a:solidFill>
                  <a:srgbClr val="002060"/>
                </a:solidFill>
                <a:latin typeface="NikoshBAN" panose="02000000000000000000" pitchFamily="2" charset="0"/>
                <a:cs typeface="NikoshBAN" panose="02000000000000000000" pitchFamily="2" charset="0"/>
              </a:rPr>
              <a:t> </a:t>
            </a:r>
            <a:r>
              <a:rPr lang="en-US" sz="4800" b="1" dirty="0" err="1">
                <a:solidFill>
                  <a:srgbClr val="002060"/>
                </a:solidFill>
                <a:latin typeface="NikoshBAN" panose="02000000000000000000" pitchFamily="2" charset="0"/>
                <a:cs typeface="NikoshBAN" panose="02000000000000000000" pitchFamily="2" charset="0"/>
              </a:rPr>
              <a:t>কাজ</a:t>
            </a:r>
            <a:r>
              <a:rPr lang="en-US" sz="4800" b="1" dirty="0">
                <a:solidFill>
                  <a:srgbClr val="002060"/>
                </a:solidFill>
                <a:latin typeface="NikoshBAN" panose="02000000000000000000" pitchFamily="2" charset="0"/>
                <a:cs typeface="NikoshBAN" panose="02000000000000000000" pitchFamily="2" charset="0"/>
              </a:rPr>
              <a:t> </a:t>
            </a:r>
          </a:p>
        </p:txBody>
      </p:sp>
      <p:sp>
        <p:nvSpPr>
          <p:cNvPr id="5" name="Rectangle 4"/>
          <p:cNvSpPr/>
          <p:nvPr/>
        </p:nvSpPr>
        <p:spPr>
          <a:xfrm>
            <a:off x="815162" y="5705839"/>
            <a:ext cx="7634775" cy="584775"/>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err="1">
                <a:solidFill>
                  <a:srgbClr val="002060"/>
                </a:solidFill>
                <a:latin typeface="NikoshBAN" panose="02000000000000000000" pitchFamily="2" charset="0"/>
                <a:cs typeface="NikoshBAN" panose="02000000000000000000" pitchFamily="2" charset="0"/>
              </a:rPr>
              <a:t>প্রশ্নঃ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অজু</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কাহাকে</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বলে</a:t>
            </a:r>
            <a:r>
              <a:rPr lang="en-US" sz="3200" b="1" dirty="0">
                <a:solidFill>
                  <a:srgbClr val="002060"/>
                </a:solidFill>
                <a:latin typeface="NikoshBAN" panose="02000000000000000000" pitchFamily="2" charset="0"/>
                <a:cs typeface="NikoshBAN" panose="02000000000000000000" pitchFamily="2" charset="0"/>
              </a:rPr>
              <a:t> ? </a:t>
            </a:r>
            <a:r>
              <a:rPr lang="en-US" sz="3200" b="1" dirty="0" err="1">
                <a:solidFill>
                  <a:srgbClr val="002060"/>
                </a:solidFill>
                <a:latin typeface="NikoshBAN" panose="02000000000000000000" pitchFamily="2" charset="0"/>
                <a:cs typeface="NikoshBAN" panose="02000000000000000000" pitchFamily="2" charset="0"/>
              </a:rPr>
              <a:t>কোরআন</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হাদিসের</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আলোকে</a:t>
            </a:r>
            <a:r>
              <a:rPr lang="en-US" sz="3200" b="1" dirty="0">
                <a:solidFill>
                  <a:srgbClr val="002060"/>
                </a:solidFill>
                <a:latin typeface="NikoshBAN" panose="02000000000000000000" pitchFamily="2" charset="0"/>
                <a:cs typeface="NikoshBAN" panose="02000000000000000000" pitchFamily="2" charset="0"/>
              </a:rPr>
              <a:t> </a:t>
            </a:r>
            <a:r>
              <a:rPr lang="en-US" sz="3200" b="1" dirty="0" err="1">
                <a:solidFill>
                  <a:srgbClr val="002060"/>
                </a:solidFill>
                <a:latin typeface="NikoshBAN" panose="02000000000000000000" pitchFamily="2" charset="0"/>
                <a:cs typeface="NikoshBAN" panose="02000000000000000000" pitchFamily="2" charset="0"/>
              </a:rPr>
              <a:t>লিখ</a:t>
            </a:r>
            <a:endParaRPr lang="en-US" sz="3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5697640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64" y="214290"/>
            <a:ext cx="6781800" cy="1371600"/>
          </a:xfrm>
          <a:ln w="76200">
            <a:solidFill>
              <a:srgbClr val="FF0000"/>
            </a:solid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ar-SA" sz="4900" b="1" i="1" dirty="0">
                <a:solidFill>
                  <a:srgbClr val="FF0000"/>
                </a:solidFill>
                <a:latin typeface="NikoshBAN" pitchFamily="2" charset="0"/>
              </a:rPr>
              <a:t>مع السلام</a:t>
            </a:r>
            <a:r>
              <a:rPr lang="ar-SA" sz="8000" b="1" i="1" dirty="0">
                <a:solidFill>
                  <a:srgbClr val="FF0000"/>
                </a:solidFill>
                <a:latin typeface="NikoshBAN" pitchFamily="2" charset="0"/>
              </a:rPr>
              <a:t/>
            </a:r>
            <a:br>
              <a:rPr lang="ar-SA" sz="8000" b="1" i="1" dirty="0">
                <a:solidFill>
                  <a:srgbClr val="FF0000"/>
                </a:solidFill>
                <a:latin typeface="NikoshBAN" pitchFamily="2" charset="0"/>
              </a:rPr>
            </a:br>
            <a:r>
              <a:rPr lang="en-US" sz="4400" b="1" i="1" dirty="0" err="1" smtClean="0">
                <a:solidFill>
                  <a:srgbClr val="FF0000"/>
                </a:solidFill>
                <a:latin typeface="NikoshBAN" pitchFamily="2" charset="0"/>
                <a:cs typeface="NikoshBAN" pitchFamily="2" charset="0"/>
              </a:rPr>
              <a:t>আজকের</a:t>
            </a:r>
            <a:r>
              <a:rPr lang="en-US" sz="4400" b="1" i="1" dirty="0" smtClean="0">
                <a:solidFill>
                  <a:srgbClr val="FF0000"/>
                </a:solidFill>
                <a:latin typeface="NikoshBAN" pitchFamily="2" charset="0"/>
                <a:cs typeface="NikoshBAN" pitchFamily="2" charset="0"/>
              </a:rPr>
              <a:t> </a:t>
            </a:r>
            <a:r>
              <a:rPr lang="en-US" sz="4400" b="1" i="1" dirty="0" err="1" smtClean="0">
                <a:solidFill>
                  <a:srgbClr val="FF0000"/>
                </a:solidFill>
                <a:latin typeface="NikoshBAN" pitchFamily="2" charset="0"/>
                <a:cs typeface="NikoshBAN" pitchFamily="2" charset="0"/>
              </a:rPr>
              <a:t>মত</a:t>
            </a:r>
            <a:r>
              <a:rPr lang="en-US" sz="4400" b="1" i="1" dirty="0" smtClean="0">
                <a:solidFill>
                  <a:srgbClr val="FF0000"/>
                </a:solidFill>
                <a:latin typeface="NikoshBAN" pitchFamily="2" charset="0"/>
                <a:cs typeface="NikoshBAN" pitchFamily="2" charset="0"/>
              </a:rPr>
              <a:t> </a:t>
            </a:r>
            <a:r>
              <a:rPr lang="en-US" sz="4400" b="1" i="1" dirty="0" err="1" smtClean="0">
                <a:solidFill>
                  <a:srgbClr val="FF0000"/>
                </a:solidFill>
                <a:latin typeface="NikoshBAN" pitchFamily="2" charset="0"/>
                <a:cs typeface="NikoshBAN" pitchFamily="2" charset="0"/>
              </a:rPr>
              <a:t>বিদায়</a:t>
            </a:r>
            <a:endParaRPr lang="en-US" sz="4400" dirty="0">
              <a:solidFill>
                <a:srgbClr val="FF0000"/>
              </a:solidFill>
              <a:latin typeface="NikoshBAN" pitchFamily="2" charset="0"/>
              <a:cs typeface="NikoshBAN" pitchFamily="2" charset="0"/>
            </a:endParaRPr>
          </a:p>
        </p:txBody>
      </p:sp>
      <p:pic>
        <p:nvPicPr>
          <p:cNvPr id="4" name="Picture 3" descr="لءبا.jpg"/>
          <p:cNvPicPr>
            <a:picLocks noChangeAspect="1"/>
          </p:cNvPicPr>
          <p:nvPr/>
        </p:nvPicPr>
        <p:blipFill>
          <a:blip r:embed="rId3"/>
          <a:stretch>
            <a:fillRect/>
          </a:stretch>
        </p:blipFill>
        <p:spPr>
          <a:xfrm>
            <a:off x="1214414" y="1857364"/>
            <a:ext cx="6786610" cy="4605705"/>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5000">
        <p14:switch dir="r"/>
        <p:sndAc>
          <p:stSnd>
            <p:snd r:embed="rId5"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2851" y="3481082"/>
            <a:ext cx="6672410" cy="3046988"/>
          </a:xfrm>
          <a:prstGeom prst="rect">
            <a:avLst/>
          </a:prstGeom>
          <a:solidFill>
            <a:srgbClr val="00B050"/>
          </a:solidFill>
        </p:spPr>
        <p:txBody>
          <a:bodyPr wrap="square">
            <a:spAutoFit/>
          </a:bodyPr>
          <a:lstStyle/>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মনিরুল হাসান</a:t>
            </a:r>
          </a:p>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উপাধ্যক্ষ</a:t>
            </a:r>
          </a:p>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আউলিয়ানগর সিনিয়ার মাদ্রাসা</a:t>
            </a:r>
          </a:p>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ত্রিশাল,ময়মনসিংহ</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descr="FB_IMG_1621489782216.jpg"/>
          <p:cNvPicPr>
            <a:picLocks noChangeAspect="1"/>
          </p:cNvPicPr>
          <p:nvPr/>
        </p:nvPicPr>
        <p:blipFill>
          <a:blip r:embed="rId2"/>
          <a:stretch>
            <a:fillRect/>
          </a:stretch>
        </p:blipFill>
        <p:spPr>
          <a:xfrm>
            <a:off x="5695924" y="228608"/>
            <a:ext cx="3176614" cy="3185438"/>
          </a:xfrm>
          <a:prstGeom prst="ellipse">
            <a:avLst/>
          </a:prstGeom>
          <a:ln w="762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Pentagon 5"/>
          <p:cNvSpPr/>
          <p:nvPr/>
        </p:nvSpPr>
        <p:spPr>
          <a:xfrm>
            <a:off x="300038" y="400050"/>
            <a:ext cx="4986337" cy="2286000"/>
          </a:xfrm>
          <a:prstGeom prst="homePlate">
            <a:avLst/>
          </a:prstGeom>
          <a:solidFill>
            <a:schemeClr val="accent4">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bn-BD"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শিক্ষক পরিচিতি</a:t>
            </a: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xmlns="" val="318807284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668" y="3064452"/>
            <a:ext cx="7043737" cy="2554545"/>
          </a:xfrm>
          <a:prstGeom prst="rect">
            <a:avLst/>
          </a:prstGeom>
          <a:ln w="76200">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80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মেশকাত</a:t>
            </a:r>
            <a:r>
              <a:rPr lang="en-US" sz="8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শরীফ</a:t>
            </a:r>
            <a:endParaRPr lang="en-US" sz="8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80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8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২য় </a:t>
            </a:r>
            <a:r>
              <a:rPr lang="en-US" sz="8000" b="1"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বর্ষ</a:t>
            </a:r>
            <a:endParaRPr lang="en-US" sz="8000" b="1" dirty="0">
              <a:solidFill>
                <a:srgbClr val="FF0000"/>
              </a:solidFill>
              <a:effectLst>
                <a:outerShdw blurRad="38100" dist="38100" dir="2700000" algn="tl">
                  <a:srgbClr val="000000">
                    <a:alpha val="43137"/>
                  </a:srgbClr>
                </a:outerShdw>
              </a:effectLst>
            </a:endParaRPr>
          </a:p>
        </p:txBody>
      </p:sp>
      <p:sp>
        <p:nvSpPr>
          <p:cNvPr id="4" name="Rounded Rectangle 3"/>
          <p:cNvSpPr/>
          <p:nvPr/>
        </p:nvSpPr>
        <p:spPr>
          <a:xfrm>
            <a:off x="1371600" y="568037"/>
            <a:ext cx="6123709" cy="1357746"/>
          </a:xfrm>
          <a:prstGeom prst="roundRect">
            <a:avLst/>
          </a:prstGeom>
          <a:ln w="76200">
            <a:solidFill>
              <a:srgbClr val="00B0F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পাঠ পরিচিতি</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xmlns="" val="2291346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4073" y="623455"/>
            <a:ext cx="8229600" cy="5361709"/>
          </a:xfrm>
          <a:prstGeom prst="ellipse">
            <a:avLst/>
          </a:prstGeom>
          <a:ln w="76200">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bn-BD" sz="8800" dirty="0" smtClean="0">
                <a:solidFill>
                  <a:srgbClr val="FF0000"/>
                </a:solidFill>
                <a:latin typeface="NikoshBAN" pitchFamily="2" charset="0"/>
                <a:cs typeface="NikoshBAN" pitchFamily="2" charset="0"/>
              </a:rPr>
              <a:t> নীচের ছবিগুলো</a:t>
            </a:r>
          </a:p>
          <a:p>
            <a:pPr algn="ctr"/>
            <a:r>
              <a:rPr lang="bn-BD" sz="8800" dirty="0" smtClean="0">
                <a:solidFill>
                  <a:srgbClr val="FF0000"/>
                </a:solidFill>
                <a:latin typeface="NikoshBAN" pitchFamily="2" charset="0"/>
                <a:cs typeface="NikoshBAN" pitchFamily="2" charset="0"/>
              </a:rPr>
              <a:t>লক্ষ্য করে দেখ।</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1417486" y="301981"/>
            <a:ext cx="2064544" cy="938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NikoshBAN" pitchFamily="2" charset="0"/>
                <a:cs typeface="NikoshBAN" pitchFamily="2" charset="0"/>
              </a:rPr>
              <a:t>১নং</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9" name="Down Arrow 8"/>
          <p:cNvSpPr/>
          <p:nvPr/>
        </p:nvSpPr>
        <p:spPr>
          <a:xfrm>
            <a:off x="5988340" y="297010"/>
            <a:ext cx="2192357" cy="108585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NikoshBAN" pitchFamily="2" charset="0"/>
                <a:cs typeface="NikoshBAN" pitchFamily="2" charset="0"/>
              </a:rPr>
              <a:t>২নং</a:t>
            </a:r>
            <a:endParaRPr lang="en-US" sz="3600" dirty="0">
              <a:solidFill>
                <a:schemeClr val="tx1"/>
              </a:solidFill>
              <a:latin typeface="NikoshBAN" pitchFamily="2" charset="0"/>
              <a:cs typeface="NikoshBAN" pitchFamily="2" charset="0"/>
            </a:endParaRPr>
          </a:p>
        </p:txBody>
      </p:sp>
      <p:sp>
        <p:nvSpPr>
          <p:cNvPr id="11" name="TextBox 10"/>
          <p:cNvSpPr txBox="1"/>
          <p:nvPr/>
        </p:nvSpPr>
        <p:spPr>
          <a:xfrm>
            <a:off x="512618" y="5006833"/>
            <a:ext cx="3228109" cy="1015663"/>
          </a:xfrm>
          <a:prstGeom prst="rect">
            <a:avLst/>
          </a:prstGeom>
          <a:solidFill>
            <a:schemeClr val="accent1">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  হাত ধোয়া</a:t>
            </a:r>
            <a:endParaRPr lang="en-US" sz="6000" dirty="0">
              <a:latin typeface="NikoshBAN" panose="02000000000000000000" pitchFamily="2" charset="0"/>
              <a:cs typeface="NikoshBAN" panose="02000000000000000000" pitchFamily="2" charset="0"/>
            </a:endParaRPr>
          </a:p>
        </p:txBody>
      </p:sp>
      <p:pic>
        <p:nvPicPr>
          <p:cNvPr id="12" name="Picture 11" descr="oju.jpg"/>
          <p:cNvPicPr>
            <a:picLocks noChangeAspect="1"/>
          </p:cNvPicPr>
          <p:nvPr/>
        </p:nvPicPr>
        <p:blipFill>
          <a:blip r:embed="rId2"/>
          <a:stretch>
            <a:fillRect/>
          </a:stretch>
        </p:blipFill>
        <p:spPr>
          <a:xfrm>
            <a:off x="4723904" y="2036619"/>
            <a:ext cx="4113068" cy="2303318"/>
          </a:xfrm>
          <a:prstGeom prst="rect">
            <a:avLst/>
          </a:prstGeom>
        </p:spPr>
      </p:pic>
      <p:pic>
        <p:nvPicPr>
          <p:cNvPr id="13" name="Picture 12" descr="oju 4.jpg"/>
          <p:cNvPicPr>
            <a:picLocks noChangeAspect="1"/>
          </p:cNvPicPr>
          <p:nvPr/>
        </p:nvPicPr>
        <p:blipFill>
          <a:blip r:embed="rId3"/>
          <a:stretch>
            <a:fillRect/>
          </a:stretch>
        </p:blipFill>
        <p:spPr>
          <a:xfrm>
            <a:off x="214569" y="1981200"/>
            <a:ext cx="4033113" cy="2270067"/>
          </a:xfrm>
          <a:prstGeom prst="rect">
            <a:avLst/>
          </a:prstGeom>
        </p:spPr>
      </p:pic>
      <p:sp>
        <p:nvSpPr>
          <p:cNvPr id="14" name="TextBox 13"/>
          <p:cNvSpPr txBox="1"/>
          <p:nvPr/>
        </p:nvSpPr>
        <p:spPr>
          <a:xfrm>
            <a:off x="5091510" y="5034542"/>
            <a:ext cx="3041108" cy="1015663"/>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  মুখ ধোয়া</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78859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strips(downLeft)">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025236" y="360218"/>
            <a:ext cx="2646219" cy="1163782"/>
          </a:xfrm>
          <a:prstGeom prst="downArrow">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 ৩ নং</a:t>
            </a:r>
            <a:endParaRPr lang="en-US" dirty="0">
              <a:latin typeface="NikoshBAN" pitchFamily="2" charset="0"/>
              <a:cs typeface="NikoshBAN" pitchFamily="2" charset="0"/>
            </a:endParaRPr>
          </a:p>
        </p:txBody>
      </p:sp>
      <p:sp>
        <p:nvSpPr>
          <p:cNvPr id="3" name="Down Arrow 2"/>
          <p:cNvSpPr/>
          <p:nvPr/>
        </p:nvSpPr>
        <p:spPr>
          <a:xfrm>
            <a:off x="5458690" y="429491"/>
            <a:ext cx="2646219" cy="1163782"/>
          </a:xfrm>
          <a:prstGeom prst="downArrow">
            <a:avLst/>
          </a:prstGeom>
          <a:solidFill>
            <a:schemeClr val="accent2">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itchFamily="2" charset="0"/>
                <a:cs typeface="NikoshBAN" pitchFamily="2" charset="0"/>
              </a:rPr>
              <a:t> ৪ নং</a:t>
            </a:r>
            <a:endParaRPr lang="en-US" dirty="0">
              <a:solidFill>
                <a:schemeClr val="bg1"/>
              </a:solidFill>
              <a:latin typeface="NikoshBAN" pitchFamily="2" charset="0"/>
              <a:cs typeface="NikoshBAN" pitchFamily="2" charset="0"/>
            </a:endParaRPr>
          </a:p>
        </p:txBody>
      </p:sp>
      <p:pic>
        <p:nvPicPr>
          <p:cNvPr id="4" name="Picture 3" descr="oju 3.jpg"/>
          <p:cNvPicPr>
            <a:picLocks noChangeAspect="1"/>
          </p:cNvPicPr>
          <p:nvPr/>
        </p:nvPicPr>
        <p:blipFill>
          <a:blip r:embed="rId2"/>
          <a:stretch>
            <a:fillRect/>
          </a:stretch>
        </p:blipFill>
        <p:spPr>
          <a:xfrm>
            <a:off x="5076150" y="2587867"/>
            <a:ext cx="3736744" cy="2455189"/>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oju 6.jpg"/>
          <p:cNvPicPr>
            <a:picLocks noChangeAspect="1"/>
          </p:cNvPicPr>
          <p:nvPr/>
        </p:nvPicPr>
        <p:blipFill>
          <a:blip r:embed="rId3"/>
          <a:stretch>
            <a:fillRect/>
          </a:stretch>
        </p:blipFill>
        <p:spPr>
          <a:xfrm>
            <a:off x="443344" y="2535383"/>
            <a:ext cx="4156365" cy="2493817"/>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p:cNvSpPr/>
          <p:nvPr/>
        </p:nvSpPr>
        <p:spPr>
          <a:xfrm>
            <a:off x="512619" y="5389418"/>
            <a:ext cx="3851562" cy="914400"/>
          </a:xfrm>
          <a:prstGeom prst="rect">
            <a:avLst/>
          </a:prstGeom>
          <a:solidFill>
            <a:schemeClr val="accent5"/>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 মাথা মাসেহ করা</a:t>
            </a:r>
            <a:endParaRPr lang="en-US" sz="4400" dirty="0">
              <a:solidFill>
                <a:schemeClr val="tx1"/>
              </a:solidFill>
              <a:latin typeface="NikoshBAN" pitchFamily="2" charset="0"/>
              <a:cs typeface="NikoshBAN" pitchFamily="2" charset="0"/>
            </a:endParaRPr>
          </a:p>
        </p:txBody>
      </p:sp>
      <p:sp>
        <p:nvSpPr>
          <p:cNvPr id="7" name="Rectangle 6"/>
          <p:cNvSpPr/>
          <p:nvPr/>
        </p:nvSpPr>
        <p:spPr>
          <a:xfrm>
            <a:off x="4946073" y="5458691"/>
            <a:ext cx="3851562" cy="914400"/>
          </a:xfrm>
          <a:prstGeom prst="rect">
            <a:avLst/>
          </a:prstGeom>
          <a:solidFill>
            <a:schemeClr val="accent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 পা ধৌত করা</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013" y="542924"/>
            <a:ext cx="7043737" cy="1323439"/>
          </a:xfrm>
          <a:prstGeom prst="rect">
            <a:avLst/>
          </a:prstGeom>
          <a:ln w="76200">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8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আজকের পাঠ</a:t>
            </a:r>
            <a:endParaRPr lang="en-US" sz="8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257300" y="3171825"/>
            <a:ext cx="7043737" cy="3300413"/>
          </a:xfrm>
          <a:prstGeom prst="rect">
            <a:avLst/>
          </a:prstGeom>
          <a:ln w="76200">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b="1" dirty="0" err="1" smtClean="0">
                <a:solidFill>
                  <a:srgbClr val="7030A0"/>
                </a:solidFill>
                <a:latin typeface="NikoshBAN" panose="02000000000000000000" pitchFamily="2" charset="0"/>
                <a:cs typeface="NikoshBAN" panose="02000000000000000000" pitchFamily="2" charset="0"/>
              </a:rPr>
              <a:t>অধ্যায়</a:t>
            </a:r>
            <a:endParaRPr lang="en-US" sz="4800" b="1" dirty="0" smtClean="0">
              <a:solidFill>
                <a:srgbClr val="7030A0"/>
              </a:solidFill>
              <a:latin typeface="NikoshBAN" panose="02000000000000000000" pitchFamily="2" charset="0"/>
              <a:cs typeface="NikoshBAN" panose="02000000000000000000" pitchFamily="2" charset="0"/>
            </a:endParaRPr>
          </a:p>
          <a:p>
            <a:pPr algn="ctr"/>
            <a:r>
              <a:rPr lang="ar-AE" sz="7200" dirty="0" smtClean="0">
                <a:solidFill>
                  <a:srgbClr val="FF0000"/>
                </a:solidFill>
                <a:latin typeface="Segoe UI Historic" panose="020B0502040204020203" pitchFamily="34" charset="0"/>
              </a:rPr>
              <a:t>باب ما یوجب الوضوء</a:t>
            </a:r>
            <a:endParaRPr lang="en-US" sz="7200" b="1" dirty="0" smtClean="0">
              <a:solidFill>
                <a:srgbClr val="7030A0"/>
              </a:solidFill>
              <a:latin typeface="NikoshBAN" panose="02000000000000000000" pitchFamily="2" charset="0"/>
              <a:cs typeface="NikoshBAN" panose="02000000000000000000" pitchFamily="2" charset="0"/>
            </a:endParaRPr>
          </a:p>
          <a:p>
            <a:pPr algn="ctr"/>
            <a:r>
              <a:rPr lang="en-US" sz="5400" b="1" dirty="0" err="1" smtClean="0">
                <a:solidFill>
                  <a:srgbClr val="7030A0"/>
                </a:solidFill>
                <a:latin typeface="NikoshBAN" panose="02000000000000000000" pitchFamily="2" charset="0"/>
                <a:cs typeface="NikoshBAN" panose="02000000000000000000" pitchFamily="2" charset="0"/>
              </a:rPr>
              <a:t>হাদিস</a:t>
            </a:r>
            <a:r>
              <a:rPr lang="en-US" sz="5400" b="1" dirty="0" smtClean="0">
                <a:solidFill>
                  <a:srgbClr val="7030A0"/>
                </a:solidFill>
                <a:latin typeface="NikoshBAN" panose="02000000000000000000" pitchFamily="2" charset="0"/>
                <a:cs typeface="NikoshBAN" panose="02000000000000000000" pitchFamily="2" charset="0"/>
              </a:rPr>
              <a:t> </a:t>
            </a:r>
            <a:r>
              <a:rPr lang="en-US" sz="5400" b="1" dirty="0" err="1" smtClean="0">
                <a:solidFill>
                  <a:srgbClr val="7030A0"/>
                </a:solidFill>
                <a:latin typeface="NikoshBAN" panose="02000000000000000000" pitchFamily="2" charset="0"/>
                <a:cs typeface="NikoshBAN" panose="02000000000000000000" pitchFamily="2" charset="0"/>
              </a:rPr>
              <a:t>নংঃ</a:t>
            </a:r>
            <a:r>
              <a:rPr lang="en-US" sz="5400" b="1" dirty="0" smtClean="0">
                <a:solidFill>
                  <a:srgbClr val="7030A0"/>
                </a:solidFill>
                <a:latin typeface="NikoshBAN" panose="02000000000000000000" pitchFamily="2" charset="0"/>
                <a:cs typeface="NikoshBAN" panose="02000000000000000000" pitchFamily="2" charset="0"/>
              </a:rPr>
              <a:t> 279- 82 </a:t>
            </a:r>
            <a:endParaRPr lang="en-US" sz="54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291346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402" y="2393611"/>
            <a:ext cx="6380436" cy="2677656"/>
          </a:xfrm>
          <a:prstGeom prst="rect">
            <a:avLst/>
          </a:prstGeom>
          <a:ln w="76200">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sz="2800" b="1" i="1" dirty="0" err="1">
                <a:latin typeface="NikoshBAN" panose="02000000000000000000" pitchFamily="2" charset="0"/>
                <a:cs typeface="NikoshBAN" panose="02000000000000000000" pitchFamily="2" charset="0"/>
              </a:rPr>
              <a:t>পাঠ</a:t>
            </a:r>
            <a:r>
              <a:rPr lang="en-US" sz="2800" b="1" i="1" dirty="0">
                <a:latin typeface="NikoshBAN" panose="02000000000000000000" pitchFamily="2" charset="0"/>
                <a:cs typeface="NikoshBAN" panose="02000000000000000000" pitchFamily="2" charset="0"/>
              </a:rPr>
              <a:t> </a:t>
            </a:r>
            <a:r>
              <a:rPr lang="en-US" sz="2800" b="1" i="1" dirty="0" err="1">
                <a:latin typeface="NikoshBAN" panose="02000000000000000000" pitchFamily="2" charset="0"/>
                <a:cs typeface="NikoshBAN" panose="02000000000000000000" pitchFamily="2" charset="0"/>
              </a:rPr>
              <a:t>শেষে</a:t>
            </a:r>
            <a:r>
              <a:rPr lang="en-US" sz="2800" b="1" i="1" dirty="0">
                <a:latin typeface="NikoshBAN" panose="02000000000000000000" pitchFamily="2" charset="0"/>
                <a:cs typeface="NikoshBAN" panose="02000000000000000000" pitchFamily="2" charset="0"/>
              </a:rPr>
              <a:t> </a:t>
            </a:r>
            <a:r>
              <a:rPr lang="en-US" sz="2800" b="1" i="1" dirty="0" err="1">
                <a:latin typeface="NikoshBAN" panose="02000000000000000000" pitchFamily="2" charset="0"/>
                <a:cs typeface="NikoshBAN" panose="02000000000000000000" pitchFamily="2" charset="0"/>
              </a:rPr>
              <a:t>শিক্ষার্থীরা</a:t>
            </a:r>
            <a:r>
              <a:rPr lang="en-US" sz="2800" b="1" i="1" dirty="0">
                <a:latin typeface="NikoshBAN" panose="02000000000000000000" pitchFamily="2" charset="0"/>
                <a:cs typeface="NikoshBAN" panose="02000000000000000000" pitchFamily="2" charset="0"/>
              </a:rPr>
              <a:t>….</a:t>
            </a:r>
          </a:p>
          <a:p>
            <a:pPr marL="342900" indent="-342900">
              <a:lnSpc>
                <a:spcPct val="150000"/>
              </a:lnSpc>
              <a:buFont typeface="Wingdings" panose="05000000000000000000" pitchFamily="2" charset="2"/>
              <a:buChar char="q"/>
            </a:pPr>
            <a:r>
              <a:rPr lang="en-US" sz="2800" dirty="0" err="1" smtClean="0">
                <a:latin typeface="NikoshBAN" panose="02000000000000000000" pitchFamily="2" charset="0"/>
                <a:cs typeface="NikoshBAN" panose="02000000000000000000" pitchFamily="2" charset="0"/>
              </a:rPr>
              <a:t>অজুর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ফরজগুলো</a:t>
            </a:r>
            <a:r>
              <a:rPr lang="en-US"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বর্ণনা করতে পারবে।</a:t>
            </a:r>
            <a:endParaRPr lang="en-US" sz="2800" dirty="0">
              <a:latin typeface="NikoshBAN" panose="02000000000000000000" pitchFamily="2" charset="0"/>
              <a:cs typeface="NikoshBAN" panose="02000000000000000000" pitchFamily="2" charset="0"/>
            </a:endParaRPr>
          </a:p>
          <a:p>
            <a:pPr marL="342900" indent="-342900">
              <a:lnSpc>
                <a:spcPct val="150000"/>
              </a:lnSpc>
              <a:buFont typeface="Wingdings" panose="05000000000000000000" pitchFamily="2" charset="2"/>
              <a:buChar char="q"/>
            </a:pPr>
            <a:r>
              <a:rPr lang="en-US" sz="2800" dirty="0" err="1" smtClean="0">
                <a:latin typeface="NikoshBAN" panose="02000000000000000000" pitchFamily="2" charset="0"/>
                <a:cs typeface="NikoshBAN" panose="02000000000000000000" pitchFamily="2" charset="0"/>
              </a:rPr>
              <a:t>অজুর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সুন্নতগলো</a:t>
            </a:r>
            <a:r>
              <a:rPr lang="en-US" sz="2800" dirty="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বর্ণনা করতে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p>
            <a:pPr marL="342900" indent="-342900">
              <a:lnSpc>
                <a:spcPct val="150000"/>
              </a:lnSpc>
            </a:pP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অজুর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মাসয়ালা-মাসায়েল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বিশ্নেষণ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a:t>
            </a:r>
          </a:p>
        </p:txBody>
      </p:sp>
      <p:sp>
        <p:nvSpPr>
          <p:cNvPr id="3" name="Flowchart: Decision 2"/>
          <p:cNvSpPr/>
          <p:nvPr/>
        </p:nvSpPr>
        <p:spPr>
          <a:xfrm>
            <a:off x="1776024" y="559060"/>
            <a:ext cx="4897191" cy="1313645"/>
          </a:xfrm>
          <a:prstGeom prst="flowChartDecision">
            <a:avLst/>
          </a:prstGeom>
          <a:solidFill>
            <a:srgbClr val="00B050"/>
          </a:solidFill>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GB"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GB"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nip Single Corner Rectangle 3"/>
          <p:cNvSpPr/>
          <p:nvPr/>
        </p:nvSpPr>
        <p:spPr>
          <a:xfrm flipV="1">
            <a:off x="1128712" y="4600575"/>
            <a:ext cx="200025" cy="171450"/>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255154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2.5"/>
                                          </p:val>
                                        </p:tav>
                                        <p:tav tm="100000">
                                          <p:val>
                                            <p:strVal val="#ppt_w"/>
                                          </p:val>
                                        </p:tav>
                                      </p:tavLst>
                                    </p:anim>
                                    <p:anim calcmode="lin" valueType="num">
                                      <p:cBhvr>
                                        <p:cTn id="8" dur="500" fill="hold"/>
                                        <p:tgtEl>
                                          <p:spTgt spid="3"/>
                                        </p:tgtEl>
                                        <p:attrNameLst>
                                          <p:attrName>ppt_h</p:attrName>
                                        </p:attrNameLst>
                                      </p:cBhvr>
                                      <p:tavLst>
                                        <p:tav tm="0">
                                          <p:val>
                                            <p:strVal val="#ppt_h*0.01"/>
                                          </p:val>
                                        </p:tav>
                                        <p:tav tm="100000">
                                          <p:val>
                                            <p:strVal val="#ppt_h"/>
                                          </p:val>
                                        </p:tav>
                                      </p:tavLst>
                                    </p:anim>
                                    <p:anim calcmode="lin" valueType="num">
                                      <p:cBhvr>
                                        <p:cTn id="9" dur="500" fill="hold"/>
                                        <p:tgtEl>
                                          <p:spTgt spid="3"/>
                                        </p:tgtEl>
                                        <p:attrNameLst>
                                          <p:attrName>ppt_x</p:attrName>
                                        </p:attrNameLst>
                                      </p:cBhvr>
                                      <p:tavLst>
                                        <p:tav tm="0">
                                          <p:val>
                                            <p:strVal val="#ppt_x"/>
                                          </p:val>
                                        </p:tav>
                                        <p:tav tm="100000">
                                          <p:val>
                                            <p:strVal val="#ppt_x"/>
                                          </p:val>
                                        </p:tav>
                                      </p:tavLst>
                                    </p:anim>
                                    <p:anim calcmode="lin" valueType="num">
                                      <p:cBhvr>
                                        <p:cTn id="10" dur="500" fill="hold"/>
                                        <p:tgtEl>
                                          <p:spTgt spid="3"/>
                                        </p:tgtEl>
                                        <p:attrNameLst>
                                          <p:attrName>ppt_y</p:attrName>
                                        </p:attrNameLst>
                                      </p:cBhvr>
                                      <p:tavLst>
                                        <p:tav tm="0">
                                          <p:val>
                                            <p:strVal val="#ppt_h+1"/>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70" decel="100000"/>
                                        <p:tgtEl>
                                          <p:spTgt spid="2"/>
                                        </p:tgtEl>
                                      </p:cBhvr>
                                    </p:animEffect>
                                    <p:animScale>
                                      <p:cBhvr>
                                        <p:cTn id="17" dur="770" decel="100000"/>
                                        <p:tgtEl>
                                          <p:spTgt spid="2"/>
                                        </p:tgtEl>
                                      </p:cBhvr>
                                      <p:from x="10000" y="10000"/>
                                      <p:to x="200000" y="450000"/>
                                    </p:animScale>
                                    <p:animScale>
                                      <p:cBhvr>
                                        <p:cTn id="18" dur="1230" accel="100000" fill="hold">
                                          <p:stCondLst>
                                            <p:cond delay="770"/>
                                          </p:stCondLst>
                                        </p:cTn>
                                        <p:tgtEl>
                                          <p:spTgt spid="2"/>
                                        </p:tgtEl>
                                      </p:cBhvr>
                                      <p:from x="200000" y="450000"/>
                                      <p:to x="100000" y="100000"/>
                                    </p:animScale>
                                    <p:set>
                                      <p:cBhvr>
                                        <p:cTn id="19" dur="770" fill="hold"/>
                                        <p:tgtEl>
                                          <p:spTgt spid="2"/>
                                        </p:tgtEl>
                                        <p:attrNameLst>
                                          <p:attrName>ppt_x</p:attrName>
                                        </p:attrNameLst>
                                      </p:cBhvr>
                                      <p:to>
                                        <p:strVal val="(0.5)"/>
                                      </p:to>
                                    </p:set>
                                    <p:anim from="(0.5)" to="(#ppt_x)" calcmode="lin" valueType="num">
                                      <p:cBhvr>
                                        <p:cTn id="20" dur="1230" accel="100000" fill="hold">
                                          <p:stCondLst>
                                            <p:cond delay="770"/>
                                          </p:stCondLst>
                                        </p:cTn>
                                        <p:tgtEl>
                                          <p:spTgt spid="2"/>
                                        </p:tgtEl>
                                        <p:attrNameLst>
                                          <p:attrName>ppt_x</p:attrName>
                                        </p:attrNameLst>
                                      </p:cBhvr>
                                    </p:anim>
                                    <p:set>
                                      <p:cBhvr>
                                        <p:cTn id="21" dur="770" fill="hold"/>
                                        <p:tgtEl>
                                          <p:spTgt spid="2"/>
                                        </p:tgtEl>
                                        <p:attrNameLst>
                                          <p:attrName>ppt_y</p:attrName>
                                        </p:attrNameLst>
                                      </p:cBhvr>
                                      <p:to>
                                        <p:strVal val="(#ppt_y+0.4)"/>
                                      </p:to>
                                    </p:set>
                                    <p:anim from="(#ppt_y+0.4)" to="(#ppt_y)" calcmode="lin" valueType="num">
                                      <p:cBhvr>
                                        <p:cTn id="22"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1584</TotalTime>
  <Words>1867</Words>
  <Application>Microsoft Office PowerPoint</Application>
  <PresentationFormat>On-screen Show (4:3)</PresentationFormat>
  <Paragraphs>151</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مع السلام আজকের মত বিদায়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السلام عليكم ورحمة الله</dc:title>
  <dc:creator>8801980322876</dc:creator>
  <cp:lastModifiedBy>Monir</cp:lastModifiedBy>
  <cp:revision>199</cp:revision>
  <dcterms:created xsi:type="dcterms:W3CDTF">2019-07-25T01:17:44Z</dcterms:created>
  <dcterms:modified xsi:type="dcterms:W3CDTF">2021-07-26T09:07:32Z</dcterms:modified>
</cp:coreProperties>
</file>