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sldIdLst>
    <p:sldId id="261" r:id="rId2"/>
    <p:sldId id="263" r:id="rId3"/>
    <p:sldId id="265" r:id="rId4"/>
    <p:sldId id="257" r:id="rId5"/>
    <p:sldId id="264" r:id="rId6"/>
    <p:sldId id="259" r:id="rId7"/>
    <p:sldId id="260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="" xmlns:p14="http://schemas.microsoft.com/office/powerpoint/2010/main">
        <p14:section name="Default Section" id="{9D00E9BE-8688-4EA2-A2FA-DF4C3BC17348}">
          <p14:sldIdLst>
            <p14:sldId id="261"/>
            <p14:sldId id="263"/>
            <p14:sldId id="265"/>
            <p14:sldId id="257"/>
            <p14:sldId id="264"/>
            <p14:sldId id="259"/>
            <p14:sldId id="260"/>
            <p14:sldId id="262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6918" autoAdjust="0"/>
  </p:normalViewPr>
  <p:slideViewPr>
    <p:cSldViewPr>
      <p:cViewPr varScale="1">
        <p:scale>
          <a:sx n="63" d="100"/>
          <a:sy n="63" d="100"/>
        </p:scale>
        <p:origin x="-103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7/28/2021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600200" y="2743200"/>
            <a:ext cx="5410200" cy="830997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err="1" smtClean="0"/>
              <a:t>স্বগতম</a:t>
            </a:r>
            <a:endParaRPr lang="en-US" sz="4800" b="1" dirty="0"/>
          </a:p>
        </p:txBody>
      </p:sp>
    </p:spTree>
    <p:extLst>
      <p:ext uri="{BB962C8B-B14F-4D97-AF65-F5344CB8AC3E}">
        <p14:creationId xmlns="" xmlns:p14="http://schemas.microsoft.com/office/powerpoint/2010/main" val="278029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n-IN" dirty="0" smtClean="0"/>
              <a:t>শিক্ষক পরিচিতি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" y="2362200"/>
            <a:ext cx="9144000" cy="317009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বশির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আহম্মদ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bn-BD" sz="4000" b="1" cap="none" spc="0" dirty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সহকারি </a:t>
            </a:r>
            <a:r>
              <a:rPr lang="bn-BD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bn-BD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চর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জাংগালিয়া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স্কুল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এন্ড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কলেজ</a:t>
            </a:r>
            <a:endParaRPr lang="en-US" sz="4000" b="1" dirty="0" smtClean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ভোলা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সদর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4000" b="1" cap="none" spc="0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ভোলা</a:t>
            </a:r>
            <a:r>
              <a:rPr lang="en-US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pPr algn="ctr"/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মোবাইল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b="1" dirty="0" err="1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নং</a:t>
            </a:r>
            <a:r>
              <a:rPr lang="en-US" sz="4000" b="1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: 01751022578</a:t>
            </a:r>
            <a:r>
              <a:rPr lang="bn-IN" sz="4000" b="1" cap="none" spc="0" dirty="0" smtClean="0">
                <a:ln w="11430"/>
                <a:solidFill>
                  <a:srgbClr val="00206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000" b="1" cap="none" spc="0" dirty="0">
              <a:ln w="11430"/>
              <a:solidFill>
                <a:srgbClr val="00206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523370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n-IN" sz="4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/>
            </a:r>
            <a:br>
              <a:rPr lang="bn-IN" sz="4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</a:br>
            <a:r>
              <a:rPr lang="bn-IN" sz="400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পাঠ </a:t>
            </a:r>
            <a:r>
              <a:rPr lang="bn-IN" sz="4000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SutonnyOMJ" pitchFamily="2" charset="0"/>
                <a:cs typeface="SutonnyOMJ" pitchFamily="2" charset="0"/>
              </a:rPr>
              <a:t>পরিচিতি </a:t>
            </a:r>
            <a:r>
              <a:rPr lang="en-US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en-US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52400" y="1219200"/>
            <a:ext cx="44958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বিষয়</a:t>
            </a:r>
            <a:r>
              <a:rPr lang="en-US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: </a:t>
            </a:r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হিসাববিজ্ঞান</a:t>
            </a:r>
          </a:p>
          <a:p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শ্রেণি</a:t>
            </a:r>
            <a:r>
              <a:rPr lang="en-US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:</a:t>
            </a:r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 smtClean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নবম</a:t>
            </a:r>
            <a:endParaRPr lang="bn-BD" sz="3600" dirty="0">
              <a:solidFill>
                <a:schemeClr val="accent6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অধ্যায় </a:t>
            </a:r>
            <a:r>
              <a:rPr lang="en-US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 smtClean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৮ম</a:t>
            </a:r>
            <a:endParaRPr lang="bn-BD" sz="3600" dirty="0">
              <a:solidFill>
                <a:schemeClr val="accent6"/>
              </a:solidFill>
              <a:latin typeface="SutonnyOMJ" pitchFamily="2" charset="0"/>
              <a:cs typeface="SutonnyOMJ" pitchFamily="2" charset="0"/>
            </a:endParaRPr>
          </a:p>
          <a:p>
            <a:r>
              <a:rPr lang="bn-IN" sz="3600" dirty="0" smtClean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BD" sz="3600" dirty="0" smtClean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বিষয়বস্তু </a:t>
            </a:r>
            <a:r>
              <a:rPr lang="en-US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bn-IN" sz="3600" dirty="0">
                <a:solidFill>
                  <a:schemeClr val="accent6"/>
                </a:solidFill>
              </a:rPr>
              <a:t>নগদান বই</a:t>
            </a:r>
            <a:r>
              <a:rPr lang="en-US" sz="3600" dirty="0">
                <a:solidFill>
                  <a:schemeClr val="accent6"/>
                </a:solidFill>
              </a:rPr>
              <a:t> </a:t>
            </a:r>
            <a:r>
              <a:rPr lang="en-US" sz="3600" dirty="0" smtClean="0">
                <a:solidFill>
                  <a:schemeClr val="accent6"/>
                </a:solidFill>
              </a:rPr>
              <a:t>(</a:t>
            </a:r>
            <a:r>
              <a:rPr lang="en-US" sz="3600" dirty="0" err="1" smtClean="0">
                <a:solidFill>
                  <a:schemeClr val="accent6"/>
                </a:solidFill>
              </a:rPr>
              <a:t>তি</a:t>
            </a:r>
            <a:r>
              <a:rPr lang="en-US" sz="3200" dirty="0" err="1" smtClean="0">
                <a:solidFill>
                  <a:schemeClr val="accent6"/>
                </a:solidFill>
                <a:latin typeface="Arial Rounded MT Bold" pitchFamily="34" charset="0"/>
              </a:rPr>
              <a:t>ন</a:t>
            </a:r>
            <a:r>
              <a:rPr lang="bn-IN" sz="3200" dirty="0" smtClean="0">
                <a:solidFill>
                  <a:schemeClr val="accent6"/>
                </a:solidFill>
                <a:latin typeface="Arial Rounded MT Bold" pitchFamily="34" charset="0"/>
              </a:rPr>
              <a:t>’ঘরা নগদান</a:t>
            </a:r>
            <a:r>
              <a:rPr lang="en-US" sz="3200" dirty="0" smtClean="0">
                <a:solidFill>
                  <a:schemeClr val="accent6"/>
                </a:solidFill>
                <a:latin typeface="Arial Rounded MT Bold" pitchFamily="34" charset="0"/>
              </a:rPr>
              <a:t>)</a:t>
            </a:r>
            <a:endParaRPr lang="en-US" sz="3200" dirty="0">
              <a:solidFill>
                <a:schemeClr val="accent6"/>
              </a:solidFill>
            </a:endParaRPr>
          </a:p>
          <a:p>
            <a:r>
              <a:rPr lang="bn-BD" sz="3600" dirty="0" smtClean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সময়</a:t>
            </a:r>
            <a:r>
              <a:rPr lang="en-US" sz="3600" dirty="0" smtClean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</a:t>
            </a:r>
            <a:r>
              <a:rPr lang="en-US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:</a:t>
            </a:r>
            <a:r>
              <a:rPr lang="bn-BD" sz="3600" dirty="0">
                <a:solidFill>
                  <a:schemeClr val="accent6"/>
                </a:solidFill>
                <a:latin typeface="SutonnyOMJ" pitchFamily="2" charset="0"/>
                <a:cs typeface="SutonnyOMJ" pitchFamily="2" charset="0"/>
              </a:rPr>
              <a:t> ৫০ মিনিট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200" y="838200"/>
            <a:ext cx="3886200" cy="55626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5208625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802630" y="990600"/>
            <a:ext cx="3785011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IN" sz="3600" b="1" dirty="0">
                <a:solidFill>
                  <a:srgbClr val="FF0000"/>
                </a:solidFill>
              </a:rPr>
              <a:t>আজকের শিখনফল</a:t>
            </a:r>
          </a:p>
        </p:txBody>
      </p:sp>
      <p:sp>
        <p:nvSpPr>
          <p:cNvPr id="5" name="Rectangle 4"/>
          <p:cNvSpPr/>
          <p:nvPr/>
        </p:nvSpPr>
        <p:spPr>
          <a:xfrm>
            <a:off x="577516" y="2362200"/>
            <a:ext cx="8033084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Wingdings" pitchFamily="2" charset="2"/>
              <a:buChar char="ü"/>
            </a:pPr>
            <a:r>
              <a:rPr lang="en-US" sz="3200" b="1" dirty="0" err="1" smtClean="0">
                <a:latin typeface="Arial Rounded MT Bold" pitchFamily="34" charset="0"/>
              </a:rPr>
              <a:t>তিন</a:t>
            </a:r>
            <a:r>
              <a:rPr lang="bn-IN" sz="3200" b="1" dirty="0" smtClean="0">
                <a:latin typeface="Arial Rounded MT Bold" pitchFamily="34" charset="0"/>
              </a:rPr>
              <a:t>’ঘরা </a:t>
            </a:r>
            <a:r>
              <a:rPr lang="bn-IN" sz="3200" b="1" dirty="0">
                <a:latin typeface="Arial Rounded MT Bold" pitchFamily="34" charset="0"/>
              </a:rPr>
              <a:t>নগদান বই</a:t>
            </a:r>
            <a:endParaRPr lang="bn-IN" sz="3200" dirty="0" smtClean="0">
              <a:latin typeface="Arial Rounded MT Bold" pitchFamily="34" charset="0"/>
            </a:endParaRPr>
          </a:p>
          <a:p>
            <a:endParaRPr lang="bn-IN" sz="3200" dirty="0" smtClean="0">
              <a:latin typeface="Arial Rounded MT Bold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bn-IN" sz="3200" dirty="0" smtClean="0">
                <a:latin typeface="Arial Rounded MT Bold" pitchFamily="34" charset="0"/>
              </a:rPr>
              <a:t>একটি </a:t>
            </a:r>
            <a:r>
              <a:rPr lang="en-US" sz="3200" b="1" dirty="0" err="1" smtClean="0">
                <a:latin typeface="Arial Rounded MT Bold" pitchFamily="34" charset="0"/>
              </a:rPr>
              <a:t>তিন</a:t>
            </a:r>
            <a:r>
              <a:rPr lang="bn-IN" sz="3200" b="1" dirty="0" smtClean="0">
                <a:latin typeface="Arial Rounded MT Bold" pitchFamily="34" charset="0"/>
              </a:rPr>
              <a:t>’ঘরা</a:t>
            </a:r>
            <a:r>
              <a:rPr lang="bn-IN" sz="3200" dirty="0" smtClean="0">
                <a:latin typeface="Arial Rounded MT Bold" pitchFamily="34" charset="0"/>
              </a:rPr>
              <a:t> </a:t>
            </a:r>
            <a:r>
              <a:rPr lang="bn-IN" sz="3200" dirty="0">
                <a:latin typeface="Arial Rounded MT Bold" pitchFamily="34" charset="0"/>
              </a:rPr>
              <a:t>নগদান বই </a:t>
            </a:r>
            <a:r>
              <a:rPr lang="bn-IN" sz="3200" dirty="0" smtClean="0">
                <a:latin typeface="Arial Rounded MT Bold" pitchFamily="34" charset="0"/>
              </a:rPr>
              <a:t>প্রস্তত।</a:t>
            </a:r>
            <a:endParaRPr lang="bn-IN" sz="3200" dirty="0">
              <a:latin typeface="Arial Rounded MT Bold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endParaRPr lang="en-US" sz="3200" dirty="0"/>
          </a:p>
        </p:txBody>
      </p:sp>
    </p:spTree>
    <p:extLst>
      <p:ext uri="{BB962C8B-B14F-4D97-AF65-F5344CB8AC3E}">
        <p14:creationId xmlns="" xmlns:p14="http://schemas.microsoft.com/office/powerpoint/2010/main" val="66709846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98922" y="2514600"/>
            <a:ext cx="88392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b="1" dirty="0" err="1" smtClean="0"/>
              <a:t>তিন</a:t>
            </a:r>
            <a:r>
              <a:rPr lang="bn-IN" sz="2000" b="1" dirty="0" smtClean="0"/>
              <a:t>’ঘরা </a:t>
            </a:r>
            <a:r>
              <a:rPr lang="bn-IN" sz="2000" b="1" dirty="0"/>
              <a:t>নগদান বই </a:t>
            </a:r>
            <a:r>
              <a:rPr lang="bn-IN" sz="2000" dirty="0"/>
              <a:t>: কারবারের নগদ লেনদেনের পাশাপাশি ব্যাংক সংক্রান্ত </a:t>
            </a:r>
            <a:r>
              <a:rPr lang="bn-IN" sz="2000" dirty="0" smtClean="0"/>
              <a:t>লেনদেন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প্রাপ্ত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</a:t>
            </a:r>
            <a:r>
              <a:rPr lang="en-US" sz="2000" dirty="0" smtClean="0"/>
              <a:t> ও </a:t>
            </a:r>
            <a:r>
              <a:rPr lang="en-US" sz="2000" dirty="0" err="1" smtClean="0"/>
              <a:t>প্রদত্ত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</a:t>
            </a:r>
            <a:r>
              <a:rPr lang="bn-IN" sz="2000" dirty="0" smtClean="0"/>
              <a:t> </a:t>
            </a:r>
            <a:r>
              <a:rPr lang="bn-IN" sz="2000" dirty="0"/>
              <a:t>লিপিবদ্ধ করার জন্য </a:t>
            </a:r>
            <a:r>
              <a:rPr lang="en-US" sz="2000" dirty="0" err="1" smtClean="0"/>
              <a:t>তিন</a:t>
            </a:r>
            <a:r>
              <a:rPr lang="bn-IN" sz="2000" dirty="0" smtClean="0"/>
              <a:t>’ঘরা </a:t>
            </a:r>
            <a:r>
              <a:rPr lang="bn-IN" sz="2000" dirty="0"/>
              <a:t>নগদান বই সংরক্ষণ করা হয়। </a:t>
            </a:r>
            <a:r>
              <a:rPr lang="en-US" sz="2000" dirty="0" err="1" smtClean="0"/>
              <a:t>তিন</a:t>
            </a:r>
            <a:r>
              <a:rPr lang="bn-IN" sz="2000" dirty="0" smtClean="0"/>
              <a:t>’ঘরা </a:t>
            </a:r>
            <a:r>
              <a:rPr lang="bn-IN" sz="2000" dirty="0"/>
              <a:t>নগদান বইয়ে </a:t>
            </a:r>
            <a:r>
              <a:rPr lang="en-US" sz="2000" dirty="0" err="1" smtClean="0"/>
              <a:t>তিন</a:t>
            </a:r>
            <a:r>
              <a:rPr lang="bn-IN" sz="2000" dirty="0" smtClean="0"/>
              <a:t>’টি </a:t>
            </a:r>
            <a:r>
              <a:rPr lang="bn-IN" sz="2000" dirty="0"/>
              <a:t>টাকার কলাম থাকে- নগদ </a:t>
            </a:r>
            <a:r>
              <a:rPr lang="bn-IN" sz="2000" dirty="0" smtClean="0"/>
              <a:t>কলাম</a:t>
            </a:r>
            <a:r>
              <a:rPr lang="en-US" sz="2000" dirty="0" smtClean="0"/>
              <a:t>,</a:t>
            </a:r>
            <a:r>
              <a:rPr lang="bn-IN" sz="2000" dirty="0" smtClean="0"/>
              <a:t> </a:t>
            </a:r>
            <a:r>
              <a:rPr lang="bn-IN" sz="2000" dirty="0"/>
              <a:t>ব্যাংক </a:t>
            </a:r>
            <a:r>
              <a:rPr lang="bn-IN" sz="2000" dirty="0" smtClean="0"/>
              <a:t>কলাম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কলাম</a:t>
            </a:r>
            <a:r>
              <a:rPr lang="en-US" sz="2000" dirty="0" smtClean="0"/>
              <a:t>।</a:t>
            </a:r>
            <a:r>
              <a:rPr lang="bn-IN" sz="2000" dirty="0" smtClean="0"/>
              <a:t> </a:t>
            </a:r>
            <a:r>
              <a:rPr lang="bn-IN" sz="2000" dirty="0"/>
              <a:t>নগদ কলামে সর্বদা ডেবিট উদ্বৃত্ত হলেও ব্যাংক কলাম ডেবিট বা ক্রেডিট উভয় উদ্বৃত্তই প্রকাশ করতে পারে</a:t>
            </a:r>
            <a:r>
              <a:rPr lang="bn-IN" sz="2000" dirty="0" smtClean="0"/>
              <a:t>।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কলামে</a:t>
            </a:r>
            <a:r>
              <a:rPr lang="en-US" sz="2000" dirty="0" smtClean="0"/>
              <a:t> </a:t>
            </a:r>
            <a:r>
              <a:rPr lang="en-US" sz="2000" dirty="0" err="1" smtClean="0"/>
              <a:t>ডেবিট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মোট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প্রদত্ত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এবং</a:t>
            </a:r>
            <a:r>
              <a:rPr lang="en-US" sz="2000" dirty="0" smtClean="0"/>
              <a:t> </a:t>
            </a:r>
            <a:r>
              <a:rPr lang="en-US" sz="2000" dirty="0" err="1" smtClean="0"/>
              <a:t>ক্রেডিট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পাশে</a:t>
            </a:r>
            <a:r>
              <a:rPr lang="en-US" sz="2000" dirty="0" smtClean="0"/>
              <a:t> </a:t>
            </a:r>
            <a:r>
              <a:rPr lang="en-US" sz="2000" dirty="0" err="1" smtClean="0"/>
              <a:t>মোট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প্রাপ্ত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প্রকাশ</a:t>
            </a:r>
            <a:r>
              <a:rPr lang="en-US" sz="2000" dirty="0" smtClean="0"/>
              <a:t> </a:t>
            </a:r>
            <a:r>
              <a:rPr lang="en-US" sz="2000" dirty="0" err="1" smtClean="0"/>
              <a:t>পায়</a:t>
            </a:r>
            <a:r>
              <a:rPr lang="en-US" sz="2000" dirty="0" smtClean="0"/>
              <a:t>।</a:t>
            </a:r>
            <a:endParaRPr lang="en-US" sz="2000" dirty="0" smtClean="0"/>
          </a:p>
          <a:p>
            <a:r>
              <a:rPr lang="en-US" sz="2000" dirty="0" err="1" smtClean="0"/>
              <a:t>তিনঘরা</a:t>
            </a:r>
            <a:r>
              <a:rPr lang="en-US" sz="2000" dirty="0" smtClean="0"/>
              <a:t> </a:t>
            </a:r>
            <a:r>
              <a:rPr lang="en-US" sz="2000" dirty="0" err="1" smtClean="0"/>
              <a:t>নগদান</a:t>
            </a:r>
            <a:r>
              <a:rPr lang="en-US" sz="2000" dirty="0" smtClean="0"/>
              <a:t> </a:t>
            </a:r>
            <a:r>
              <a:rPr lang="en-US" sz="2000" dirty="0" err="1" smtClean="0"/>
              <a:t>বইয়ে</a:t>
            </a:r>
            <a:r>
              <a:rPr lang="en-US" sz="2000" dirty="0" smtClean="0"/>
              <a:t> </a:t>
            </a:r>
            <a:r>
              <a:rPr lang="en-US" sz="2000" dirty="0" err="1" smtClean="0"/>
              <a:t>বাট্রার</a:t>
            </a:r>
            <a:r>
              <a:rPr lang="en-US" sz="2000" dirty="0" smtClean="0"/>
              <a:t> </a:t>
            </a:r>
            <a:r>
              <a:rPr lang="en-US" sz="2000" dirty="0" err="1" smtClean="0"/>
              <a:t>কোন</a:t>
            </a:r>
            <a:r>
              <a:rPr lang="en-US" sz="2000" dirty="0" smtClean="0"/>
              <a:t> </a:t>
            </a:r>
            <a:r>
              <a:rPr lang="en-US" sz="2000" dirty="0" err="1" smtClean="0"/>
              <a:t>জের</a:t>
            </a:r>
            <a:r>
              <a:rPr lang="en-US" sz="2000" dirty="0" err="1" smtClean="0"/>
              <a:t>টানা</a:t>
            </a:r>
            <a:r>
              <a:rPr lang="en-US" sz="2000" dirty="0" smtClean="0"/>
              <a:t> </a:t>
            </a:r>
            <a:r>
              <a:rPr lang="en-US" sz="2000" dirty="0" err="1" smtClean="0"/>
              <a:t>হয়না</a:t>
            </a:r>
            <a:r>
              <a:rPr lang="en-US" sz="2000" dirty="0" smtClean="0"/>
              <a:t>।</a:t>
            </a:r>
            <a:endParaRPr lang="en-US" sz="2000" dirty="0"/>
          </a:p>
        </p:txBody>
      </p:sp>
      <p:sp>
        <p:nvSpPr>
          <p:cNvPr id="2" name="Rectangle 1"/>
          <p:cNvSpPr/>
          <p:nvPr/>
        </p:nvSpPr>
        <p:spPr>
          <a:xfrm>
            <a:off x="3167644" y="1066800"/>
            <a:ext cx="3238387" cy="5232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en-US" sz="2800" b="1" dirty="0" err="1" smtClean="0"/>
              <a:t>তিন</a:t>
            </a:r>
            <a:r>
              <a:rPr lang="bn-IN" sz="2800" b="1" dirty="0" smtClean="0"/>
              <a:t>’ঘরা </a:t>
            </a:r>
            <a:r>
              <a:rPr lang="bn-IN" sz="2800" b="1" dirty="0"/>
              <a:t>নগদান বই 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206141" y="3733800"/>
            <a:ext cx="838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s-IN" dirty="0"/>
              <a:t/>
            </a:r>
            <a:br>
              <a:rPr lang="as-IN" dirty="0"/>
            </a:b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28868500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81000" y="335846"/>
            <a:ext cx="84582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bn-IN" dirty="0"/>
          </a:p>
          <a:p>
            <a:endParaRPr lang="bn-IN" dirty="0"/>
          </a:p>
          <a:p>
            <a:endParaRPr lang="bn-IN" dirty="0" smtClean="0"/>
          </a:p>
          <a:p>
            <a:endParaRPr lang="bn-IN" dirty="0" smtClean="0"/>
          </a:p>
          <a:p>
            <a:endParaRPr lang="bn-IN" dirty="0"/>
          </a:p>
        </p:txBody>
      </p:sp>
      <p:sp>
        <p:nvSpPr>
          <p:cNvPr id="6" name="Rectangle 5"/>
          <p:cNvSpPr/>
          <p:nvPr/>
        </p:nvSpPr>
        <p:spPr>
          <a:xfrm>
            <a:off x="1332955" y="335846"/>
            <a:ext cx="6086923" cy="7694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US" sz="4400" b="1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তিন</a:t>
            </a:r>
            <a:r>
              <a:rPr lang="bn-IN" sz="4400" b="1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’</a:t>
            </a:r>
            <a:r>
              <a:rPr lang="bn-I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ঘরা </a:t>
            </a:r>
            <a:r>
              <a:rPr lang="bn-IN" sz="4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নগদান বই </a:t>
            </a:r>
            <a:r>
              <a:rPr lang="bn-IN" sz="4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প্রস্তুত</a:t>
            </a:r>
            <a:endParaRPr lang="en-US" sz="4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52400" y="1600200"/>
            <a:ext cx="86868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জাবেদ</a:t>
            </a:r>
            <a:r>
              <a:rPr lang="as-IN" dirty="0" smtClean="0"/>
              <a:t> </a:t>
            </a:r>
            <a:r>
              <a:rPr lang="as-IN" dirty="0"/>
              <a:t>এন্ড সন্সের প্রতিষ্ঠানে </a:t>
            </a:r>
            <a:r>
              <a:rPr lang="as-IN" dirty="0" smtClean="0"/>
              <a:t>২০১</a:t>
            </a:r>
            <a:r>
              <a:rPr lang="en-US" dirty="0" smtClean="0"/>
              <a:t>৯</a:t>
            </a:r>
            <a:r>
              <a:rPr lang="as-IN" dirty="0" smtClean="0"/>
              <a:t> </a:t>
            </a:r>
            <a:r>
              <a:rPr lang="as-IN" dirty="0"/>
              <a:t>সালের নভেম্বর মাসের লেনদেনসমূহ নিম্নরূপঃ</a:t>
            </a:r>
          </a:p>
          <a:p>
            <a:r>
              <a:rPr lang="as-IN" dirty="0"/>
              <a:t/>
            </a:r>
            <a:br>
              <a:rPr lang="as-IN" dirty="0"/>
            </a:br>
            <a:endParaRPr lang="as-IN" dirty="0"/>
          </a:p>
          <a:p>
            <a:r>
              <a:rPr lang="as-IN" dirty="0"/>
              <a:t>নভেম্বর </a:t>
            </a:r>
            <a:r>
              <a:rPr lang="as-IN" dirty="0" smtClean="0"/>
              <a:t>১</a:t>
            </a:r>
            <a:r>
              <a:rPr lang="bn-IN" dirty="0" smtClean="0"/>
              <a:t>   </a:t>
            </a:r>
            <a:r>
              <a:rPr lang="as-IN" dirty="0" smtClean="0"/>
              <a:t> </a:t>
            </a:r>
            <a:r>
              <a:rPr lang="as-IN" dirty="0"/>
              <a:t>নগদ উদ্বৃত্ত  ৫,০০০ টাকা এবং ব্যাংক জমার ডেবিট উদ্ধৃত ৩,০০০ টাকা।</a:t>
            </a:r>
          </a:p>
          <a:p>
            <a:r>
              <a:rPr lang="as-IN" dirty="0"/>
              <a:t>নভেম্বর </a:t>
            </a:r>
            <a:r>
              <a:rPr lang="as-IN" dirty="0" smtClean="0"/>
              <a:t>২ </a:t>
            </a:r>
            <a:r>
              <a:rPr lang="bn-IN" dirty="0" smtClean="0"/>
              <a:t>   </a:t>
            </a:r>
            <a:r>
              <a:rPr lang="as-IN" dirty="0" smtClean="0"/>
              <a:t>পন্য </a:t>
            </a:r>
            <a:r>
              <a:rPr lang="as-IN" dirty="0"/>
              <a:t>ক্রয় বাবদ চেক প্রদান ৫,০০০ টাকা। </a:t>
            </a:r>
          </a:p>
          <a:p>
            <a:r>
              <a:rPr lang="as-IN" dirty="0"/>
              <a:t>নভেম্বর ৫ </a:t>
            </a:r>
            <a:r>
              <a:rPr lang="bn-IN" dirty="0" smtClean="0"/>
              <a:t>   </a:t>
            </a:r>
            <a:r>
              <a:rPr lang="as-IN" dirty="0" smtClean="0"/>
              <a:t>দেনাদার </a:t>
            </a:r>
            <a:r>
              <a:rPr lang="as-IN" dirty="0"/>
              <a:t>হতে চেক প্রাপ্তি ৬,০০০ </a:t>
            </a:r>
            <a:r>
              <a:rPr lang="as-IN" dirty="0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বাট্রা</a:t>
            </a:r>
            <a:r>
              <a:rPr lang="en-US" dirty="0" smtClean="0"/>
              <a:t> </a:t>
            </a:r>
            <a:r>
              <a:rPr lang="en-US" dirty="0" err="1" smtClean="0"/>
              <a:t>প্রদান</a:t>
            </a:r>
            <a:r>
              <a:rPr lang="en-US" dirty="0" smtClean="0"/>
              <a:t> ৫০০টাকা।</a:t>
            </a:r>
            <a:endParaRPr lang="as-IN" dirty="0"/>
          </a:p>
          <a:p>
            <a:r>
              <a:rPr lang="as-IN" dirty="0"/>
              <a:t>নভেম্বর ৬ </a:t>
            </a:r>
            <a:r>
              <a:rPr lang="bn-IN" dirty="0" smtClean="0"/>
              <a:t>   </a:t>
            </a:r>
            <a:r>
              <a:rPr lang="as-IN" dirty="0" smtClean="0"/>
              <a:t>অফিসের </a:t>
            </a:r>
            <a:r>
              <a:rPr lang="as-IN" dirty="0"/>
              <a:t>জন্য আই পি এস ক্রয় ৫,০০০ টাকা।</a:t>
            </a:r>
          </a:p>
          <a:p>
            <a:r>
              <a:rPr lang="as-IN" dirty="0"/>
              <a:t>নভেম্বর ৮ </a:t>
            </a:r>
            <a:r>
              <a:rPr lang="bn-IN" dirty="0" smtClean="0"/>
              <a:t>  </a:t>
            </a:r>
            <a:r>
              <a:rPr lang="as-IN" dirty="0" smtClean="0"/>
              <a:t>পুরাতন </a:t>
            </a:r>
            <a:r>
              <a:rPr lang="as-IN" dirty="0"/>
              <a:t>আসবাবপত্র বিক্রয় ৯,০০০ টাকা।</a:t>
            </a:r>
          </a:p>
          <a:p>
            <a:r>
              <a:rPr lang="as-IN" dirty="0"/>
              <a:t>নভেম্বর ১২ </a:t>
            </a:r>
            <a:r>
              <a:rPr lang="bn-IN" dirty="0" smtClean="0"/>
              <a:t> </a:t>
            </a:r>
            <a:r>
              <a:rPr lang="en-US" dirty="0" err="1" smtClean="0"/>
              <a:t>ফারুকের</a:t>
            </a:r>
            <a:r>
              <a:rPr lang="bn-IN" dirty="0" smtClean="0"/>
              <a:t> </a:t>
            </a:r>
            <a:r>
              <a:rPr lang="as-IN" dirty="0" smtClean="0"/>
              <a:t>নিকট হতে </a:t>
            </a:r>
            <a:r>
              <a:rPr lang="as-IN" dirty="0"/>
              <a:t>বিক্রয় বাবদ চেক প্রাপ্তি ৭,০০০ টাকা।</a:t>
            </a:r>
          </a:p>
          <a:p>
            <a:r>
              <a:rPr lang="as-IN" dirty="0"/>
              <a:t>নভেম্বর ১৫ </a:t>
            </a:r>
            <a:r>
              <a:rPr lang="bn-IN" dirty="0" smtClean="0"/>
              <a:t>  </a:t>
            </a:r>
            <a:r>
              <a:rPr lang="as-IN" dirty="0" smtClean="0"/>
              <a:t>ব্যক্তিগত </a:t>
            </a:r>
            <a:r>
              <a:rPr lang="as-IN" dirty="0"/>
              <a:t>প্রয়োজনে ব্যাংক হতে উত্তোলন ২,০০০ টাকা।</a:t>
            </a:r>
          </a:p>
          <a:p>
            <a:r>
              <a:rPr lang="as-IN" dirty="0"/>
              <a:t>নভেম্বর </a:t>
            </a:r>
            <a:r>
              <a:rPr lang="as-IN" dirty="0" smtClean="0"/>
              <a:t>২০ </a:t>
            </a:r>
            <a:r>
              <a:rPr lang="bn-IN" dirty="0" smtClean="0"/>
              <a:t>  </a:t>
            </a:r>
            <a:r>
              <a:rPr lang="as-IN" dirty="0" smtClean="0"/>
              <a:t>ব্যাংক </a:t>
            </a:r>
            <a:r>
              <a:rPr lang="as-IN" dirty="0"/>
              <a:t>হতে উত্তোলন  ৫,০০০ টাকা।</a:t>
            </a:r>
          </a:p>
          <a:p>
            <a:r>
              <a:rPr lang="as-IN" dirty="0"/>
              <a:t>নভেম্বর ২৩ </a:t>
            </a:r>
            <a:r>
              <a:rPr lang="bn-IN" dirty="0" smtClean="0"/>
              <a:t> </a:t>
            </a:r>
            <a:r>
              <a:rPr lang="en-US" dirty="0" err="1" smtClean="0"/>
              <a:t>তারেকের</a:t>
            </a:r>
            <a:r>
              <a:rPr lang="en-US" dirty="0" smtClean="0"/>
              <a:t> </a:t>
            </a:r>
            <a:r>
              <a:rPr lang="as-IN" dirty="0" smtClean="0"/>
              <a:t>নিকট </a:t>
            </a:r>
            <a:r>
              <a:rPr lang="as-IN" dirty="0"/>
              <a:t>হতে নগদ প্রাপ্তি ৩,০০০ টাকা।</a:t>
            </a:r>
          </a:p>
          <a:p>
            <a:r>
              <a:rPr lang="as-IN" dirty="0"/>
              <a:t>নভেম্বর </a:t>
            </a:r>
            <a:r>
              <a:rPr lang="as-IN" dirty="0" smtClean="0"/>
              <a:t>২৫</a:t>
            </a:r>
            <a:r>
              <a:rPr lang="bn-IN" dirty="0" smtClean="0"/>
              <a:t> </a:t>
            </a:r>
            <a:r>
              <a:rPr lang="as-IN" dirty="0" smtClean="0"/>
              <a:t> </a:t>
            </a:r>
            <a:r>
              <a:rPr lang="bn-IN" dirty="0" smtClean="0"/>
              <a:t> </a:t>
            </a:r>
            <a:r>
              <a:rPr lang="en-US" dirty="0" err="1" smtClean="0"/>
              <a:t>জামালকে</a:t>
            </a:r>
            <a:r>
              <a:rPr lang="as-IN" dirty="0" smtClean="0"/>
              <a:t> </a:t>
            </a:r>
            <a:r>
              <a:rPr lang="as-IN" dirty="0"/>
              <a:t>নগদে পরিশোধ  ৩,০০০ </a:t>
            </a:r>
            <a:r>
              <a:rPr lang="as-IN" dirty="0" smtClean="0"/>
              <a:t>টাকা</a:t>
            </a:r>
            <a:r>
              <a:rPr lang="en-US" dirty="0" smtClean="0"/>
              <a:t> </a:t>
            </a:r>
            <a:r>
              <a:rPr lang="en-US" dirty="0" err="1" smtClean="0"/>
              <a:t>এবং</a:t>
            </a:r>
            <a:r>
              <a:rPr lang="en-US" dirty="0" smtClean="0"/>
              <a:t> </a:t>
            </a:r>
            <a:r>
              <a:rPr lang="en-US" dirty="0" err="1" smtClean="0"/>
              <a:t>বাট্রা</a:t>
            </a:r>
            <a:r>
              <a:rPr lang="en-US" dirty="0" smtClean="0"/>
              <a:t> </a:t>
            </a:r>
            <a:r>
              <a:rPr lang="en-US" dirty="0" err="1" smtClean="0"/>
              <a:t>পাওয়া</a:t>
            </a:r>
            <a:r>
              <a:rPr lang="en-US" dirty="0" smtClean="0"/>
              <a:t> </a:t>
            </a:r>
            <a:r>
              <a:rPr lang="en-US" dirty="0" err="1" smtClean="0"/>
              <a:t>গেল</a:t>
            </a:r>
            <a:r>
              <a:rPr lang="en-US" dirty="0" smtClean="0"/>
              <a:t> ৩০০ </a:t>
            </a:r>
            <a:r>
              <a:rPr lang="en-US" dirty="0" err="1" smtClean="0"/>
              <a:t>টাকাূ</a:t>
            </a:r>
            <a:endParaRPr lang="as-IN" dirty="0"/>
          </a:p>
          <a:p>
            <a:r>
              <a:rPr lang="as-IN" dirty="0"/>
              <a:t>নভেম্বর </a:t>
            </a:r>
            <a:r>
              <a:rPr lang="as-IN" dirty="0" smtClean="0"/>
              <a:t>২৮ </a:t>
            </a:r>
            <a:r>
              <a:rPr lang="bn-IN" dirty="0" smtClean="0"/>
              <a:t>  </a:t>
            </a:r>
            <a:r>
              <a:rPr lang="as-IN" dirty="0" smtClean="0"/>
              <a:t>ব্যাংক </a:t>
            </a:r>
            <a:r>
              <a:rPr lang="as-IN" dirty="0"/>
              <a:t>সুদ মঞ্জুর করলো ৩০০ টাকা</a:t>
            </a:r>
            <a:r>
              <a:rPr lang="as-IN" dirty="0" smtClean="0"/>
              <a:t>।</a:t>
            </a:r>
            <a:endParaRPr lang="as-IN" dirty="0"/>
          </a:p>
          <a:p>
            <a:r>
              <a:rPr lang="as-IN" dirty="0"/>
              <a:t>নভেম্বর </a:t>
            </a:r>
            <a:r>
              <a:rPr lang="as-IN" dirty="0" smtClean="0"/>
              <a:t>৩০ </a:t>
            </a:r>
            <a:r>
              <a:rPr lang="bn-IN" dirty="0" smtClean="0"/>
              <a:t>  </a:t>
            </a:r>
            <a:r>
              <a:rPr lang="as-IN" dirty="0" smtClean="0"/>
              <a:t>ব্যাংক </a:t>
            </a:r>
            <a:r>
              <a:rPr lang="as-IN" dirty="0"/>
              <a:t>চার্জ ধার্য করলো ২০০ টাকা</a:t>
            </a:r>
            <a:r>
              <a:rPr lang="as-IN" dirty="0" smtClean="0"/>
              <a:t>।</a:t>
            </a:r>
            <a:endParaRPr lang="bn-IN" dirty="0" smtClean="0"/>
          </a:p>
          <a:p>
            <a:endParaRPr lang="bn-IN" dirty="0"/>
          </a:p>
          <a:p>
            <a:r>
              <a:rPr lang="as-IN" dirty="0"/>
              <a:t>লেনদেনসমূহের </a:t>
            </a:r>
            <a:r>
              <a:rPr lang="as-IN" dirty="0" smtClean="0"/>
              <a:t>ভিত্তিতে</a:t>
            </a:r>
            <a:r>
              <a:rPr lang="en-US" dirty="0" smtClean="0"/>
              <a:t> </a:t>
            </a:r>
            <a:r>
              <a:rPr lang="en-US" dirty="0" err="1" smtClean="0"/>
              <a:t>একটি</a:t>
            </a:r>
            <a:r>
              <a:rPr lang="as-IN" dirty="0" smtClean="0"/>
              <a:t> </a:t>
            </a:r>
            <a:r>
              <a:rPr lang="en-US" dirty="0" err="1" smtClean="0"/>
              <a:t>তিন</a:t>
            </a:r>
            <a:r>
              <a:rPr lang="as-IN" dirty="0" smtClean="0"/>
              <a:t>ঘরা </a:t>
            </a:r>
            <a:r>
              <a:rPr lang="as-IN" dirty="0"/>
              <a:t>নগদান বই প্রস্তুত কর।</a:t>
            </a:r>
            <a:endParaRPr lang="bn-IN" dirty="0" smtClean="0"/>
          </a:p>
          <a:p>
            <a:endParaRPr lang="as-IN" dirty="0"/>
          </a:p>
        </p:txBody>
      </p:sp>
    </p:spTree>
    <p:extLst>
      <p:ext uri="{BB962C8B-B14F-4D97-AF65-F5344CB8AC3E}">
        <p14:creationId xmlns="" xmlns:p14="http://schemas.microsoft.com/office/powerpoint/2010/main" val="1951640022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2192340867"/>
              </p:ext>
            </p:extLst>
          </p:nvPr>
        </p:nvGraphicFramePr>
        <p:xfrm>
          <a:off x="0" y="1447800"/>
          <a:ext cx="8991600" cy="6492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85800"/>
                <a:gridCol w="1447800"/>
                <a:gridCol w="228600"/>
                <a:gridCol w="228600"/>
                <a:gridCol w="685800"/>
                <a:gridCol w="685800"/>
                <a:gridCol w="533400"/>
                <a:gridCol w="685800"/>
                <a:gridCol w="1219200"/>
                <a:gridCol w="304800"/>
                <a:gridCol w="381000"/>
                <a:gridCol w="685800"/>
                <a:gridCol w="685800"/>
                <a:gridCol w="533400"/>
              </a:tblGrid>
              <a:tr h="74676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তা</a:t>
                      </a:r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রিখ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প্রাপ্তি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ভাঃ</a:t>
                      </a:r>
                    </a:p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নং</a:t>
                      </a:r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খঃ</a:t>
                      </a:r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পৃঃ 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নগদ</a:t>
                      </a:r>
                    </a:p>
                    <a:p>
                      <a:pPr algn="ctr"/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টাকা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600" dirty="0" smtClean="0"/>
                        <a:t>ব্যাংক</a:t>
                      </a:r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টাকা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বাট্রা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BD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তা</a:t>
                      </a:r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রিখ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প্রদান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ভাঃ</a:t>
                      </a:r>
                    </a:p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নং</a:t>
                      </a:r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খঃ</a:t>
                      </a:r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পৃঃ 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n-IN" sz="160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নগদ</a:t>
                      </a:r>
                    </a:p>
                    <a:p>
                      <a:pPr algn="ctr"/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টাকা</a:t>
                      </a:r>
                      <a:endParaRPr lang="en-US" sz="1600" dirty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600" dirty="0" smtClean="0"/>
                        <a:t>ব্যাংক</a:t>
                      </a:r>
                      <a:r>
                        <a:rPr lang="bn-IN" sz="1600" baseline="0" dirty="0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 </a:t>
                      </a:r>
                      <a:r>
                        <a:rPr lang="bn-IN" sz="1600" dirty="0" smtClean="0">
                          <a:solidFill>
                            <a:schemeClr val="tx1"/>
                          </a:solidFill>
                        </a:rPr>
                        <a:t>টাকা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err="1" smtClean="0">
                          <a:solidFill>
                            <a:schemeClr val="tx1"/>
                          </a:solidFill>
                          <a:latin typeface="SutonnyOMJ" pitchFamily="2" charset="0"/>
                          <a:cs typeface="SutonnyOMJ" pitchFamily="2" charset="0"/>
                        </a:rPr>
                        <a:t>বাট্রা</a:t>
                      </a:r>
                      <a:endParaRPr lang="en-US" sz="1600" dirty="0" smtClean="0">
                        <a:solidFill>
                          <a:schemeClr val="tx1"/>
                        </a:solidFill>
                        <a:latin typeface="SutonnyOMJ" pitchFamily="2" charset="0"/>
                        <a:cs typeface="SutonnyOMJ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029200">
                <a:tc>
                  <a:txBody>
                    <a:bodyPr/>
                    <a:lstStyle/>
                    <a:p>
                      <a:r>
                        <a:rPr lang="en-US" sz="1400" b="0" dirty="0" smtClean="0">
                          <a:latin typeface="Arial" pitchFamily="34" charset="0"/>
                          <a:cs typeface="SutonnyOMJ" pitchFamily="2" charset="0"/>
                        </a:rPr>
                        <a:t>২০১৯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</a:t>
                      </a:r>
                      <a:r>
                        <a:rPr lang="en-US" sz="1400" b="0" dirty="0" smtClean="0">
                          <a:latin typeface="Arial" pitchFamily="34" charset="0"/>
                          <a:cs typeface="SutonnyOMJ" pitchFamily="2" charset="0"/>
                        </a:rPr>
                        <a:t>১</a:t>
                      </a: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 </a:t>
                      </a: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নভে৮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</a:t>
                      </a:r>
                      <a:r>
                        <a:rPr lang="en-US" sz="1400" b="0" dirty="0" smtClean="0">
                          <a:latin typeface="Arial" pitchFamily="34" charset="0"/>
                          <a:cs typeface="SutonnyOMJ" pitchFamily="2" charset="0"/>
                        </a:rPr>
                        <a:t>১২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২০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২৩</a:t>
                      </a: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২৮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ডিসেঃ </a:t>
                      </a: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১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ব্যালেন্স </a:t>
                      </a:r>
                      <a:r>
                        <a:rPr lang="en-US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B/D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as-IN" sz="1400" b="0" dirty="0" smtClean="0">
                          <a:latin typeface="Arial" pitchFamily="34" charset="0"/>
                        </a:rPr>
                        <a:t>দেনাদার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dirty="0" smtClean="0">
                          <a:latin typeface="Arial" pitchFamily="34" charset="0"/>
                        </a:rPr>
                        <a:t>আসবাবপত্র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বিক্র‍য় হিসাব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dirty="0" smtClean="0">
                          <a:latin typeface="Arial" pitchFamily="34" charset="0"/>
                        </a:rPr>
                        <a:t>ব্যাংক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r>
                        <a:rPr lang="b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 (ক)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Arial" pitchFamily="34" charset="0"/>
                        </a:rPr>
                        <a:t>তারেক</a:t>
                      </a:r>
                      <a:r>
                        <a:rPr lang="bn-IN" sz="1400" b="0" dirty="0" smtClean="0">
                          <a:latin typeface="Arial" pitchFamily="34" charset="0"/>
                        </a:rPr>
                        <a:t>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dirty="0" smtClean="0">
                          <a:latin typeface="Arial" pitchFamily="34" charset="0"/>
                        </a:rPr>
                        <a:t>ব্যাংক</a:t>
                      </a:r>
                      <a:r>
                        <a:rPr lang="bn-IN" sz="1400" b="0" dirty="0" smtClean="0">
                          <a:latin typeface="Arial" pitchFamily="34" charset="0"/>
                        </a:rPr>
                        <a:t> সুদ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ব্যালেন্স </a:t>
                      </a:r>
                      <a:r>
                        <a:rPr lang="en-US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B/D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৫,০০০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৯,০০০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৫,০০০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৩,০০০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২২,০০০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১৪,০০০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r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 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৩,০০০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৬,০০০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৭,০০০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৩০০</a:t>
                      </a: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১৬,৩০০</a:t>
                      </a: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৭,১০০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৫০০</a:t>
                      </a: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৫০০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২০১৭</a:t>
                      </a:r>
                    </a:p>
                    <a:p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২</a:t>
                      </a: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৬</a:t>
                      </a: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১৫</a:t>
                      </a: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২০</a:t>
                      </a: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২৫</a:t>
                      </a: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৩০</a:t>
                      </a: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নভেঃ </a:t>
                      </a:r>
                      <a:r>
                        <a:rPr lang="bn-IN" sz="1400" b="0" dirty="0" smtClean="0">
                          <a:latin typeface="Arial" pitchFamily="34" charset="0"/>
                          <a:cs typeface="SutonnyOMJ" pitchFamily="2" charset="0"/>
                        </a:rPr>
                        <a:t>৩০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ক্রয় 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dirty="0" smtClean="0">
                          <a:latin typeface="Arial" pitchFamily="34" charset="0"/>
                          <a:cs typeface="SutonnyOMJ" pitchFamily="2" charset="0"/>
                        </a:rPr>
                        <a:t>অফিস সরঞ্জাম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উত্তোলন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dirty="0" smtClean="0">
                        <a:latin typeface="Arial" pitchFamily="34" charset="0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bn-IN" sz="1400" b="0" dirty="0" smtClean="0">
                          <a:latin typeface="Arial" pitchFamily="34" charset="0"/>
                        </a:rPr>
                        <a:t>নগদান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r>
                        <a:rPr lang="bn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 (ক)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baseline="0" dirty="0" err="1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জামাল</a:t>
                      </a:r>
                      <a:r>
                        <a:rPr lang="en-US" sz="1400" b="0" i="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dirty="0" smtClean="0">
                          <a:latin typeface="Arial" pitchFamily="34" charset="0"/>
                        </a:rPr>
                        <a:t>ব্যাংক চার্জ </a:t>
                      </a:r>
                      <a:r>
                        <a:rPr lang="as-IN" sz="1400" b="0" i="0" kern="1200" dirty="0" smtClean="0"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হিসাব</a:t>
                      </a:r>
                      <a:endParaRPr lang="en-US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as-IN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+mn-cs"/>
                        </a:rPr>
                        <a:t>ব্যলেন্স </a:t>
                      </a:r>
                      <a:r>
                        <a:rPr lang="en-US" sz="1400" b="0" i="0" kern="1200" dirty="0" smtClean="0">
                          <a:solidFill>
                            <a:srgbClr val="FF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</a:rPr>
                        <a:t>C/D</a:t>
                      </a:r>
                      <a:endParaRPr lang="bn-IN" sz="1400" b="0" i="0" kern="1200" dirty="0" smtClean="0">
                        <a:solidFill>
                          <a:srgbClr val="FF0000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i="0" kern="1200" dirty="0" smtClean="0">
                        <a:solidFill>
                          <a:schemeClr val="tx1"/>
                        </a:solidFill>
                        <a:effectLst/>
                        <a:latin typeface="Arial" pitchFamily="34" charset="0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bn-IN" sz="1400" b="0" dirty="0" smtClean="0"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৫,০০০</a:t>
                      </a: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৩,০০০</a:t>
                      </a: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১৪,০০০</a:t>
                      </a:r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২২,০০০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২,০০০</a:t>
                      </a: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২,০০০</a:t>
                      </a: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৫,০০০</a:t>
                      </a: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২০০</a:t>
                      </a:r>
                    </a:p>
                    <a:p>
                      <a:pPr algn="l"/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৭,১০০</a:t>
                      </a:r>
                      <a:endParaRPr lang="bn-IN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SutonnyOMJ" pitchFamily="2" charset="0"/>
                      </a:endParaRPr>
                    </a:p>
                    <a:p>
                      <a:pPr algn="l"/>
                      <a:r>
                        <a:rPr lang="bn-IN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SutonnyOMJ" pitchFamily="2" charset="0"/>
                        </a:rPr>
                        <a:t>১৬,৩০০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৩০০</a:t>
                      </a: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endParaRPr lang="en-US" sz="1400" b="0" dirty="0" smtClean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algn="l"/>
                      <a:r>
                        <a:rPr lang="en-US" sz="1400" b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৩০০</a:t>
                      </a:r>
                      <a:endParaRPr lang="en-US" sz="1400" b="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Rectangle 4"/>
          <p:cNvSpPr/>
          <p:nvPr/>
        </p:nvSpPr>
        <p:spPr>
          <a:xfrm>
            <a:off x="3519506" y="593558"/>
            <a:ext cx="2307042" cy="12311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err="1" smtClean="0"/>
              <a:t>জাবেদ</a:t>
            </a:r>
            <a:r>
              <a:rPr lang="as-IN" sz="2000" dirty="0" smtClean="0"/>
              <a:t> </a:t>
            </a:r>
            <a:r>
              <a:rPr lang="as-IN" sz="2000" dirty="0"/>
              <a:t>এন্ড সন্সের </a:t>
            </a:r>
            <a:endParaRPr lang="bn-IN" sz="2000" dirty="0" smtClean="0"/>
          </a:p>
          <a:p>
            <a:r>
              <a:rPr lang="bn-IN" b="1" dirty="0" smtClean="0"/>
              <a:t>  </a:t>
            </a:r>
            <a:r>
              <a:rPr lang="en-US" b="1" dirty="0" err="1" smtClean="0"/>
              <a:t>তিন</a:t>
            </a:r>
            <a:r>
              <a:rPr lang="bn-IN" b="1" dirty="0" smtClean="0"/>
              <a:t>’ঘরা</a:t>
            </a:r>
            <a:r>
              <a:rPr lang="bn-IN" dirty="0" smtClean="0"/>
              <a:t> </a:t>
            </a:r>
            <a:r>
              <a:rPr lang="bn-IN" dirty="0"/>
              <a:t>নগদান বই</a:t>
            </a:r>
          </a:p>
          <a:p>
            <a:endParaRPr lang="bn-IN" dirty="0" smtClean="0"/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8001000" y="967089"/>
            <a:ext cx="79220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bn-IN" b="1" dirty="0"/>
              <a:t>ক্রেডিট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09600" y="977524"/>
            <a:ext cx="7328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IN" b="1" dirty="0" smtClean="0"/>
              <a:t>ডেবিট</a:t>
            </a:r>
            <a:endParaRPr lang="en-US" b="1" dirty="0"/>
          </a:p>
        </p:txBody>
      </p:sp>
      <p:sp>
        <p:nvSpPr>
          <p:cNvPr id="8" name="Rectangle 7"/>
          <p:cNvSpPr/>
          <p:nvPr/>
        </p:nvSpPr>
        <p:spPr>
          <a:xfrm>
            <a:off x="550907" y="152400"/>
            <a:ext cx="7623209" cy="369332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IN" dirty="0"/>
              <a:t>লেনদেনের ভিত্তিতে  </a:t>
            </a:r>
            <a:r>
              <a:rPr lang="en-US" b="1" dirty="0" err="1" smtClean="0"/>
              <a:t>তিন</a:t>
            </a:r>
            <a:r>
              <a:rPr lang="bn-IN" b="1" dirty="0" smtClean="0"/>
              <a:t>’ঘরা</a:t>
            </a:r>
            <a:r>
              <a:rPr lang="bn-IN" dirty="0" smtClean="0"/>
              <a:t> </a:t>
            </a:r>
            <a:r>
              <a:rPr lang="bn-IN" dirty="0"/>
              <a:t>নগদান বই প্রস্তুত করা হল-</a:t>
            </a: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590800" y="5836920"/>
          <a:ext cx="1905000" cy="36576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7101840" y="5867400"/>
          <a:ext cx="1905000" cy="381000"/>
        </p:xfrm>
        <a:graphic>
          <a:graphicData uri="http://schemas.openxmlformats.org/drawingml/2006/table">
            <a:tbl>
              <a:tblPr/>
              <a:tblGrid>
                <a:gridCol w="1905000"/>
              </a:tblGrid>
              <a:tr h="3810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354526686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447800" y="2286000"/>
            <a:ext cx="6629399" cy="1200329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 err="1" smtClean="0">
                <a:ln w="31550" cmpd="sng">
                  <a:gradFill>
                    <a:gsLst>
                      <a:gs pos="25000">
                        <a:schemeClr val="accent1">
                          <a:shade val="25000"/>
                          <a:satMod val="190000"/>
                        </a:schemeClr>
                      </a:gs>
                      <a:gs pos="80000">
                        <a:schemeClr val="accent1">
                          <a:tint val="75000"/>
                          <a:satMod val="19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rgbClr val="FFFFFF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</a:rPr>
              <a:t>ধন্যবাদ</a:t>
            </a:r>
            <a:endParaRPr lang="en-US" sz="7200" b="1" cap="none" spc="0" dirty="0">
              <a:ln w="31550" cmpd="sng">
                <a:gradFill>
                  <a:gsLst>
                    <a:gs pos="25000">
                      <a:schemeClr val="accent1">
                        <a:shade val="25000"/>
                        <a:satMod val="190000"/>
                      </a:schemeClr>
                    </a:gs>
                    <a:gs pos="80000">
                      <a:schemeClr val="accent1">
                        <a:tint val="75000"/>
                        <a:satMod val="19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rgbClr val="FFFFFF"/>
              </a:solidFill>
              <a:effectLst>
                <a:outerShdw blurRad="41275" dist="12700" dir="120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1226447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232</TotalTime>
  <Words>219</Words>
  <Application>Microsoft Office PowerPoint</Application>
  <PresentationFormat>On-screen Show (4:3)</PresentationFormat>
  <Paragraphs>251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Concourse</vt:lpstr>
      <vt:lpstr>Slide 1</vt:lpstr>
      <vt:lpstr>শিক্ষক পরিচিতি</vt:lpstr>
      <vt:lpstr> পাঠ পরিচিতি  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puson</dc:creator>
  <cp:lastModifiedBy>HP</cp:lastModifiedBy>
  <cp:revision>126</cp:revision>
  <dcterms:created xsi:type="dcterms:W3CDTF">2006-08-16T00:00:00Z</dcterms:created>
  <dcterms:modified xsi:type="dcterms:W3CDTF">2021-07-28T10:06:53Z</dcterms:modified>
</cp:coreProperties>
</file>