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76" r:id="rId2"/>
    <p:sldId id="259" r:id="rId3"/>
    <p:sldId id="284" r:id="rId4"/>
    <p:sldId id="280" r:id="rId5"/>
    <p:sldId id="261" r:id="rId6"/>
    <p:sldId id="262" r:id="rId7"/>
    <p:sldId id="263" r:id="rId8"/>
    <p:sldId id="277" r:id="rId9"/>
    <p:sldId id="264" r:id="rId10"/>
    <p:sldId id="269" r:id="rId11"/>
    <p:sldId id="270" r:id="rId12"/>
    <p:sldId id="272" r:id="rId13"/>
    <p:sldId id="281" r:id="rId14"/>
    <p:sldId id="282" r:id="rId15"/>
    <p:sldId id="283" r:id="rId16"/>
    <p:sldId id="265" r:id="rId17"/>
    <p:sldId id="278" r:id="rId18"/>
    <p:sldId id="279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3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76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74283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53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801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341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99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31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285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228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70758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258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20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5748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195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836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28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434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566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697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826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671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848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12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83071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778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924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495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98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22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96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04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50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43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34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5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59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0"/>
            <a:ext cx="1212668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3805" y="1420785"/>
            <a:ext cx="103897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আজকের</a:t>
            </a:r>
            <a:r>
              <a:rPr lang="en-US" sz="80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8000" b="1" i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মাল্টিমিডিয়া</a:t>
            </a:r>
            <a:r>
              <a:rPr lang="en-US" sz="80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</a:t>
            </a:r>
            <a:r>
              <a:rPr lang="en-US" sz="8000" b="1" i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ক্লাসে</a:t>
            </a:r>
            <a:r>
              <a:rPr lang="en-US" sz="80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8000" b="1" i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সবাইকে</a:t>
            </a:r>
            <a:r>
              <a:rPr lang="en-US" sz="80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8000" b="1" i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শুভেচ্ছা</a:t>
            </a:r>
            <a:endParaRPr lang="en-US" sz="80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22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572" y="564880"/>
            <a:ext cx="2821580" cy="13056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বাস</a:t>
            </a:r>
            <a:endParaRPr lang="en-US" sz="3600" b="1" i="1" dirty="0"/>
          </a:p>
        </p:txBody>
      </p:sp>
      <p:sp>
        <p:nvSpPr>
          <p:cNvPr id="4" name="Rectangle 3"/>
          <p:cNvSpPr/>
          <p:nvPr/>
        </p:nvSpPr>
        <p:spPr>
          <a:xfrm>
            <a:off x="8151107" y="441755"/>
            <a:ext cx="3874146" cy="131612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solidFill>
                  <a:schemeClr val="bg2"/>
                </a:solidFill>
              </a:rPr>
              <a:t>পোশাক  বা জামা</a:t>
            </a:r>
            <a:endParaRPr lang="en-US" sz="3200" b="1" i="1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64" y="4615087"/>
            <a:ext cx="2821580" cy="13056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গাঙে</a:t>
            </a:r>
            <a:endParaRPr lang="en-US" sz="3600" b="1" i="1" dirty="0"/>
          </a:p>
        </p:txBody>
      </p:sp>
      <p:sp>
        <p:nvSpPr>
          <p:cNvPr id="7" name="Rectangle 6"/>
          <p:cNvSpPr/>
          <p:nvPr/>
        </p:nvSpPr>
        <p:spPr>
          <a:xfrm>
            <a:off x="8151107" y="4813358"/>
            <a:ext cx="3874146" cy="131612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>
                <a:solidFill>
                  <a:schemeClr val="bg2"/>
                </a:solidFill>
              </a:rPr>
              <a:t>নদীতে</a:t>
            </a:r>
            <a:endParaRPr lang="en-US" sz="3600" b="1" i="1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086" y="2498275"/>
            <a:ext cx="2821580" cy="13056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পিলে</a:t>
            </a:r>
            <a:endParaRPr lang="en-US" sz="36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8146594" y="2644049"/>
            <a:ext cx="3874145" cy="160371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/>
              <a:t>প্লীহা। পাকস্থলীর বাম পাশের একটি অংগ</a:t>
            </a:r>
            <a:endParaRPr lang="en-US" sz="32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45" t="12980" r="-2181" b="12055"/>
          <a:stretch/>
        </p:blipFill>
        <p:spPr>
          <a:xfrm>
            <a:off x="4044832" y="441754"/>
            <a:ext cx="3448594" cy="1811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831" y="2454168"/>
            <a:ext cx="3448595" cy="164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831" y="4462527"/>
            <a:ext cx="3448595" cy="2017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69486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9732" y="4320135"/>
            <a:ext cx="6733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i="1" dirty="0" smtClean="0"/>
              <a:t>আসমানিরে দেখতে  যদি তোমরা সবে চাও,</a:t>
            </a:r>
          </a:p>
          <a:p>
            <a:pPr algn="just"/>
            <a:r>
              <a:rPr lang="bn-IN" sz="2400" b="1" i="1" dirty="0" smtClean="0"/>
              <a:t>রহিমদ্দির ছোট্ট বাড়ি রসুলপুরে যাও।</a:t>
            </a:r>
          </a:p>
          <a:p>
            <a:pPr algn="just"/>
            <a:r>
              <a:rPr lang="bn-IN" sz="2400" b="1" i="1" dirty="0" smtClean="0"/>
              <a:t>বাড়ি তো নয় পাখির বাসা ---ভেন্না পাতার ছানি, </a:t>
            </a:r>
          </a:p>
          <a:p>
            <a:pPr algn="just"/>
            <a:r>
              <a:rPr lang="bn-IN" sz="2400" b="1" i="1" dirty="0" smtClean="0"/>
              <a:t>একটুখানি বৃষ্টি হলেই গড়িয়ে পড়ে পানি।</a:t>
            </a:r>
          </a:p>
          <a:p>
            <a:pPr algn="just"/>
            <a:r>
              <a:rPr lang="bn-IN" sz="2400" b="1" i="1" dirty="0" smtClean="0"/>
              <a:t>একটুখানি হাওয়া দিলেই ঘর নড়বড় করে,</a:t>
            </a:r>
          </a:p>
          <a:p>
            <a:pPr algn="just"/>
            <a:r>
              <a:rPr lang="bn-IN" sz="2400" b="1" i="1" dirty="0" smtClean="0"/>
              <a:t>তারি তলে আসমানিরা থাকে বছর ভরে।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0" y="201006"/>
            <a:ext cx="5068390" cy="3887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914" y="201007"/>
            <a:ext cx="5747657" cy="3831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7208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6957" y="4822203"/>
            <a:ext cx="8228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i="1" dirty="0" smtClean="0"/>
              <a:t>পেটটি ভরে পায় না খেতে,বুকের ক’খান হাড়,</a:t>
            </a:r>
          </a:p>
          <a:p>
            <a:pPr algn="just"/>
            <a:r>
              <a:rPr lang="bn-IN" sz="2800" b="1" i="1" dirty="0" smtClean="0"/>
              <a:t>সাক্ষী দেছে অনাহারে কদিন গেছে  তার।</a:t>
            </a:r>
          </a:p>
          <a:p>
            <a:pPr algn="just"/>
            <a:r>
              <a:rPr lang="bn-IN" sz="2800" b="1" i="1" dirty="0" smtClean="0"/>
              <a:t>মিষ্টি তাহার মুখটি হতে হাসির প্রদীপ-রাশি,</a:t>
            </a:r>
          </a:p>
          <a:p>
            <a:pPr algn="just"/>
            <a:r>
              <a:rPr lang="bn-IN" sz="2800" b="1" i="1" dirty="0" smtClean="0"/>
              <a:t>থাপড়েতে নিবিয়ে গেছে  দারুন অভাব  আসি।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827" t="308" r="31417" b="-341"/>
          <a:stretch/>
        </p:blipFill>
        <p:spPr>
          <a:xfrm>
            <a:off x="1397726" y="381883"/>
            <a:ext cx="9366068" cy="444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194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306" y="4868426"/>
            <a:ext cx="7948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i="1" dirty="0" smtClean="0"/>
              <a:t>পরনে তার শতেক তালির শতেক ছেঁড়া বাস</a:t>
            </a:r>
          </a:p>
          <a:p>
            <a:pPr algn="just"/>
            <a:r>
              <a:rPr lang="bn-IN" sz="2800" b="1" i="1" dirty="0" smtClean="0"/>
              <a:t>সোনালি তার গার বরনের করছে উপহাস।</a:t>
            </a:r>
          </a:p>
          <a:p>
            <a:pPr algn="just"/>
            <a:r>
              <a:rPr lang="bn-IN" sz="2800" b="1" i="1" dirty="0" smtClean="0"/>
              <a:t>ভোমর-কালো চোখ দুটিতে নাই কৌতুক-হাসি,</a:t>
            </a:r>
          </a:p>
          <a:p>
            <a:pPr algn="just"/>
            <a:r>
              <a:rPr lang="bn-IN" sz="2800" b="1" i="1" dirty="0" smtClean="0"/>
              <a:t>সেখান দিয়ে গড়িয়ে পড়ে অশ্রু রাশি রাশি।</a:t>
            </a:r>
            <a:endParaRPr lang="en-US" sz="28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89" y="169818"/>
            <a:ext cx="10162901" cy="446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32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1241" y="4778997"/>
            <a:ext cx="8179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i="1" dirty="0" smtClean="0"/>
              <a:t>বাঁশির মতো সুরটি গলায় ক্ষয়  হল  তাই কেঁদে,</a:t>
            </a:r>
          </a:p>
          <a:p>
            <a:pPr algn="just"/>
            <a:r>
              <a:rPr lang="bn-IN" sz="2800" b="1" i="1" dirty="0" smtClean="0"/>
              <a:t>হয়নি সুযোগ লয় যে সে-সুর গানের সুরে বেঁধে।</a:t>
            </a:r>
          </a:p>
          <a:p>
            <a:pPr algn="just"/>
            <a:r>
              <a:rPr lang="bn-IN" sz="2800" b="1" i="1" dirty="0" smtClean="0"/>
              <a:t>আসমানিদের  বাড়ির ধারে পদ্ম-পুকুরভরে, ব্যাঙের ছানা  শ্যাওলা-পানা  কিল-বিল-বিল করে।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" y="209006"/>
            <a:ext cx="5355771" cy="421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728" y="209006"/>
            <a:ext cx="5267909" cy="421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4332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60490" y="4462473"/>
            <a:ext cx="86461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i="1" dirty="0" smtClean="0"/>
              <a:t>ম্যালেরিয়ার  মশক সেথা  বিষ গুলিছে জলে</a:t>
            </a:r>
          </a:p>
          <a:p>
            <a:pPr algn="just"/>
            <a:r>
              <a:rPr lang="bn-IN" sz="2800" b="1" i="1" dirty="0" smtClean="0"/>
              <a:t>সেই জলেতে  রান্না খাওয়া আসমানিদের চলে</a:t>
            </a:r>
            <a:r>
              <a:rPr lang="en-US" sz="2800" b="1" i="1" dirty="0"/>
              <a:t> </a:t>
            </a:r>
            <a:r>
              <a:rPr lang="bn-IN" sz="2800" b="1" i="1" dirty="0" smtClean="0"/>
              <a:t>।</a:t>
            </a:r>
          </a:p>
          <a:p>
            <a:pPr algn="just"/>
            <a:r>
              <a:rPr lang="bn-IN" sz="2800" b="1" i="1" dirty="0" smtClean="0"/>
              <a:t>পেটটি  তাহার ফুলছে পিলেয়, নিতুই যে জ্বর তার,</a:t>
            </a:r>
          </a:p>
          <a:p>
            <a:pPr algn="just"/>
            <a:r>
              <a:rPr lang="bn-IN" sz="2800" b="1" i="1" dirty="0" smtClean="0"/>
              <a:t>বৈদ্য ডেকে ওষুধ করে  পয়সা নাহি আর</a:t>
            </a:r>
            <a:r>
              <a:rPr lang="en-US" sz="2800" b="1" i="1" dirty="0" smtClean="0"/>
              <a:t>।</a:t>
            </a:r>
            <a:r>
              <a:rPr lang="bn-IN" sz="2800" b="1" i="1" dirty="0" smtClean="0"/>
              <a:t> </a:t>
            </a:r>
            <a:endParaRPr lang="bn-IN" sz="28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19" y="437197"/>
            <a:ext cx="6004352" cy="3925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879" y="437196"/>
            <a:ext cx="5534571" cy="3925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3595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45130" y="380604"/>
            <a:ext cx="4821382" cy="1122218"/>
          </a:xfrm>
          <a:prstGeom prst="ellipse">
            <a:avLst/>
          </a:prstGeom>
          <a:noFill/>
          <a:ln w="762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দলগত</a:t>
            </a:r>
            <a:r>
              <a:rPr kumimoji="0" 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 </a:t>
            </a:r>
            <a:r>
              <a:rPr kumimoji="0" 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কাজ</a:t>
            </a:r>
            <a:endParaRPr kumimoji="0" lang="en-US" sz="44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37173" y="373677"/>
            <a:ext cx="2105890" cy="568036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সময়ঃ ১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0</a:t>
            </a: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 মিনিট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901" y="1104404"/>
            <a:ext cx="3417162" cy="2769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62147" y="4036421"/>
            <a:ext cx="10149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কবিতার আলোকে আসমানিদের ঘরদোর,পোশাক-পরিচ্ছদ,খাবার-দাবার এবং মুখমন্ডল দেখতে কেমন–    তার একটি তালিকা প্রস্তুত কর।</a:t>
            </a:r>
            <a:endParaRPr lang="en-US" sz="36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16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13018" y="318655"/>
            <a:ext cx="4696691" cy="573973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মূল্যায়ন</a:t>
            </a:r>
            <a:endParaRPr kumimoji="0" lang="en-US" sz="36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683" y="1117566"/>
            <a:ext cx="10789127" cy="81049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১.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</a:t>
            </a:r>
            <a:r>
              <a:rPr lang="bn-IN" sz="32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জসিমউদদীন  কোন জেলায় </a:t>
            </a:r>
            <a:r>
              <a:rPr kumimoji="0" lang="bn-IN" sz="3200" b="1" i="1" u="none" strike="noStrike" kern="0" normalizeH="0" baseline="0" noProof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cs typeface="NikoshBAN" pitchFamily="2" charset="0"/>
              </a:rPr>
              <a:t>জন্ম গ্রহণ করেন?</a:t>
            </a:r>
            <a:endParaRPr kumimoji="0" lang="en-US" sz="3200" b="1" i="1" u="none" strike="noStrike" kern="0" normalizeH="0" baseline="0" noProof="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684" y="2755674"/>
            <a:ext cx="40386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(ক) </a:t>
            </a:r>
            <a:r>
              <a:rPr lang="bn-IN" sz="3200" kern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ঢাকা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2046" y="2728391"/>
            <a:ext cx="38862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(খ)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ফরিদপুর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684" y="3441474"/>
            <a:ext cx="40386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(গ)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বরিশাল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2046" y="3394596"/>
            <a:ext cx="38862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(ঘ)</a:t>
            </a:r>
            <a:r>
              <a:rPr kumimoji="0" lang="bn-IN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  মাদারীপুর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07231" y="2655264"/>
            <a:ext cx="666206" cy="6662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684" y="2003854"/>
            <a:ext cx="429688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সঠিক উত্তরে ক্লিক করি।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4093" y="4075319"/>
            <a:ext cx="9783288" cy="81049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২.</a:t>
            </a:r>
            <a:r>
              <a:rPr kumimoji="0" lang="bn-IN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 আসমানির গায়ের রঙ কেমন ?</a:t>
            </a:r>
            <a:endParaRPr kumimoji="0" lang="en-US" sz="3200" b="1" i="0" u="none" strike="noStrike" kern="0" normalizeH="0" baseline="0" noProof="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2314" y="5046791"/>
            <a:ext cx="4159503" cy="6346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(ক)  সোনালি</a:t>
            </a:r>
            <a:endParaRPr kumimoji="0" lang="en-US" sz="28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2046" y="4970965"/>
            <a:ext cx="3886200" cy="7322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(খ)</a:t>
            </a:r>
            <a:r>
              <a:rPr kumimoji="0" lang="bn-IN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      রুপালি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2765" y="5854969"/>
            <a:ext cx="4038600" cy="6915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(গ)    ভোমর কালো</a:t>
            </a:r>
            <a:endParaRPr kumimoji="0" lang="en-US" sz="28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82046" y="5827099"/>
            <a:ext cx="3886200" cy="6069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(ঘ)  </a:t>
            </a:r>
            <a:r>
              <a:rPr lang="bn-IN" sz="3200" kern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ধবধবে  সাদা</a:t>
            </a:r>
            <a:endParaRPr kumimoji="0" lang="en-US" sz="320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2314" y="5046791"/>
            <a:ext cx="666206" cy="6662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69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6727" y="378362"/>
            <a:ext cx="9783288" cy="81049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৩</a:t>
            </a: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.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আসমানির রোগভোগের প্রধান</a:t>
            </a:r>
            <a:r>
              <a:rPr kumimoji="0" lang="bn-IN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কারণ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?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1482" y="3405765"/>
            <a:ext cx="10993970" cy="1122449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bn-IN" sz="3200" kern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৪</a:t>
            </a:r>
            <a:r>
              <a:rPr lang="bn-BD" sz="3200" kern="0" dirty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 </a:t>
            </a:r>
            <a:r>
              <a:rPr lang="bn-BD" sz="3200" kern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.</a:t>
            </a:r>
            <a:r>
              <a:rPr lang="bn-IN" sz="3200" kern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 </a:t>
            </a:r>
            <a:r>
              <a:rPr lang="bn-IN" sz="3200" b="1" i="1" dirty="0" smtClean="0"/>
              <a:t>কোন অসুখ হলে  পেট ফুলে ওঠে? </a:t>
            </a:r>
            <a:endParaRPr lang="bn-IN" sz="3200" b="1" i="1" dirty="0"/>
          </a:p>
          <a:p>
            <a:pPr lvl="0"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6726" y="1616839"/>
            <a:ext cx="3485322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(ক) </a:t>
            </a:r>
            <a:r>
              <a:rPr lang="bn-IN" sz="2400" b="1" i="1" noProof="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bn-IN" sz="2400" b="1" i="1" noProof="0" dirty="0" smtClean="0">
                <a:solidFill>
                  <a:schemeClr val="tx1"/>
                </a:solidFill>
                <a:latin typeface="NikoshBan"/>
              </a:rPr>
              <a:t>     অনাহার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9752" y="2688458"/>
            <a:ext cx="4887367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(ঘ)  </a:t>
            </a:r>
            <a:r>
              <a:rPr lang="bn-IN" sz="2400" b="1" i="1" dirty="0" smtClean="0">
                <a:solidFill>
                  <a:schemeClr val="tx1"/>
                </a:solidFill>
                <a:latin typeface="NikoshBan"/>
              </a:rPr>
              <a:t>সবকটি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6726" y="2607609"/>
            <a:ext cx="3485322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400" b="1" i="1" dirty="0" smtClean="0">
                <a:solidFill>
                  <a:schemeClr val="tx1"/>
                </a:solidFill>
                <a:latin typeface="NikoshBan"/>
              </a:rPr>
              <a:t>(গ) </a:t>
            </a:r>
            <a:r>
              <a:rPr lang="bn-IN" sz="2400" b="1" i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bn-IN" sz="2400" b="1" i="1" dirty="0" smtClean="0">
                <a:solidFill>
                  <a:schemeClr val="tx1"/>
                </a:solidFill>
                <a:latin typeface="NikoshBan"/>
              </a:rPr>
              <a:t>  দারিদ্র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3855" y="1711111"/>
            <a:ext cx="5013263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(খ)    নোংরা</a:t>
            </a:r>
            <a:r>
              <a:rPr kumimoji="0" lang="bn-IN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 পরিবেশ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2621" y="4956885"/>
            <a:ext cx="3892886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bn-IN" sz="2400" b="1" i="1" dirty="0" smtClean="0">
                <a:solidFill>
                  <a:schemeClr val="tx1"/>
                </a:solidFill>
                <a:latin typeface="NikoshBan"/>
              </a:rPr>
              <a:t>(ক) জ্বর</a:t>
            </a:r>
            <a:endParaRPr lang="en-US" sz="2400" b="1" i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59752" y="6018954"/>
            <a:ext cx="3485322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(ঘ)  </a:t>
            </a:r>
            <a:r>
              <a:rPr lang="bn-IN" sz="2400" b="1" i="1" noProof="0" dirty="0" smtClean="0">
                <a:solidFill>
                  <a:schemeClr val="tx1"/>
                </a:solidFill>
                <a:latin typeface="NikoshBan"/>
              </a:rPr>
              <a:t>পোলিও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2621" y="5944793"/>
            <a:ext cx="3892887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(গ) </a:t>
            </a:r>
            <a:r>
              <a:rPr lang="bn-IN" sz="2400" b="1" i="1" noProof="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bn-IN" sz="2400" b="1" i="1" noProof="0" dirty="0" smtClean="0">
                <a:solidFill>
                  <a:schemeClr val="tx1"/>
                </a:solidFill>
                <a:latin typeface="NikoshBan"/>
              </a:rPr>
              <a:t>হাম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59751" y="5011098"/>
            <a:ext cx="4887367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(খ)     পিলে</a:t>
            </a:r>
            <a:r>
              <a:rPr kumimoji="0" lang="bn-IN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280240">
            <a:off x="6293436" y="1605085"/>
            <a:ext cx="666206" cy="6662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 rot="280240">
            <a:off x="6259875" y="4997274"/>
            <a:ext cx="666206" cy="6662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78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96589" y="355215"/>
            <a:ext cx="5278581" cy="900545"/>
          </a:xfrm>
          <a:prstGeom prst="ellipse">
            <a:avLst/>
          </a:prstGeom>
          <a:noFill/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বাড়ির</a:t>
            </a: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  </a:t>
            </a:r>
            <a:r>
              <a:rPr kumimoji="0" lang="en-US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কাজ</a:t>
            </a:r>
            <a:endParaRPr kumimoji="0" lang="en-US" sz="4000" b="1" i="1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2108" y="3383280"/>
            <a:ext cx="10041321" cy="31652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/>
              <a:t>আসমানিদের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অবস্থার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উন্নয়নের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জন্য</a:t>
            </a:r>
            <a:r>
              <a:rPr lang="en-US" sz="4000" b="1" i="1" dirty="0" smtClean="0"/>
              <a:t>  </a:t>
            </a:r>
            <a:r>
              <a:rPr lang="en-US" sz="4000" b="1" i="1" dirty="0" err="1" smtClean="0"/>
              <a:t>আমাদের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করনীয়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উল্লেখ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করে</a:t>
            </a:r>
            <a:r>
              <a:rPr lang="bn-IN" sz="4000" b="1" i="1" dirty="0" smtClean="0"/>
              <a:t>-  এর উপর দশটি লাইন লিখে আনবে।</a:t>
            </a:r>
            <a:endParaRPr lang="en-US" sz="4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049" y="211524"/>
            <a:ext cx="2855460" cy="29104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7009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0E8FA63E-1BB2-46AD-818B-C56B52C4FFD8}"/>
              </a:ext>
            </a:extLst>
          </p:cNvPr>
          <p:cNvSpPr/>
          <p:nvPr/>
        </p:nvSpPr>
        <p:spPr>
          <a:xfrm>
            <a:off x="3794591" y="511871"/>
            <a:ext cx="4404152" cy="127886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পরিচিতি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70639" y="3734147"/>
            <a:ext cx="252056" cy="2376725"/>
            <a:chOff x="6093329" y="3954802"/>
            <a:chExt cx="252056" cy="237672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219356" y="3954802"/>
              <a:ext cx="0" cy="2376725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>
            <a:xfrm flipH="1">
              <a:off x="6093329" y="4314359"/>
              <a:ext cx="7021" cy="1675604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6338363" y="4314359"/>
              <a:ext cx="7022" cy="1653623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183" y="808920"/>
            <a:ext cx="2181498" cy="2444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51AFF02-DF65-49D9-80B0-F1CC63474BCC}"/>
              </a:ext>
            </a:extLst>
          </p:cNvPr>
          <p:cNvSpPr/>
          <p:nvPr/>
        </p:nvSpPr>
        <p:spPr>
          <a:xfrm>
            <a:off x="6598210" y="4137680"/>
            <a:ext cx="4988544" cy="1631216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b="1" kern="0" dirty="0">
                <a:solidFill>
                  <a:prstClr val="black"/>
                </a:solidFill>
                <a:cs typeface="NikoshBAN" panose="02000000000000000000" pitchFamily="2" charset="0"/>
              </a:rPr>
              <a:t>শ্রেণী –</a:t>
            </a:r>
            <a:r>
              <a:rPr lang="en-US" sz="2400" b="1" kern="0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bn-IN" sz="2800" b="1" kern="0" dirty="0" smtClean="0">
                <a:solidFill>
                  <a:prstClr val="black"/>
                </a:solidFill>
                <a:cs typeface="NikoshBAN" panose="02000000000000000000" pitchFamily="2" charset="0"/>
              </a:rPr>
              <a:t>ষষ্ঠ</a:t>
            </a:r>
            <a:endParaRPr lang="en-US" sz="2800" b="1" kern="0" dirty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400" b="1" kern="0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bn-BD" sz="2400" b="1" kern="0" dirty="0">
                <a:solidFill>
                  <a:prstClr val="black"/>
                </a:solidFill>
                <a:cs typeface="NikoshBAN" panose="02000000000000000000" pitchFamily="2" charset="0"/>
              </a:rPr>
              <a:t>বিষয়ঃ </a:t>
            </a:r>
            <a:r>
              <a:rPr lang="bn-IN" sz="2400" b="1" kern="0" dirty="0" smtClean="0">
                <a:solidFill>
                  <a:prstClr val="black"/>
                </a:solidFill>
                <a:cs typeface="NikoshBAN" panose="02000000000000000000" pitchFamily="2" charset="0"/>
              </a:rPr>
              <a:t>চারুপাঠ......</a:t>
            </a:r>
          </a:p>
          <a:p>
            <a:pPr algn="ctr">
              <a:defRPr/>
            </a:pPr>
            <a:r>
              <a:rPr lang="en-US" sz="2400" b="1" kern="0" dirty="0" err="1">
                <a:solidFill>
                  <a:prstClr val="black"/>
                </a:solidFill>
                <a:cs typeface="NikoshBAN" panose="02000000000000000000" pitchFamily="2" charset="0"/>
              </a:rPr>
              <a:t>প</a:t>
            </a:r>
            <a:r>
              <a:rPr lang="en-US" sz="2400" b="1" kern="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দ্যঃ</a:t>
            </a:r>
            <a:r>
              <a:rPr lang="en-US" sz="2400" b="1" kern="0" dirty="0" smtClean="0">
                <a:solidFill>
                  <a:prstClr val="black"/>
                </a:solidFill>
                <a:cs typeface="NikoshBAN" panose="02000000000000000000" pitchFamily="2" charset="0"/>
              </a:rPr>
              <a:t>……</a:t>
            </a:r>
            <a:endParaRPr lang="en-US" sz="2400" b="1" kern="0" dirty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b="1" kern="0" dirty="0">
                <a:solidFill>
                  <a:prstClr val="black"/>
                </a:solidFill>
                <a:cs typeface="NikoshBAN" panose="02000000000000000000" pitchFamily="2" charset="0"/>
              </a:rPr>
              <a:t>সময়ঃ ৫০ মিনিট</a:t>
            </a:r>
            <a:endParaRPr lang="en-US" sz="1400" b="1" kern="0" dirty="0">
              <a:solidFill>
                <a:sysClr val="windowText" lastClr="000000"/>
              </a:solidFill>
              <a:latin typeface="NikushBan"/>
            </a:endParaRPr>
          </a:p>
        </p:txBody>
      </p:sp>
      <p:pic>
        <p:nvPicPr>
          <p:cNvPr id="11" name="Picture 10" descr="IMG_20210607_184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168" y="1982624"/>
            <a:ext cx="1661123" cy="18971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05853" y="4238715"/>
            <a:ext cx="452927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n-BD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 ফেন্সী আরা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n-BD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n-BD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বিনাইল বহুমূখী উচ্চ  বিদ্যালয়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n-BD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নং- অ১৭৩৪৮০৫৩৪৮</a:t>
            </a:r>
            <a:endParaRPr lang="bn-BD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740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046" y="143691"/>
            <a:ext cx="11939451" cy="66098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331" y="875211"/>
            <a:ext cx="248195" cy="49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40924" y="321213"/>
            <a:ext cx="32657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i="1" dirty="0" smtClean="0">
                <a:solidFill>
                  <a:schemeClr val="bg2"/>
                </a:solidFill>
              </a:rPr>
              <a:t>ধন্যবাদ</a:t>
            </a:r>
            <a:endParaRPr lang="en-US" sz="6600" b="1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95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209006"/>
            <a:ext cx="5394960" cy="3536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224" y="209006"/>
            <a:ext cx="5956662" cy="3536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07" t="-681" r="8361" b="978"/>
          <a:stretch/>
        </p:blipFill>
        <p:spPr>
          <a:xfrm>
            <a:off x="5865224" y="3934504"/>
            <a:ext cx="5956662" cy="2664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7" y="3934504"/>
            <a:ext cx="5394960" cy="2664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5470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5187" y="349232"/>
            <a:ext cx="3997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/>
              <a:t>আসমানি</a:t>
            </a:r>
            <a:endParaRPr lang="en-US" sz="5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236231" y="1391831"/>
            <a:ext cx="2706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i="1" dirty="0" smtClean="0"/>
              <a:t>জসীমউদদীন</a:t>
            </a:r>
            <a:endParaRPr lang="en-US" sz="32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392" r="32701"/>
          <a:stretch/>
        </p:blipFill>
        <p:spPr>
          <a:xfrm>
            <a:off x="7108372" y="468502"/>
            <a:ext cx="4361967" cy="5826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39" y="1034022"/>
            <a:ext cx="2913296" cy="3604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6789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8158" y="2550059"/>
            <a:ext cx="115609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bn-IN" sz="3200" b="1" i="1" dirty="0" smtClean="0">
                <a:solidFill>
                  <a:srgbClr val="00B050"/>
                </a:solidFill>
              </a:rPr>
              <a:t>জসীমউদদীন </a:t>
            </a:r>
            <a:r>
              <a:rPr lang="bn-IN" sz="32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32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2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i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endParaRPr lang="en-US" sz="3200" b="1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3200" b="1" i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as-IN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োর</a:t>
            </a:r>
            <a:r>
              <a:rPr lang="en-US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</a:t>
            </a:r>
            <a:r>
              <a:rPr lang="en-US" sz="3200" b="1" i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as-IN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</a:t>
            </a:r>
            <a:r>
              <a:rPr lang="en-US" sz="3200" b="1" i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i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endParaRPr lang="en-US" sz="3200" b="1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bn-IN" sz="32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অপরের প্রতি  শ্রদ্ধাবোধ এবং  মানুষের প্রতি  ভালোবাসার অনুভূতি   ব্যাখ্যা করতে পারবে।</a:t>
            </a:r>
            <a:endParaRPr lang="en-US" sz="2800" b="1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5680" y="1641181"/>
            <a:ext cx="5740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3600" b="1" i="1" dirty="0">
                <a:solidFill>
                  <a:srgbClr val="00B050"/>
                </a:solidFill>
                <a:latin typeface="NikushBan"/>
              </a:rPr>
              <a:t>এই পাঠ শেষে শিক্ষার্থীরা...</a:t>
            </a:r>
            <a:endParaRPr lang="en-US" sz="3600" b="1" i="1" dirty="0">
              <a:solidFill>
                <a:srgbClr val="00B050"/>
              </a:solidFill>
              <a:latin typeface="NikushB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66755" y="486848"/>
            <a:ext cx="5697415" cy="89178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</a:rPr>
              <a:t>শিখন  ফল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335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75831" y="103557"/>
            <a:ext cx="2058853" cy="180931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জন্ম</a:t>
            </a:r>
            <a:endParaRPr lang="bn-IN" b="1" i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IN" sz="16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৩০ অক্টোবর</a:t>
            </a:r>
          </a:p>
          <a:p>
            <a:pPr algn="ctr"/>
            <a:r>
              <a:rPr lang="bn-IN" sz="16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  <a:r>
              <a:rPr lang="en-US" sz="16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৯</a:t>
            </a:r>
            <a:r>
              <a:rPr lang="bn-IN" sz="16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০৩ </a:t>
            </a:r>
            <a:r>
              <a:rPr lang="en-US" sz="16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খ্রি</a:t>
            </a:r>
            <a:r>
              <a:rPr lang="bn-IN" sz="16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ঃ </a:t>
            </a:r>
            <a:r>
              <a:rPr lang="bn-IN" sz="1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ফরিদপুর  জেলার তাম্বুলখানা গ্রামে</a:t>
            </a:r>
          </a:p>
        </p:txBody>
      </p:sp>
      <p:sp>
        <p:nvSpPr>
          <p:cNvPr id="27" name="Rounded Rectangle 26"/>
          <p:cNvSpPr/>
          <p:nvPr/>
        </p:nvSpPr>
        <p:spPr>
          <a:xfrm rot="20944066">
            <a:off x="8045805" y="680555"/>
            <a:ext cx="2061676" cy="195228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i="1" dirty="0" smtClean="0">
                <a:solidFill>
                  <a:schemeClr val="tx1"/>
                </a:solidFill>
              </a:rPr>
              <a:t>কর্মজীবন</a:t>
            </a:r>
          </a:p>
          <a:p>
            <a:pPr algn="ctr"/>
            <a:r>
              <a:rPr lang="bn-IN" sz="1600" b="1" i="1" dirty="0" smtClean="0">
                <a:solidFill>
                  <a:schemeClr val="tx1"/>
                </a:solidFill>
              </a:rPr>
              <a:t>অধ্যাপনা ঢাকা বিশ্ববিদ্যালয়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521233" y="4867361"/>
            <a:ext cx="2150131" cy="190938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i="1" dirty="0" smtClean="0">
                <a:solidFill>
                  <a:schemeClr val="tx1"/>
                </a:solidFill>
              </a:rPr>
              <a:t>রচনাবলী</a:t>
            </a:r>
          </a:p>
          <a:p>
            <a:pPr algn="ctr"/>
            <a:r>
              <a:rPr lang="bn-IN" sz="1400" b="1" i="1" dirty="0" smtClean="0">
                <a:solidFill>
                  <a:schemeClr val="tx1"/>
                </a:solidFill>
              </a:rPr>
              <a:t>‘নক্সী কাঁথার মাঠ</a:t>
            </a:r>
            <a:r>
              <a:rPr lang="bn-IN" sz="1100" b="1" i="1" dirty="0" smtClean="0">
                <a:solidFill>
                  <a:schemeClr val="tx1"/>
                </a:solidFill>
              </a:rPr>
              <a:t>‘ </a:t>
            </a:r>
            <a:r>
              <a:rPr lang="bn-IN" sz="1200" b="1" i="1" dirty="0" smtClean="0">
                <a:solidFill>
                  <a:schemeClr val="tx1"/>
                </a:solidFill>
              </a:rPr>
              <a:t>‘</a:t>
            </a:r>
            <a:r>
              <a:rPr lang="bn-IN" sz="1400" b="1" i="1" dirty="0" smtClean="0">
                <a:solidFill>
                  <a:schemeClr val="tx1"/>
                </a:solidFill>
              </a:rPr>
              <a:t>সোজন বাদিয়ার ঘাট’   ‘রাখালী ‘ ‘ধান খেত’  ‘সুচয়নী’   ‘</a:t>
            </a:r>
            <a:r>
              <a:rPr lang="bn-IN" sz="1200" b="1" i="1" dirty="0" smtClean="0">
                <a:solidFill>
                  <a:schemeClr val="tx1"/>
                </a:solidFill>
              </a:rPr>
              <a:t>ডালিম কুমার</a:t>
            </a:r>
            <a:r>
              <a:rPr lang="bn-IN" sz="1100" b="1" i="1" dirty="0" smtClean="0">
                <a:solidFill>
                  <a:schemeClr val="tx1"/>
                </a:solidFill>
              </a:rPr>
              <a:t>’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 rot="2347246">
            <a:off x="3546491" y="4343243"/>
            <a:ext cx="2067925" cy="197350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i="1" dirty="0" smtClean="0">
                <a:solidFill>
                  <a:schemeClr val="tx1"/>
                </a:solidFill>
              </a:rPr>
              <a:t>পুরস্কার </a:t>
            </a:r>
          </a:p>
          <a:p>
            <a:pPr algn="ctr"/>
            <a:r>
              <a:rPr lang="bn-IN" sz="1400" b="1" i="1" dirty="0" smtClean="0">
                <a:solidFill>
                  <a:schemeClr val="tx1"/>
                </a:solidFill>
              </a:rPr>
              <a:t>একুশে পদক  ও বিশ্ব-ভারতী বিশ্ববিদ্যালয় প্রদত্ত  সম্মান সূচক ডি-লিট।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17156131">
            <a:off x="2782672" y="1677543"/>
            <a:ext cx="2054511" cy="207206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</a:rPr>
              <a:t>মৃত্যু</a:t>
            </a:r>
          </a:p>
          <a:p>
            <a:pPr algn="ctr"/>
            <a:r>
              <a:rPr lang="bn-IN" sz="1600" b="1" dirty="0" smtClean="0">
                <a:solidFill>
                  <a:schemeClr val="tx1"/>
                </a:solidFill>
              </a:rPr>
              <a:t>১৯৭৬ সালে ঢাকায়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0506552">
            <a:off x="6143538" y="1732698"/>
            <a:ext cx="560750" cy="57495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6080323">
            <a:off x="4758441" y="2802256"/>
            <a:ext cx="560750" cy="6532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17144293">
            <a:off x="7823942" y="3398249"/>
            <a:ext cx="560750" cy="61581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rot="3054654">
            <a:off x="5133798" y="4176440"/>
            <a:ext cx="560750" cy="5451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20517878">
            <a:off x="6805583" y="4446500"/>
            <a:ext cx="560750" cy="54215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4307754">
            <a:off x="7599014" y="2022598"/>
            <a:ext cx="560750" cy="61581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944066">
            <a:off x="8411990" y="3001005"/>
            <a:ext cx="2206031" cy="207181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i="1" dirty="0" smtClean="0">
                <a:solidFill>
                  <a:schemeClr val="tx1"/>
                </a:solidFill>
              </a:rPr>
              <a:t>পল্লীকবি </a:t>
            </a:r>
            <a:r>
              <a:rPr lang="bn-IN" sz="1400" b="1" i="1" dirty="0" smtClean="0">
                <a:solidFill>
                  <a:schemeClr val="tx1"/>
                </a:solidFill>
              </a:rPr>
              <a:t>হিসেবে পরিচিত।তাঁর  কবিতায় গ্রাম বাংলার জীবন ও প্রকৃতির ছবি ফুটে উটেছে। </a:t>
            </a:r>
          </a:p>
        </p:txBody>
      </p:sp>
      <p:sp>
        <p:nvSpPr>
          <p:cNvPr id="8" name="Horizontal Scroll 7"/>
          <p:cNvSpPr/>
          <p:nvPr/>
        </p:nvSpPr>
        <p:spPr>
          <a:xfrm rot="18287571">
            <a:off x="38746" y="945696"/>
            <a:ext cx="2969056" cy="1755915"/>
          </a:xfrm>
          <a:prstGeom prst="horizontalScroll">
            <a:avLst>
              <a:gd name="adj" fmla="val 19415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কবি পরিচিতি</a:t>
            </a:r>
            <a:endParaRPr lang="en-US" sz="28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638" t="405" r="11256" b="15162"/>
          <a:stretch/>
        </p:blipFill>
        <p:spPr>
          <a:xfrm>
            <a:off x="5236907" y="2150153"/>
            <a:ext cx="2568653" cy="2451544"/>
          </a:xfrm>
          <a:prstGeom prst="ellipse">
            <a:avLst/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90395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9" grpId="0" animBg="1"/>
      <p:bldP spid="30" grpId="0" animBg="1"/>
      <p:bldP spid="31" grpId="0" animBg="1"/>
      <p:bldP spid="4" grpId="0" animBg="1"/>
      <p:bldP spid="32" grpId="0" animBg="1"/>
      <p:bldP spid="33" grpId="0" animBg="1"/>
      <p:bldP spid="35" grpId="0" animBg="1"/>
      <p:bldP spid="36" grpId="0" animBg="1"/>
      <p:bldP spid="15" grpId="0" animBg="1"/>
      <p:bldP spid="1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622359" y="748440"/>
            <a:ext cx="4642338" cy="998805"/>
          </a:xfrm>
          <a:prstGeom prst="ellipse">
            <a:avLst/>
          </a:prstGeom>
          <a:solidFill>
            <a:srgbClr val="00B05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 smtClean="0">
                <a:solidFill>
                  <a:schemeClr val="tx1"/>
                </a:solidFill>
              </a:rPr>
              <a:t>একক কাজ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2551" y="3593814"/>
            <a:ext cx="107895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i="1" dirty="0" smtClean="0">
                <a:solidFill>
                  <a:srgbClr val="00B050"/>
                </a:solidFill>
              </a:rPr>
              <a:t>কবি জসীমউদদীন এর</a:t>
            </a:r>
            <a:r>
              <a:rPr lang="bn-IN" sz="40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পাঁচটি  কাব্যগ্রন্থের নাম  </a:t>
            </a:r>
            <a:r>
              <a:rPr lang="bn-IN" sz="40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0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016" y="525867"/>
            <a:ext cx="4167051" cy="2752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5571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42006" y="281354"/>
            <a:ext cx="4487594" cy="97067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>
                <a:solidFill>
                  <a:srgbClr val="002060"/>
                </a:solidFill>
              </a:rPr>
              <a:t>আদর্শ  পাঠ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521" y="1696278"/>
            <a:ext cx="9130749" cy="4412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8535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3919" y="1622065"/>
            <a:ext cx="3152169" cy="15195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 smtClean="0"/>
              <a:t>ভেন্না পাতা</a:t>
            </a:r>
            <a:endParaRPr lang="en-US" sz="4000" b="1" i="1" dirty="0"/>
          </a:p>
        </p:txBody>
      </p:sp>
      <p:sp>
        <p:nvSpPr>
          <p:cNvPr id="4" name="Rectangle 3"/>
          <p:cNvSpPr/>
          <p:nvPr/>
        </p:nvSpPr>
        <p:spPr>
          <a:xfrm>
            <a:off x="7525722" y="1622065"/>
            <a:ext cx="4467495" cy="178879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/>
              <a:t>ভেন্না এক ধরনের গাছ।</a:t>
            </a:r>
            <a:endParaRPr lang="en-US" sz="3200" b="1" i="1" dirty="0"/>
          </a:p>
        </p:txBody>
      </p:sp>
      <p:sp>
        <p:nvSpPr>
          <p:cNvPr id="5" name="Rectangle 4"/>
          <p:cNvSpPr/>
          <p:nvPr/>
        </p:nvSpPr>
        <p:spPr>
          <a:xfrm>
            <a:off x="293920" y="4161183"/>
            <a:ext cx="3152169" cy="15382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/>
              <a:t>অনাহারে</a:t>
            </a:r>
            <a:endParaRPr lang="en-US" sz="4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515836" y="3870038"/>
            <a:ext cx="4411121" cy="19800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/>
              <a:t>আহার বা খাবার  ছাড়া</a:t>
            </a:r>
            <a:endParaRPr lang="en-US" sz="3200" b="1" i="1" dirty="0"/>
          </a:p>
          <a:p>
            <a:pPr algn="ctr"/>
            <a:endParaRPr lang="en-US" sz="2800" b="1" i="1" dirty="0"/>
          </a:p>
        </p:txBody>
      </p:sp>
      <p:sp>
        <p:nvSpPr>
          <p:cNvPr id="11" name="Oval 10"/>
          <p:cNvSpPr/>
          <p:nvPr/>
        </p:nvSpPr>
        <p:spPr>
          <a:xfrm>
            <a:off x="3446089" y="429737"/>
            <a:ext cx="4402187" cy="73315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kern="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শব্দ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া</a:t>
            </a:r>
            <a:r>
              <a:rPr lang="en-US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র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্</a:t>
            </a:r>
            <a:r>
              <a:rPr lang="en-US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থ 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ব</a:t>
            </a:r>
            <a:r>
              <a:rPr lang="en-US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ি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শ</a:t>
            </a:r>
            <a:r>
              <a:rPr lang="en-US" sz="3200" b="1" kern="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্লেষ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ণ</a:t>
            </a:r>
            <a:endParaRPr lang="en-US" sz="3200" b="1" kern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ushBan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910" y="1395428"/>
            <a:ext cx="3487511" cy="2015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910" y="3782836"/>
            <a:ext cx="3487510" cy="239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0649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1775</TotalTime>
  <Words>517</Words>
  <Application>Microsoft Office PowerPoint</Application>
  <PresentationFormat>Custom</PresentationFormat>
  <Paragraphs>96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Ion Boardroom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191</cp:revision>
  <dcterms:created xsi:type="dcterms:W3CDTF">2019-11-30T01:36:15Z</dcterms:created>
  <dcterms:modified xsi:type="dcterms:W3CDTF">2021-07-28T07:37:13Z</dcterms:modified>
</cp:coreProperties>
</file>