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7" r:id="rId2"/>
    <p:sldMasterId id="2147483719" r:id="rId3"/>
  </p:sldMasterIdLst>
  <p:notesMasterIdLst>
    <p:notesMasterId r:id="rId20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5" r:id="rId12"/>
    <p:sldId id="276" r:id="rId13"/>
    <p:sldId id="265" r:id="rId14"/>
    <p:sldId id="277" r:id="rId15"/>
    <p:sldId id="278" r:id="rId16"/>
    <p:sldId id="279" r:id="rId17"/>
    <p:sldId id="280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365 Pro Plus" initials="3PP" lastIdx="1" clrIdx="0">
    <p:extLst>
      <p:ext uri="{19B8F6BF-5375-455C-9EA6-DF929625EA0E}">
        <p15:presenceInfo xmlns:p15="http://schemas.microsoft.com/office/powerpoint/2012/main" userId="365 Pro Pl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734F"/>
    <a:srgbClr val="A3619B"/>
    <a:srgbClr val="32823F"/>
    <a:srgbClr val="3B8547"/>
    <a:srgbClr val="3B7947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792" y="108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D2270A-7129-47B3-B550-2A1A17CAAF15}" type="doc">
      <dgm:prSet loTypeId="urn:microsoft.com/office/officeart/2005/8/layout/radial5" loCatId="cycle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E0AB81B9-8F06-4CFA-A625-9E76EF86C8D1}">
      <dgm:prSet phldrT="[Text]" custT="1"/>
      <dgm:spPr>
        <a:ln>
          <a:solidFill>
            <a:srgbClr val="00B050"/>
          </a:solidFill>
        </a:ln>
      </dgm:spPr>
      <dgm:t>
        <a:bodyPr/>
        <a:lstStyle/>
        <a:p>
          <a:r>
            <a:rPr lang="en-US" sz="4000" b="1" dirty="0" err="1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ea typeface="Yu Mincho Demibold" panose="02020600000000000000" pitchFamily="18" charset="-128"/>
              <a:cs typeface="NikoshBAN" panose="02000000000000000000" pitchFamily="2" charset="0"/>
            </a:rPr>
            <a:t>সবুজ</a:t>
          </a:r>
          <a:r>
            <a:rPr lang="en-US" sz="40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ea typeface="Yu Mincho Demibold" panose="02020600000000000000" pitchFamily="18" charset="-128"/>
              <a:cs typeface="NikoshBAN" panose="02000000000000000000" pitchFamily="2" charset="0"/>
            </a:rPr>
            <a:t> </a:t>
          </a:r>
          <a:r>
            <a:rPr lang="en-US" sz="4000" b="1" dirty="0" err="1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ea typeface="Yu Mincho Demibold" panose="02020600000000000000" pitchFamily="18" charset="-128"/>
              <a:cs typeface="NikoshBAN" panose="02000000000000000000" pitchFamily="2" charset="0"/>
            </a:rPr>
            <a:t>রসায়ন</a:t>
          </a:r>
          <a:endParaRPr lang="en-US" sz="4000" b="1" dirty="0">
            <a:solidFill>
              <a:schemeClr val="accent6">
                <a:lumMod val="75000"/>
              </a:schemeClr>
            </a:solidFill>
            <a:latin typeface="NikoshBAN" panose="02000000000000000000" pitchFamily="2" charset="0"/>
            <a:ea typeface="Yu Mincho Demibold" panose="02020600000000000000" pitchFamily="18" charset="-128"/>
            <a:cs typeface="NikoshBAN" panose="02000000000000000000" pitchFamily="2" charset="0"/>
          </a:endParaRPr>
        </a:p>
      </dgm:t>
    </dgm:pt>
    <dgm:pt modelId="{7221928F-40A4-44E4-B9CB-3DA7FD7161E2}" type="parTrans" cxnId="{82C50E8B-E10B-498E-8964-28C975B6C518}">
      <dgm:prSet/>
      <dgm:spPr/>
      <dgm:t>
        <a:bodyPr/>
        <a:lstStyle/>
        <a:p>
          <a:endParaRPr lang="en-US"/>
        </a:p>
      </dgm:t>
    </dgm:pt>
    <dgm:pt modelId="{21CED87E-FE25-411E-BF60-F6F663E60E47}" type="sibTrans" cxnId="{82C50E8B-E10B-498E-8964-28C975B6C518}">
      <dgm:prSet/>
      <dgm:spPr/>
      <dgm:t>
        <a:bodyPr/>
        <a:lstStyle/>
        <a:p>
          <a:endParaRPr lang="en-US"/>
        </a:p>
      </dgm:t>
    </dgm:pt>
    <dgm:pt modelId="{B4F9E6F2-B69A-4418-8422-34A83D037BDF}">
      <dgm:prSet phldrT="[Text]" custT="1"/>
      <dgm:spPr>
        <a:solidFill>
          <a:schemeClr val="accent4">
            <a:lumMod val="40000"/>
            <a:lumOff val="60000"/>
          </a:schemeClr>
        </a:solidFill>
        <a:ln>
          <a:solidFill>
            <a:srgbClr val="00B0F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3200" b="1" dirty="0" err="1">
              <a:latin typeface="NikoshBAN" panose="02000000000000000000" pitchFamily="2" charset="0"/>
              <a:ea typeface="Yu Mincho Demibold" panose="02020600000000000000" pitchFamily="18" charset="-128"/>
              <a:cs typeface="NikoshBAN" panose="02000000000000000000" pitchFamily="2" charset="0"/>
            </a:rPr>
            <a:t>রাসায়নিক</a:t>
          </a:r>
          <a:endParaRPr lang="en-US" sz="3200" b="1" dirty="0">
            <a:latin typeface="NikoshBAN" panose="02000000000000000000" pitchFamily="2" charset="0"/>
            <a:ea typeface="Yu Mincho Demibold" panose="02020600000000000000" pitchFamily="18" charset="-128"/>
            <a:cs typeface="NikoshBAN" panose="02000000000000000000" pitchFamily="2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3200" b="1" dirty="0" err="1">
              <a:latin typeface="NikoshBAN" panose="02000000000000000000" pitchFamily="2" charset="0"/>
              <a:ea typeface="Yu Mincho Demibold" panose="02020600000000000000" pitchFamily="18" charset="-128"/>
              <a:cs typeface="NikoshBAN" panose="02000000000000000000" pitchFamily="2" charset="0"/>
            </a:rPr>
            <a:t>দ্রব্য</a:t>
          </a:r>
          <a:endParaRPr lang="en-US" sz="3200" dirty="0">
            <a:latin typeface="NikoshBAN" panose="02000000000000000000" pitchFamily="2" charset="0"/>
            <a:ea typeface="Yu Mincho Demibold" panose="02020600000000000000" pitchFamily="18" charset="-128"/>
            <a:cs typeface="NikoshBAN" panose="02000000000000000000" pitchFamily="2" charset="0"/>
          </a:endParaRPr>
        </a:p>
      </dgm:t>
    </dgm:pt>
    <dgm:pt modelId="{DDDD7574-DBD5-4F17-BB9C-C1E6135E9F2D}" type="parTrans" cxnId="{7693137E-6782-4FB6-9F61-13782E19B8EA}">
      <dgm:prSet/>
      <dgm:spPr/>
      <dgm:t>
        <a:bodyPr/>
        <a:lstStyle/>
        <a:p>
          <a:endParaRPr lang="en-US"/>
        </a:p>
      </dgm:t>
    </dgm:pt>
    <dgm:pt modelId="{9FBEAED6-3066-4E24-B971-9B4738D6619F}" type="sibTrans" cxnId="{7693137E-6782-4FB6-9F61-13782E19B8EA}">
      <dgm:prSet/>
      <dgm:spPr/>
      <dgm:t>
        <a:bodyPr/>
        <a:lstStyle/>
        <a:p>
          <a:endParaRPr lang="en-US"/>
        </a:p>
      </dgm:t>
    </dgm:pt>
    <dgm:pt modelId="{95618B9A-A2F4-4908-A94C-6FA7D18164BD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3200" b="1" dirty="0" err="1">
              <a:latin typeface="NikoshBAN" panose="02000000000000000000" pitchFamily="2" charset="0"/>
              <a:ea typeface="Yu Mincho Demibold" panose="02020600000000000000" pitchFamily="18" charset="-128"/>
              <a:cs typeface="NikoshBAN" panose="02000000000000000000" pitchFamily="2" charset="0"/>
            </a:rPr>
            <a:t>দ্রাবক</a:t>
          </a:r>
          <a:endParaRPr lang="en-US" sz="3200" dirty="0">
            <a:latin typeface="NikoshBAN" panose="02000000000000000000" pitchFamily="2" charset="0"/>
            <a:ea typeface="Yu Mincho Demibold" panose="02020600000000000000" pitchFamily="18" charset="-128"/>
            <a:cs typeface="NikoshBAN" panose="02000000000000000000" pitchFamily="2" charset="0"/>
          </a:endParaRPr>
        </a:p>
      </dgm:t>
    </dgm:pt>
    <dgm:pt modelId="{16641E3E-4588-482F-9C7C-207F6F21E43F}" type="parTrans" cxnId="{1BCFD50F-EDE6-4E67-8B8F-D0E1FF0272BE}">
      <dgm:prSet/>
      <dgm:spPr/>
      <dgm:t>
        <a:bodyPr/>
        <a:lstStyle/>
        <a:p>
          <a:endParaRPr lang="en-US"/>
        </a:p>
      </dgm:t>
    </dgm:pt>
    <dgm:pt modelId="{749F518A-83DC-4EA5-9CCD-F27CF930BB57}" type="sibTrans" cxnId="{1BCFD50F-EDE6-4E67-8B8F-D0E1FF0272BE}">
      <dgm:prSet/>
      <dgm:spPr/>
      <dgm:t>
        <a:bodyPr/>
        <a:lstStyle/>
        <a:p>
          <a:endParaRPr lang="en-US"/>
        </a:p>
      </dgm:t>
    </dgm:pt>
    <dgm:pt modelId="{7A2C6B3E-B7B6-4006-B691-155599E043D6}">
      <dgm:prSet phldrT="[Text]" custT="1"/>
      <dgm:spPr>
        <a:ln>
          <a:solidFill>
            <a:srgbClr val="00B0F0"/>
          </a:solidFill>
        </a:ln>
      </dgm:spPr>
      <dgm:t>
        <a:bodyPr/>
        <a:lstStyle/>
        <a:p>
          <a:r>
            <a:rPr lang="en-US" sz="3200" b="1" dirty="0" err="1">
              <a:latin typeface="NikoshBAN" panose="02000000000000000000" pitchFamily="2" charset="0"/>
              <a:ea typeface="Yu Mincho Demibold" panose="02020600000000000000" pitchFamily="18" charset="-128"/>
              <a:cs typeface="NikoshBAN" panose="02000000000000000000" pitchFamily="2" charset="0"/>
            </a:rPr>
            <a:t>জ্বালানি</a:t>
          </a:r>
          <a:endParaRPr lang="en-US" sz="3200" b="1" dirty="0">
            <a:latin typeface="NikoshBAN" panose="02000000000000000000" pitchFamily="2" charset="0"/>
            <a:ea typeface="Yu Mincho Demibold" panose="02020600000000000000" pitchFamily="18" charset="-128"/>
            <a:cs typeface="NikoshBAN" panose="02000000000000000000" pitchFamily="2" charset="0"/>
          </a:endParaRPr>
        </a:p>
      </dgm:t>
    </dgm:pt>
    <dgm:pt modelId="{5FE5B24F-DD25-4C5E-9016-E441E23D099C}" type="parTrans" cxnId="{F92F70BF-9E60-4567-A188-01E0D2D31152}">
      <dgm:prSet/>
      <dgm:spPr/>
      <dgm:t>
        <a:bodyPr/>
        <a:lstStyle/>
        <a:p>
          <a:endParaRPr lang="en-US"/>
        </a:p>
      </dgm:t>
    </dgm:pt>
    <dgm:pt modelId="{5C5E4B0E-D036-4477-B313-EEF887E4522F}" type="sibTrans" cxnId="{F92F70BF-9E60-4567-A188-01E0D2D31152}">
      <dgm:prSet/>
      <dgm:spPr/>
      <dgm:t>
        <a:bodyPr/>
        <a:lstStyle/>
        <a:p>
          <a:endParaRPr lang="en-US"/>
        </a:p>
      </dgm:t>
    </dgm:pt>
    <dgm:pt modelId="{1CB84B00-D345-4EE0-BA5D-790B7C37C27C}">
      <dgm:prSet phldrT="[Text]" custT="1"/>
      <dgm:spPr>
        <a:solidFill>
          <a:schemeClr val="bg2">
            <a:lumMod val="40000"/>
            <a:lumOff val="60000"/>
          </a:schemeClr>
        </a:solidFill>
        <a:ln>
          <a:solidFill>
            <a:srgbClr val="00B0F0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 sz="3200" b="1" dirty="0" err="1">
              <a:latin typeface="NikoshBAN" panose="02000000000000000000" pitchFamily="2" charset="0"/>
              <a:ea typeface="Yu Mincho Demibold" panose="02020600000000000000" pitchFamily="18" charset="-128"/>
              <a:cs typeface="NikoshBAN" panose="02000000000000000000" pitchFamily="2" charset="0"/>
            </a:rPr>
            <a:t>বর্জ্য</a:t>
          </a:r>
          <a:r>
            <a:rPr lang="en-US" sz="3200" b="1" dirty="0">
              <a:latin typeface="NikoshBAN" panose="02000000000000000000" pitchFamily="2" charset="0"/>
              <a:ea typeface="Yu Mincho Demibold" panose="02020600000000000000" pitchFamily="18" charset="-128"/>
              <a:cs typeface="NikoshBAN" panose="02000000000000000000" pitchFamily="2" charset="0"/>
            </a:rPr>
            <a:t> </a:t>
          </a:r>
          <a:r>
            <a:rPr lang="en-US" sz="3200" b="1" dirty="0" err="1">
              <a:latin typeface="NikoshBAN" panose="02000000000000000000" pitchFamily="2" charset="0"/>
              <a:ea typeface="Yu Mincho Demibold" panose="02020600000000000000" pitchFamily="18" charset="-128"/>
              <a:cs typeface="NikoshBAN" panose="02000000000000000000" pitchFamily="2" charset="0"/>
            </a:rPr>
            <a:t>পরিত্যাগ</a:t>
          </a:r>
          <a:endParaRPr lang="en-US" sz="3200" b="1" dirty="0">
            <a:latin typeface="NikoshBAN" panose="02000000000000000000" pitchFamily="2" charset="0"/>
            <a:ea typeface="Yu Mincho Demibold" panose="02020600000000000000" pitchFamily="18" charset="-128"/>
            <a:cs typeface="NikoshBAN" panose="02000000000000000000" pitchFamily="2" charset="0"/>
          </a:endParaRPr>
        </a:p>
      </dgm:t>
    </dgm:pt>
    <dgm:pt modelId="{EAAE94F5-7A20-4DC5-AF2A-518BB2969B58}" type="parTrans" cxnId="{A01EA4CA-865E-486B-BFF6-D9D737AE58C6}">
      <dgm:prSet/>
      <dgm:spPr/>
      <dgm:t>
        <a:bodyPr/>
        <a:lstStyle/>
        <a:p>
          <a:endParaRPr lang="en-US"/>
        </a:p>
      </dgm:t>
    </dgm:pt>
    <dgm:pt modelId="{062DE726-B369-49AB-8DF8-0609F5AAA4D5}" type="sibTrans" cxnId="{A01EA4CA-865E-486B-BFF6-D9D737AE58C6}">
      <dgm:prSet/>
      <dgm:spPr/>
      <dgm:t>
        <a:bodyPr/>
        <a:lstStyle/>
        <a:p>
          <a:endParaRPr lang="en-US"/>
        </a:p>
      </dgm:t>
    </dgm:pt>
    <dgm:pt modelId="{36BD8B01-F52F-4462-9558-BA1D4155639B}">
      <dgm:prSet/>
      <dgm:spPr/>
      <dgm:t>
        <a:bodyPr/>
        <a:lstStyle/>
        <a:p>
          <a:endParaRPr lang="en-US"/>
        </a:p>
      </dgm:t>
    </dgm:pt>
    <dgm:pt modelId="{3CB68B93-0F28-4483-8DDD-9F74C412E151}" type="parTrans" cxnId="{4CF5F036-5B9E-467B-948D-4804E77A6285}">
      <dgm:prSet/>
      <dgm:spPr/>
      <dgm:t>
        <a:bodyPr/>
        <a:lstStyle/>
        <a:p>
          <a:endParaRPr lang="en-US"/>
        </a:p>
      </dgm:t>
    </dgm:pt>
    <dgm:pt modelId="{87A7F8D9-2A4F-47D7-8571-D7696CAF6204}" type="sibTrans" cxnId="{4CF5F036-5B9E-467B-948D-4804E77A6285}">
      <dgm:prSet/>
      <dgm:spPr/>
      <dgm:t>
        <a:bodyPr/>
        <a:lstStyle/>
        <a:p>
          <a:endParaRPr lang="en-US"/>
        </a:p>
      </dgm:t>
    </dgm:pt>
    <dgm:pt modelId="{11405A94-D7BD-48A7-97D6-1AA79865DC01}">
      <dgm:prSet/>
      <dgm:spPr/>
      <dgm:t>
        <a:bodyPr/>
        <a:lstStyle/>
        <a:p>
          <a:endParaRPr lang="en-US"/>
        </a:p>
      </dgm:t>
    </dgm:pt>
    <dgm:pt modelId="{8608BBC2-41A5-4EAA-AC65-7ADFB7CA9BED}" type="parTrans" cxnId="{02C8F4B5-FE93-4FFA-9B9C-15CFD9E36518}">
      <dgm:prSet/>
      <dgm:spPr/>
      <dgm:t>
        <a:bodyPr/>
        <a:lstStyle/>
        <a:p>
          <a:endParaRPr lang="en-US"/>
        </a:p>
      </dgm:t>
    </dgm:pt>
    <dgm:pt modelId="{2ECBC8C4-CCAD-4041-B21C-EF7820A5F353}" type="sibTrans" cxnId="{02C8F4B5-FE93-4FFA-9B9C-15CFD9E36518}">
      <dgm:prSet/>
      <dgm:spPr/>
      <dgm:t>
        <a:bodyPr/>
        <a:lstStyle/>
        <a:p>
          <a:endParaRPr lang="en-US"/>
        </a:p>
      </dgm:t>
    </dgm:pt>
    <dgm:pt modelId="{74AB4472-A302-4AF1-9B4B-E06CF7041AB5}">
      <dgm:prSet/>
      <dgm:spPr/>
      <dgm:t>
        <a:bodyPr/>
        <a:lstStyle/>
        <a:p>
          <a:endParaRPr lang="en-US"/>
        </a:p>
      </dgm:t>
    </dgm:pt>
    <dgm:pt modelId="{B20AA6AF-6E27-491F-AA89-4AEE92BBBF14}" type="parTrans" cxnId="{F6BD3D46-B45E-432F-B909-672E7A2C3AA2}">
      <dgm:prSet/>
      <dgm:spPr/>
      <dgm:t>
        <a:bodyPr/>
        <a:lstStyle/>
        <a:p>
          <a:endParaRPr lang="en-US"/>
        </a:p>
      </dgm:t>
    </dgm:pt>
    <dgm:pt modelId="{4909B57F-F033-412B-8107-10682DBDC45D}" type="sibTrans" cxnId="{F6BD3D46-B45E-432F-B909-672E7A2C3AA2}">
      <dgm:prSet/>
      <dgm:spPr/>
      <dgm:t>
        <a:bodyPr/>
        <a:lstStyle/>
        <a:p>
          <a:endParaRPr lang="en-US"/>
        </a:p>
      </dgm:t>
    </dgm:pt>
    <dgm:pt modelId="{D29DAE4A-35F7-439F-AE97-F419BF96D524}" type="pres">
      <dgm:prSet presAssocID="{F8D2270A-7129-47B3-B550-2A1A17CAAF1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6CC4897-715C-4F81-9CF1-C1A963146D61}" type="pres">
      <dgm:prSet presAssocID="{E0AB81B9-8F06-4CFA-A625-9E76EF86C8D1}" presName="centerShape" presStyleLbl="node0" presStyleIdx="0" presStyleCnt="1" custScaleX="168193" custScaleY="90046" custLinFactNeighborX="-308" custLinFactNeighborY="-2642"/>
      <dgm:spPr/>
    </dgm:pt>
    <dgm:pt modelId="{E3D54413-1BE4-4488-8224-493B1379AF34}" type="pres">
      <dgm:prSet presAssocID="{DDDD7574-DBD5-4F17-BB9C-C1E6135E9F2D}" presName="parTrans" presStyleLbl="sibTrans2D1" presStyleIdx="0" presStyleCnt="4" custAng="93703" custScaleX="123404" custScaleY="80317" custLinFactNeighborX="-23887" custLinFactNeighborY="797"/>
      <dgm:spPr/>
    </dgm:pt>
    <dgm:pt modelId="{17C167FC-7B73-4926-BFD5-248B611F7AD3}" type="pres">
      <dgm:prSet presAssocID="{DDDD7574-DBD5-4F17-BB9C-C1E6135E9F2D}" presName="connectorText" presStyleLbl="sibTrans2D1" presStyleIdx="0" presStyleCnt="4"/>
      <dgm:spPr/>
    </dgm:pt>
    <dgm:pt modelId="{84D710A8-97B9-4952-8591-9E0725DCAD7A}" type="pres">
      <dgm:prSet presAssocID="{B4F9E6F2-B69A-4418-8422-34A83D037BDF}" presName="node" presStyleLbl="node1" presStyleIdx="0" presStyleCnt="4" custScaleX="170582" custScaleY="82589" custRadScaleRad="107893" custRadScaleInc="-3996">
        <dgm:presLayoutVars>
          <dgm:bulletEnabled val="1"/>
        </dgm:presLayoutVars>
      </dgm:prSet>
      <dgm:spPr/>
    </dgm:pt>
    <dgm:pt modelId="{F2D1C515-F4A3-4B3C-9D35-360EA5481035}" type="pres">
      <dgm:prSet presAssocID="{16641E3E-4588-482F-9C7C-207F6F21E43F}" presName="parTrans" presStyleLbl="sibTrans2D1" presStyleIdx="1" presStyleCnt="4" custScaleX="121966" custScaleY="73278" custLinFactNeighborX="-11046" custLinFactNeighborY="9075"/>
      <dgm:spPr/>
    </dgm:pt>
    <dgm:pt modelId="{5C4192FC-9762-46B2-BBFA-56282220BE92}" type="pres">
      <dgm:prSet presAssocID="{16641E3E-4588-482F-9C7C-207F6F21E43F}" presName="connectorText" presStyleLbl="sibTrans2D1" presStyleIdx="1" presStyleCnt="4"/>
      <dgm:spPr/>
    </dgm:pt>
    <dgm:pt modelId="{B622F04B-97D0-4177-BD76-25F78B59AD40}" type="pres">
      <dgm:prSet presAssocID="{95618B9A-A2F4-4908-A94C-6FA7D18164BD}" presName="node" presStyleLbl="node1" presStyleIdx="1" presStyleCnt="4" custScaleX="175377" custScaleY="83176" custRadScaleRad="165437" custRadScaleInc="368">
        <dgm:presLayoutVars>
          <dgm:bulletEnabled val="1"/>
        </dgm:presLayoutVars>
      </dgm:prSet>
      <dgm:spPr/>
    </dgm:pt>
    <dgm:pt modelId="{0C3D50F3-CD99-41E9-A684-BF1748B4FCEF}" type="pres">
      <dgm:prSet presAssocID="{5FE5B24F-DD25-4C5E-9016-E441E23D099C}" presName="parTrans" presStyleLbl="sibTrans2D1" presStyleIdx="2" presStyleCnt="4" custAng="21393062" custScaleX="122230" custScaleY="94490" custLinFactNeighborX="-12249" custLinFactNeighborY="4470"/>
      <dgm:spPr/>
    </dgm:pt>
    <dgm:pt modelId="{FC6355E5-FF0A-441D-8C90-EFFE17B09C31}" type="pres">
      <dgm:prSet presAssocID="{5FE5B24F-DD25-4C5E-9016-E441E23D099C}" presName="connectorText" presStyleLbl="sibTrans2D1" presStyleIdx="2" presStyleCnt="4"/>
      <dgm:spPr/>
    </dgm:pt>
    <dgm:pt modelId="{D02A89F2-C6BB-4EE3-A18F-7BD3F66D4D68}" type="pres">
      <dgm:prSet presAssocID="{7A2C6B3E-B7B6-4006-B691-155599E043D6}" presName="node" presStyleLbl="node1" presStyleIdx="2" presStyleCnt="4" custScaleX="167981" custScaleY="80867" custRadScaleRad="93617" custRadScaleInc="8933">
        <dgm:presLayoutVars>
          <dgm:bulletEnabled val="1"/>
        </dgm:presLayoutVars>
      </dgm:prSet>
      <dgm:spPr/>
    </dgm:pt>
    <dgm:pt modelId="{BA716ACE-D415-4A3F-9C4A-30577E9E03F9}" type="pres">
      <dgm:prSet presAssocID="{EAAE94F5-7A20-4DC5-AF2A-518BB2969B58}" presName="parTrans" presStyleLbl="sibTrans2D1" presStyleIdx="3" presStyleCnt="4" custScaleX="111224" custScaleY="78090" custLinFactNeighborX="3638" custLinFactNeighborY="8719"/>
      <dgm:spPr/>
    </dgm:pt>
    <dgm:pt modelId="{107F5308-749D-4332-9353-49F27EED26DA}" type="pres">
      <dgm:prSet presAssocID="{EAAE94F5-7A20-4DC5-AF2A-518BB2969B58}" presName="connectorText" presStyleLbl="sibTrans2D1" presStyleIdx="3" presStyleCnt="4"/>
      <dgm:spPr/>
    </dgm:pt>
    <dgm:pt modelId="{A913C2FC-CE97-453C-9199-761FC7E8EF40}" type="pres">
      <dgm:prSet presAssocID="{1CB84B00-D345-4EE0-BA5D-790B7C37C27C}" presName="node" presStyleLbl="node1" presStyleIdx="3" presStyleCnt="4" custScaleX="172713" custScaleY="81002" custRadScaleRad="171324" custRadScaleInc="2959">
        <dgm:presLayoutVars>
          <dgm:bulletEnabled val="1"/>
        </dgm:presLayoutVars>
      </dgm:prSet>
      <dgm:spPr/>
    </dgm:pt>
  </dgm:ptLst>
  <dgm:cxnLst>
    <dgm:cxn modelId="{52DEA804-C07C-41C6-AF00-FE75D73A65F1}" type="presOf" srcId="{7A2C6B3E-B7B6-4006-B691-155599E043D6}" destId="{D02A89F2-C6BB-4EE3-A18F-7BD3F66D4D68}" srcOrd="0" destOrd="0" presId="urn:microsoft.com/office/officeart/2005/8/layout/radial5"/>
    <dgm:cxn modelId="{CA6A3F05-8AD6-475D-9007-71FA4510751E}" type="presOf" srcId="{16641E3E-4588-482F-9C7C-207F6F21E43F}" destId="{5C4192FC-9762-46B2-BBFA-56282220BE92}" srcOrd="1" destOrd="0" presId="urn:microsoft.com/office/officeart/2005/8/layout/radial5"/>
    <dgm:cxn modelId="{1BCFD50F-EDE6-4E67-8B8F-D0E1FF0272BE}" srcId="{E0AB81B9-8F06-4CFA-A625-9E76EF86C8D1}" destId="{95618B9A-A2F4-4908-A94C-6FA7D18164BD}" srcOrd="1" destOrd="0" parTransId="{16641E3E-4588-482F-9C7C-207F6F21E43F}" sibTransId="{749F518A-83DC-4EA5-9CCD-F27CF930BB57}"/>
    <dgm:cxn modelId="{22CC6E2B-E5F7-40F2-94F6-48B034B32F55}" type="presOf" srcId="{EAAE94F5-7A20-4DC5-AF2A-518BB2969B58}" destId="{107F5308-749D-4332-9353-49F27EED26DA}" srcOrd="1" destOrd="0" presId="urn:microsoft.com/office/officeart/2005/8/layout/radial5"/>
    <dgm:cxn modelId="{9AC3BE34-EC3A-4FFC-9A7A-AED30D722A4E}" type="presOf" srcId="{1CB84B00-D345-4EE0-BA5D-790B7C37C27C}" destId="{A913C2FC-CE97-453C-9199-761FC7E8EF40}" srcOrd="0" destOrd="0" presId="urn:microsoft.com/office/officeart/2005/8/layout/radial5"/>
    <dgm:cxn modelId="{4CF5F036-5B9E-467B-948D-4804E77A6285}" srcId="{F8D2270A-7129-47B3-B550-2A1A17CAAF15}" destId="{36BD8B01-F52F-4462-9558-BA1D4155639B}" srcOrd="3" destOrd="0" parTransId="{3CB68B93-0F28-4483-8DDD-9F74C412E151}" sibTransId="{87A7F8D9-2A4F-47D7-8571-D7696CAF6204}"/>
    <dgm:cxn modelId="{F6BD3D46-B45E-432F-B909-672E7A2C3AA2}" srcId="{F8D2270A-7129-47B3-B550-2A1A17CAAF15}" destId="{74AB4472-A302-4AF1-9B4B-E06CF7041AB5}" srcOrd="1" destOrd="0" parTransId="{B20AA6AF-6E27-491F-AA89-4AEE92BBBF14}" sibTransId="{4909B57F-F033-412B-8107-10682DBDC45D}"/>
    <dgm:cxn modelId="{AA9E394B-5173-4241-A1B7-157A91B9C123}" type="presOf" srcId="{DDDD7574-DBD5-4F17-BB9C-C1E6135E9F2D}" destId="{17C167FC-7B73-4926-BFD5-248B611F7AD3}" srcOrd="1" destOrd="0" presId="urn:microsoft.com/office/officeart/2005/8/layout/radial5"/>
    <dgm:cxn modelId="{0AB1F86C-E675-40CB-B508-AAFDCEF08454}" type="presOf" srcId="{16641E3E-4588-482F-9C7C-207F6F21E43F}" destId="{F2D1C515-F4A3-4B3C-9D35-360EA5481035}" srcOrd="0" destOrd="0" presId="urn:microsoft.com/office/officeart/2005/8/layout/radial5"/>
    <dgm:cxn modelId="{9EAC3F4D-E2D8-47BF-9424-600CB9219B98}" type="presOf" srcId="{EAAE94F5-7A20-4DC5-AF2A-518BB2969B58}" destId="{BA716ACE-D415-4A3F-9C4A-30577E9E03F9}" srcOrd="0" destOrd="0" presId="urn:microsoft.com/office/officeart/2005/8/layout/radial5"/>
    <dgm:cxn modelId="{A97C5975-1908-474E-8877-955CEFAFA935}" type="presOf" srcId="{F8D2270A-7129-47B3-B550-2A1A17CAAF15}" destId="{D29DAE4A-35F7-439F-AE97-F419BF96D524}" srcOrd="0" destOrd="0" presId="urn:microsoft.com/office/officeart/2005/8/layout/radial5"/>
    <dgm:cxn modelId="{51F9507C-EB88-488C-B5B9-DABD185F3410}" type="presOf" srcId="{5FE5B24F-DD25-4C5E-9016-E441E23D099C}" destId="{0C3D50F3-CD99-41E9-A684-BF1748B4FCEF}" srcOrd="0" destOrd="0" presId="urn:microsoft.com/office/officeart/2005/8/layout/radial5"/>
    <dgm:cxn modelId="{7693137E-6782-4FB6-9F61-13782E19B8EA}" srcId="{E0AB81B9-8F06-4CFA-A625-9E76EF86C8D1}" destId="{B4F9E6F2-B69A-4418-8422-34A83D037BDF}" srcOrd="0" destOrd="0" parTransId="{DDDD7574-DBD5-4F17-BB9C-C1E6135E9F2D}" sibTransId="{9FBEAED6-3066-4E24-B971-9B4738D6619F}"/>
    <dgm:cxn modelId="{CA841C81-CF4F-4908-A31E-8C7244C185AA}" type="presOf" srcId="{5FE5B24F-DD25-4C5E-9016-E441E23D099C}" destId="{FC6355E5-FF0A-441D-8C90-EFFE17B09C31}" srcOrd="1" destOrd="0" presId="urn:microsoft.com/office/officeart/2005/8/layout/radial5"/>
    <dgm:cxn modelId="{82C50E8B-E10B-498E-8964-28C975B6C518}" srcId="{F8D2270A-7129-47B3-B550-2A1A17CAAF15}" destId="{E0AB81B9-8F06-4CFA-A625-9E76EF86C8D1}" srcOrd="0" destOrd="0" parTransId="{7221928F-40A4-44E4-B9CB-3DA7FD7161E2}" sibTransId="{21CED87E-FE25-411E-BF60-F6F663E60E47}"/>
    <dgm:cxn modelId="{9245E58C-331C-4779-A638-4565B8671016}" type="presOf" srcId="{DDDD7574-DBD5-4F17-BB9C-C1E6135E9F2D}" destId="{E3D54413-1BE4-4488-8224-493B1379AF34}" srcOrd="0" destOrd="0" presId="urn:microsoft.com/office/officeart/2005/8/layout/radial5"/>
    <dgm:cxn modelId="{02C8F4B5-FE93-4FFA-9B9C-15CFD9E36518}" srcId="{F8D2270A-7129-47B3-B550-2A1A17CAAF15}" destId="{11405A94-D7BD-48A7-97D6-1AA79865DC01}" srcOrd="2" destOrd="0" parTransId="{8608BBC2-41A5-4EAA-AC65-7ADFB7CA9BED}" sibTransId="{2ECBC8C4-CCAD-4041-B21C-EF7820A5F353}"/>
    <dgm:cxn modelId="{972516B9-252A-45F1-8E6E-C901B44AF04B}" type="presOf" srcId="{E0AB81B9-8F06-4CFA-A625-9E76EF86C8D1}" destId="{C6CC4897-715C-4F81-9CF1-C1A963146D61}" srcOrd="0" destOrd="0" presId="urn:microsoft.com/office/officeart/2005/8/layout/radial5"/>
    <dgm:cxn modelId="{C5F745BB-A05E-4487-BEB8-273B2F89D03E}" type="presOf" srcId="{B4F9E6F2-B69A-4418-8422-34A83D037BDF}" destId="{84D710A8-97B9-4952-8591-9E0725DCAD7A}" srcOrd="0" destOrd="0" presId="urn:microsoft.com/office/officeart/2005/8/layout/radial5"/>
    <dgm:cxn modelId="{F92F70BF-9E60-4567-A188-01E0D2D31152}" srcId="{E0AB81B9-8F06-4CFA-A625-9E76EF86C8D1}" destId="{7A2C6B3E-B7B6-4006-B691-155599E043D6}" srcOrd="2" destOrd="0" parTransId="{5FE5B24F-DD25-4C5E-9016-E441E23D099C}" sibTransId="{5C5E4B0E-D036-4477-B313-EEF887E4522F}"/>
    <dgm:cxn modelId="{8825CBC2-247A-4557-ADC9-487256F6E034}" type="presOf" srcId="{95618B9A-A2F4-4908-A94C-6FA7D18164BD}" destId="{B622F04B-97D0-4177-BD76-25F78B59AD40}" srcOrd="0" destOrd="0" presId="urn:microsoft.com/office/officeart/2005/8/layout/radial5"/>
    <dgm:cxn modelId="{A01EA4CA-865E-486B-BFF6-D9D737AE58C6}" srcId="{E0AB81B9-8F06-4CFA-A625-9E76EF86C8D1}" destId="{1CB84B00-D345-4EE0-BA5D-790B7C37C27C}" srcOrd="3" destOrd="0" parTransId="{EAAE94F5-7A20-4DC5-AF2A-518BB2969B58}" sibTransId="{062DE726-B369-49AB-8DF8-0609F5AAA4D5}"/>
    <dgm:cxn modelId="{9632C1A2-E634-4A4B-9469-510270E01D2A}" type="presParOf" srcId="{D29DAE4A-35F7-439F-AE97-F419BF96D524}" destId="{C6CC4897-715C-4F81-9CF1-C1A963146D61}" srcOrd="0" destOrd="0" presId="urn:microsoft.com/office/officeart/2005/8/layout/radial5"/>
    <dgm:cxn modelId="{1088052C-83A1-4A78-8C22-C1C50A027CC8}" type="presParOf" srcId="{D29DAE4A-35F7-439F-AE97-F419BF96D524}" destId="{E3D54413-1BE4-4488-8224-493B1379AF34}" srcOrd="1" destOrd="0" presId="urn:microsoft.com/office/officeart/2005/8/layout/radial5"/>
    <dgm:cxn modelId="{E4A1FB02-F6B8-4B7A-8B29-DEA6B10747B1}" type="presParOf" srcId="{E3D54413-1BE4-4488-8224-493B1379AF34}" destId="{17C167FC-7B73-4926-BFD5-248B611F7AD3}" srcOrd="0" destOrd="0" presId="urn:microsoft.com/office/officeart/2005/8/layout/radial5"/>
    <dgm:cxn modelId="{C82AB804-0BD3-4D20-99D6-88E77814F0F4}" type="presParOf" srcId="{D29DAE4A-35F7-439F-AE97-F419BF96D524}" destId="{84D710A8-97B9-4952-8591-9E0725DCAD7A}" srcOrd="2" destOrd="0" presId="urn:microsoft.com/office/officeart/2005/8/layout/radial5"/>
    <dgm:cxn modelId="{097B806C-3DC8-4E13-9F59-FBAB19E4A50A}" type="presParOf" srcId="{D29DAE4A-35F7-439F-AE97-F419BF96D524}" destId="{F2D1C515-F4A3-4B3C-9D35-360EA5481035}" srcOrd="3" destOrd="0" presId="urn:microsoft.com/office/officeart/2005/8/layout/radial5"/>
    <dgm:cxn modelId="{A1C67FE0-6868-4E57-8160-5E2333623B1B}" type="presParOf" srcId="{F2D1C515-F4A3-4B3C-9D35-360EA5481035}" destId="{5C4192FC-9762-46B2-BBFA-56282220BE92}" srcOrd="0" destOrd="0" presId="urn:microsoft.com/office/officeart/2005/8/layout/radial5"/>
    <dgm:cxn modelId="{51A39E7D-A172-436B-8F64-80BF663BECB8}" type="presParOf" srcId="{D29DAE4A-35F7-439F-AE97-F419BF96D524}" destId="{B622F04B-97D0-4177-BD76-25F78B59AD40}" srcOrd="4" destOrd="0" presId="urn:microsoft.com/office/officeart/2005/8/layout/radial5"/>
    <dgm:cxn modelId="{47206BDD-3632-4905-9CC0-F4D60165CD04}" type="presParOf" srcId="{D29DAE4A-35F7-439F-AE97-F419BF96D524}" destId="{0C3D50F3-CD99-41E9-A684-BF1748B4FCEF}" srcOrd="5" destOrd="0" presId="urn:microsoft.com/office/officeart/2005/8/layout/radial5"/>
    <dgm:cxn modelId="{5B07DCEA-935F-448A-9C10-3C2628F93D36}" type="presParOf" srcId="{0C3D50F3-CD99-41E9-A684-BF1748B4FCEF}" destId="{FC6355E5-FF0A-441D-8C90-EFFE17B09C31}" srcOrd="0" destOrd="0" presId="urn:microsoft.com/office/officeart/2005/8/layout/radial5"/>
    <dgm:cxn modelId="{79BB9203-8DCB-44AB-9C2C-8DDCFEBC26C9}" type="presParOf" srcId="{D29DAE4A-35F7-439F-AE97-F419BF96D524}" destId="{D02A89F2-C6BB-4EE3-A18F-7BD3F66D4D68}" srcOrd="6" destOrd="0" presId="urn:microsoft.com/office/officeart/2005/8/layout/radial5"/>
    <dgm:cxn modelId="{311EDA78-257D-4E7B-8CB3-4B392AB361C6}" type="presParOf" srcId="{D29DAE4A-35F7-439F-AE97-F419BF96D524}" destId="{BA716ACE-D415-4A3F-9C4A-30577E9E03F9}" srcOrd="7" destOrd="0" presId="urn:microsoft.com/office/officeart/2005/8/layout/radial5"/>
    <dgm:cxn modelId="{A3E23158-B7DF-4E6E-8ABF-152284D103CF}" type="presParOf" srcId="{BA716ACE-D415-4A3F-9C4A-30577E9E03F9}" destId="{107F5308-749D-4332-9353-49F27EED26DA}" srcOrd="0" destOrd="0" presId="urn:microsoft.com/office/officeart/2005/8/layout/radial5"/>
    <dgm:cxn modelId="{692952C6-67EF-4C82-B86F-899262E5F095}" type="presParOf" srcId="{D29DAE4A-35F7-439F-AE97-F419BF96D524}" destId="{A913C2FC-CE97-453C-9199-761FC7E8EF40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CC4897-715C-4F81-9CF1-C1A963146D61}">
      <dsp:nvSpPr>
        <dsp:cNvPr id="0" name=""/>
        <dsp:cNvSpPr/>
      </dsp:nvSpPr>
      <dsp:spPr>
        <a:xfrm>
          <a:off x="3576923" y="1986602"/>
          <a:ext cx="2415967" cy="12934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 err="1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ea typeface="Yu Mincho Demibold" panose="02020600000000000000" pitchFamily="18" charset="-128"/>
              <a:cs typeface="NikoshBAN" panose="02000000000000000000" pitchFamily="2" charset="0"/>
            </a:rPr>
            <a:t>সবুজ</a:t>
          </a:r>
          <a:r>
            <a:rPr lang="en-US" sz="4000" b="1" kern="12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ea typeface="Yu Mincho Demibold" panose="02020600000000000000" pitchFamily="18" charset="-128"/>
              <a:cs typeface="NikoshBAN" panose="02000000000000000000" pitchFamily="2" charset="0"/>
            </a:rPr>
            <a:t> </a:t>
          </a:r>
          <a:r>
            <a:rPr lang="en-US" sz="4000" b="1" kern="1200" dirty="0" err="1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ea typeface="Yu Mincho Demibold" panose="02020600000000000000" pitchFamily="18" charset="-128"/>
              <a:cs typeface="NikoshBAN" panose="02000000000000000000" pitchFamily="2" charset="0"/>
            </a:rPr>
            <a:t>রসায়ন</a:t>
          </a:r>
          <a:endParaRPr lang="en-US" sz="4000" b="1" kern="1200" dirty="0">
            <a:solidFill>
              <a:schemeClr val="accent6">
                <a:lumMod val="75000"/>
              </a:schemeClr>
            </a:solidFill>
            <a:latin typeface="NikoshBAN" panose="02000000000000000000" pitchFamily="2" charset="0"/>
            <a:ea typeface="Yu Mincho Demibold" panose="02020600000000000000" pitchFamily="18" charset="-128"/>
            <a:cs typeface="NikoshBAN" panose="02000000000000000000" pitchFamily="2" charset="0"/>
          </a:endParaRPr>
        </a:p>
      </dsp:txBody>
      <dsp:txXfrm>
        <a:off x="3930733" y="2176022"/>
        <a:ext cx="1708347" cy="914604"/>
      </dsp:txXfrm>
    </dsp:sp>
    <dsp:sp modelId="{E3D54413-1BE4-4488-8224-493B1379AF34}">
      <dsp:nvSpPr>
        <dsp:cNvPr id="0" name=""/>
        <dsp:cNvSpPr/>
      </dsp:nvSpPr>
      <dsp:spPr>
        <a:xfrm rot="16199862">
          <a:off x="4393440" y="1406245"/>
          <a:ext cx="523685" cy="3922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10800000">
        <a:off x="4452281" y="1543534"/>
        <a:ext cx="406008" cy="235354"/>
      </dsp:txXfrm>
    </dsp:sp>
    <dsp:sp modelId="{84D710A8-97B9-4952-8591-9E0725DCAD7A}">
      <dsp:nvSpPr>
        <dsp:cNvPr id="0" name=""/>
        <dsp:cNvSpPr/>
      </dsp:nvSpPr>
      <dsp:spPr>
        <a:xfrm>
          <a:off x="3504060" y="0"/>
          <a:ext cx="2450284" cy="1186329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1905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200" b="1" kern="1200" dirty="0" err="1">
              <a:latin typeface="NikoshBAN" panose="02000000000000000000" pitchFamily="2" charset="0"/>
              <a:ea typeface="Yu Mincho Demibold" panose="02020600000000000000" pitchFamily="18" charset="-128"/>
              <a:cs typeface="NikoshBAN" panose="02000000000000000000" pitchFamily="2" charset="0"/>
            </a:rPr>
            <a:t>রাসায়নিক</a:t>
          </a:r>
          <a:endParaRPr lang="en-US" sz="3200" b="1" kern="1200" dirty="0">
            <a:latin typeface="NikoshBAN" panose="02000000000000000000" pitchFamily="2" charset="0"/>
            <a:ea typeface="Yu Mincho Demibold" panose="02020600000000000000" pitchFamily="18" charset="-128"/>
            <a:cs typeface="NikoshBAN" panose="02000000000000000000" pitchFamily="2" charset="0"/>
          </a:endParaRPr>
        </a:p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200" b="1" kern="1200" dirty="0" err="1">
              <a:latin typeface="NikoshBAN" panose="02000000000000000000" pitchFamily="2" charset="0"/>
              <a:ea typeface="Yu Mincho Demibold" panose="02020600000000000000" pitchFamily="18" charset="-128"/>
              <a:cs typeface="NikoshBAN" panose="02000000000000000000" pitchFamily="2" charset="0"/>
            </a:rPr>
            <a:t>দ্রব্য</a:t>
          </a:r>
          <a:endParaRPr lang="en-US" sz="3200" kern="1200" dirty="0">
            <a:latin typeface="NikoshBAN" panose="02000000000000000000" pitchFamily="2" charset="0"/>
            <a:ea typeface="Yu Mincho Demibold" panose="02020600000000000000" pitchFamily="18" charset="-128"/>
            <a:cs typeface="NikoshBAN" panose="02000000000000000000" pitchFamily="2" charset="0"/>
          </a:endParaRPr>
        </a:p>
      </dsp:txBody>
      <dsp:txXfrm>
        <a:off x="3862896" y="173734"/>
        <a:ext cx="1732612" cy="838861"/>
      </dsp:txXfrm>
    </dsp:sp>
    <dsp:sp modelId="{F2D1C515-F4A3-4B3C-9D35-360EA5481035}">
      <dsp:nvSpPr>
        <dsp:cNvPr id="0" name=""/>
        <dsp:cNvSpPr/>
      </dsp:nvSpPr>
      <dsp:spPr>
        <a:xfrm rot="119245">
          <a:off x="6080820" y="2555314"/>
          <a:ext cx="567963" cy="3578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6080852" y="2625028"/>
        <a:ext cx="460600" cy="214726"/>
      </dsp:txXfrm>
    </dsp:sp>
    <dsp:sp modelId="{B622F04B-97D0-4177-BD76-25F78B59AD40}">
      <dsp:nvSpPr>
        <dsp:cNvPr id="0" name=""/>
        <dsp:cNvSpPr/>
      </dsp:nvSpPr>
      <dsp:spPr>
        <a:xfrm>
          <a:off x="6865105" y="2151837"/>
          <a:ext cx="2519160" cy="1194761"/>
        </a:xfrm>
        <a:prstGeom prst="ellipse">
          <a:avLst/>
        </a:prstGeom>
        <a:solidFill>
          <a:schemeClr val="accent3"/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latin typeface="NikoshBAN" panose="02000000000000000000" pitchFamily="2" charset="0"/>
              <a:ea typeface="Yu Mincho Demibold" panose="02020600000000000000" pitchFamily="18" charset="-128"/>
              <a:cs typeface="NikoshBAN" panose="02000000000000000000" pitchFamily="2" charset="0"/>
            </a:rPr>
            <a:t>দ্রাবক</a:t>
          </a:r>
          <a:endParaRPr lang="en-US" sz="3200" kern="1200" dirty="0">
            <a:latin typeface="NikoshBAN" panose="02000000000000000000" pitchFamily="2" charset="0"/>
            <a:ea typeface="Yu Mincho Demibold" panose="02020600000000000000" pitchFamily="18" charset="-128"/>
            <a:cs typeface="NikoshBAN" panose="02000000000000000000" pitchFamily="2" charset="0"/>
          </a:endParaRPr>
        </a:p>
      </dsp:txBody>
      <dsp:txXfrm>
        <a:off x="7234027" y="2326806"/>
        <a:ext cx="1781316" cy="844823"/>
      </dsp:txXfrm>
    </dsp:sp>
    <dsp:sp modelId="{0C3D50F3-CD99-41E9-A684-BF1748B4FCEF}">
      <dsp:nvSpPr>
        <dsp:cNvPr id="0" name=""/>
        <dsp:cNvSpPr/>
      </dsp:nvSpPr>
      <dsp:spPr>
        <a:xfrm rot="5400000">
          <a:off x="4428691" y="3438242"/>
          <a:ext cx="491682" cy="4614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10800000">
        <a:off x="4497912" y="3461316"/>
        <a:ext cx="353240" cy="276884"/>
      </dsp:txXfrm>
    </dsp:sp>
    <dsp:sp modelId="{D02A89F2-C6BB-4EE3-A18F-7BD3F66D4D68}">
      <dsp:nvSpPr>
        <dsp:cNvPr id="0" name=""/>
        <dsp:cNvSpPr/>
      </dsp:nvSpPr>
      <dsp:spPr>
        <a:xfrm>
          <a:off x="3458840" y="4037072"/>
          <a:ext cx="2412922" cy="11615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latin typeface="NikoshBAN" panose="02000000000000000000" pitchFamily="2" charset="0"/>
              <a:ea typeface="Yu Mincho Demibold" panose="02020600000000000000" pitchFamily="18" charset="-128"/>
              <a:cs typeface="NikoshBAN" panose="02000000000000000000" pitchFamily="2" charset="0"/>
            </a:rPr>
            <a:t>জ্বালানি</a:t>
          </a:r>
          <a:endParaRPr lang="en-US" sz="3200" b="1" kern="1200" dirty="0">
            <a:latin typeface="NikoshBAN" panose="02000000000000000000" pitchFamily="2" charset="0"/>
            <a:ea typeface="Yu Mincho Demibold" panose="02020600000000000000" pitchFamily="18" charset="-128"/>
            <a:cs typeface="NikoshBAN" panose="02000000000000000000" pitchFamily="2" charset="0"/>
          </a:endParaRPr>
        </a:p>
      </dsp:txBody>
      <dsp:txXfrm>
        <a:off x="3812204" y="4207184"/>
        <a:ext cx="1706194" cy="821370"/>
      </dsp:txXfrm>
    </dsp:sp>
    <dsp:sp modelId="{BA716ACE-D415-4A3F-9C4A-30577E9E03F9}">
      <dsp:nvSpPr>
        <dsp:cNvPr id="0" name=""/>
        <dsp:cNvSpPr/>
      </dsp:nvSpPr>
      <dsp:spPr>
        <a:xfrm rot="10773757">
          <a:off x="2828482" y="2498082"/>
          <a:ext cx="580274" cy="3813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10800000">
        <a:off x="2942894" y="2573921"/>
        <a:ext cx="465860" cy="228827"/>
      </dsp:txXfrm>
    </dsp:sp>
    <dsp:sp modelId="{A913C2FC-CE97-453C-9199-761FC7E8EF40}">
      <dsp:nvSpPr>
        <dsp:cNvPr id="0" name=""/>
        <dsp:cNvSpPr/>
      </dsp:nvSpPr>
      <dsp:spPr>
        <a:xfrm>
          <a:off x="111973" y="2077760"/>
          <a:ext cx="2480894" cy="1163533"/>
        </a:xfrm>
        <a:prstGeom prst="ellipse">
          <a:avLst/>
        </a:prstGeom>
        <a:solidFill>
          <a:schemeClr val="bg2">
            <a:lumMod val="40000"/>
            <a:lumOff val="60000"/>
          </a:schemeClr>
        </a:solidFill>
        <a:ln w="1905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latin typeface="NikoshBAN" panose="02000000000000000000" pitchFamily="2" charset="0"/>
              <a:ea typeface="Yu Mincho Demibold" panose="02020600000000000000" pitchFamily="18" charset="-128"/>
              <a:cs typeface="NikoshBAN" panose="02000000000000000000" pitchFamily="2" charset="0"/>
            </a:rPr>
            <a:t>বর্জ্য</a:t>
          </a:r>
          <a:r>
            <a:rPr lang="en-US" sz="3200" b="1" kern="1200" dirty="0">
              <a:latin typeface="NikoshBAN" panose="02000000000000000000" pitchFamily="2" charset="0"/>
              <a:ea typeface="Yu Mincho Demibold" panose="02020600000000000000" pitchFamily="18" charset="-128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latin typeface="NikoshBAN" panose="02000000000000000000" pitchFamily="2" charset="0"/>
              <a:ea typeface="Yu Mincho Demibold" panose="02020600000000000000" pitchFamily="18" charset="-128"/>
              <a:cs typeface="NikoshBAN" panose="02000000000000000000" pitchFamily="2" charset="0"/>
            </a:rPr>
            <a:t>পরিত্যাগ</a:t>
          </a:r>
          <a:endParaRPr lang="en-US" sz="3200" b="1" kern="1200" dirty="0">
            <a:latin typeface="NikoshBAN" panose="02000000000000000000" pitchFamily="2" charset="0"/>
            <a:ea typeface="Yu Mincho Demibold" panose="02020600000000000000" pitchFamily="18" charset="-128"/>
            <a:cs typeface="NikoshBAN" panose="02000000000000000000" pitchFamily="2" charset="0"/>
          </a:endParaRPr>
        </a:p>
      </dsp:txBody>
      <dsp:txXfrm>
        <a:off x="475292" y="2248155"/>
        <a:ext cx="1754256" cy="8227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B00EE-3F3C-4694-AA03-809908AB2D60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CF6C6E-6825-46BF-98FA-71628EAC5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9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5E2FA-9E3F-4409-84CC-F487AC53D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CAB199-821A-4258-B64D-30F0D0314E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98B7A-51F8-423A-BAA8-D6B9C6FC7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C0B2BB-E36A-439D-83D3-6316F8E77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1277E-D40E-4FFA-A6B9-687316E0F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05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5D7CA-2013-4960-A10A-1E292C5DE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DAF145-ED7C-4F99-8F77-6EA622590A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C6FE4-BC11-4154-832F-89A52C33B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78848-6B1B-49BB-AF37-E69D3C7F3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A40AB-BB0D-4732-B0F1-757972BEB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767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9B5EB5-B147-46FA-853E-50ECC52BFA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EC946C-A97C-4342-96EC-DE1E670FD7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355A7-7ED1-4143-86C1-BFC2D5FD0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BF1C8-CE09-488F-AA60-C5BBCDC49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0F647-4071-4CAF-A56B-7054834C9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34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910A7434-3C0D-49E6-9E22-75EDC6C37EFE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44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47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411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492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7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290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196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764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99F36-22EE-4D82-9DF6-974A82587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BC703-2969-45D7-BBA4-D7F854619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A6696F-C245-4812-BB3A-8057271F9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2627A-A287-4ED7-A76C-811EB640A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F726D-3A63-4210-AB3B-0BC4E03C9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8640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910A7434-3C0D-49E6-9E22-75EDC6C37EFE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622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3904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932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4214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2818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4264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2612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320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122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993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3BF31-BDC1-460C-879D-4F8E6C17D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93F7D8-9A4A-4569-A6FE-C5B2F83F1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B6032-1E99-42DD-9521-CFC04B1C2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6ED07-C179-4AC8-97C0-E1811433C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F3604-3B1D-4AB9-98A1-1BE592728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4330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374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235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128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8894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06642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7208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7564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7436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39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12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B2213-75E2-487D-8411-AFD6E6071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81393-1E7E-4EE4-A2F5-974342603F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9CEC44-6A82-4A5B-8644-3757FB6E6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BA134E-0F97-4349-89C4-477A5370F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23F830-F0F6-4231-8D92-858AFCF66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E9E188-E399-4A1C-A7FD-86E4D954A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9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236E-F7A7-4085-8A51-CB84452B4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AE195B-9E39-444C-9FE4-E9047289B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B0A2F9-394C-46C4-8A80-0601A9E43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7A2693-6411-4EC7-AF08-79E1A8EE81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3B2335-AE15-4E18-AD88-E085CF82EA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DF6A26-07BB-4F08-81A4-60B703A96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DD9CBD-224A-4A9B-B95F-96F87228C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C94571-566C-4D44-9ED4-E6B447380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337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CBEBE-A38A-40A4-AC12-265EE1556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E87E56-56CA-43FE-B948-285AA0A88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9B0B07-7E33-4FD9-B9F1-97E1C6858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4BB8A9-2345-4017-936C-057FA7FF8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44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2F244D-7D71-4970-AB12-58624FA98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017F8-BBDD-451C-99C9-D790E0298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ABEC2-5DF4-4DB0-9AAC-6513BD156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437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F81B2-41F3-4DD8-B9DF-33B1FD3F8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2C0B4-D95C-43F0-9B72-0028B1CE5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B417F9-A2DD-4E16-A4FC-9C379EA1A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45BFFE-BA58-4793-A966-73C3CE0B3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29399E-4190-41D7-BE73-86028CEE5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8146AE-37F5-4F5F-A344-BBBFBDDBE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43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4C71B-D24F-48F7-BEA9-D6C4B3D82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A2C7FB-988E-4CB4-9DAC-799F28747B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6F5F63-3F61-4DA9-878D-D2D9A2CFF9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314B2A-A3A1-4B0C-81A5-F9E8B8DA0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434-3C0D-49E6-9E22-75EDC6C37EFE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A575EC-50ED-45F2-BD35-DD4BBF70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5B2F01-337A-4EEC-990D-8A5C837F7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76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64A936-367D-48E6-A93F-7A6C41A10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0A53FF-48DD-4C68-9E56-5F4D6C85D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37C2B-9378-4BC9-AB7E-15210681A3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A7434-3C0D-49E6-9E22-75EDC6C37EFE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E84B4C-A9BF-48F0-B6FA-B08C65DCE7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99C90-F298-485F-B15D-F23D5E8E6E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3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910A7434-3C0D-49E6-9E22-75EDC6C37EFE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639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10A7434-3C0D-49E6-9E22-75EDC6C37EFE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5DA5F-8C98-4A45-9BEF-F7217E07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538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20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croll: Vertical 7">
            <a:extLst>
              <a:ext uri="{FF2B5EF4-FFF2-40B4-BE49-F238E27FC236}">
                <a16:creationId xmlns:a16="http://schemas.microsoft.com/office/drawing/2014/main" id="{BDD096C4-EA0B-4A0B-A270-A33E3861416F}"/>
              </a:ext>
            </a:extLst>
          </p:cNvPr>
          <p:cNvSpPr/>
          <p:nvPr/>
        </p:nvSpPr>
        <p:spPr>
          <a:xfrm>
            <a:off x="6676704" y="1838158"/>
            <a:ext cx="5006336" cy="3181684"/>
          </a:xfrm>
          <a:prstGeom prst="verticalScrol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b="1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4400" b="1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AA5FCD-E282-462D-9F67-474D8F260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49" y="345234"/>
            <a:ext cx="4320072" cy="43200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160395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2000">
              <a:srgbClr val="62596B"/>
            </a:gs>
            <a:gs pos="0">
              <a:srgbClr val="6A4288"/>
            </a:gs>
            <a:gs pos="84071">
              <a:srgbClr val="7030A0"/>
            </a:gs>
            <a:gs pos="0">
              <a:srgbClr val="7030A0"/>
            </a:gs>
            <a:gs pos="45142">
              <a:srgbClr val="538034"/>
            </a:gs>
            <a:gs pos="0">
              <a:srgbClr val="A3619B"/>
            </a:gs>
            <a:gs pos="83000">
              <a:srgbClr val="7030A0"/>
            </a:gs>
            <a:gs pos="61000">
              <a:schemeClr val="accent6">
                <a:lumMod val="75000"/>
              </a:schemeClr>
            </a:gs>
            <a:gs pos="78764">
              <a:srgbClr val="527040"/>
            </a:gs>
            <a:gs pos="7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F45F35-36A9-496A-9BD1-2F503486E1A7}"/>
              </a:ext>
            </a:extLst>
          </p:cNvPr>
          <p:cNvSpPr txBox="1"/>
          <p:nvPr/>
        </p:nvSpPr>
        <p:spPr>
          <a:xfrm>
            <a:off x="2202024" y="250299"/>
            <a:ext cx="7787951" cy="7269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u="sng" kern="1200" dirty="0" err="1">
                <a:solidFill>
                  <a:schemeClr val="bg2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সবুজ</a:t>
            </a:r>
            <a:r>
              <a:rPr lang="en-US" sz="4000" b="1" u="sng" kern="1200" dirty="0">
                <a:solidFill>
                  <a:schemeClr val="bg2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4000" b="1" u="sng" kern="1200" dirty="0" err="1">
                <a:solidFill>
                  <a:schemeClr val="bg2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রসায়নের</a:t>
            </a:r>
            <a:r>
              <a:rPr lang="en-US" sz="4000" b="1" u="sng" kern="1200" dirty="0">
                <a:solidFill>
                  <a:schemeClr val="bg2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4000" b="1" u="sng" kern="1200" dirty="0" err="1">
                <a:solidFill>
                  <a:schemeClr val="bg2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ভিত্তি</a:t>
            </a:r>
            <a:r>
              <a:rPr lang="en-US" sz="4000" b="1" u="sng" kern="1200" dirty="0">
                <a:solidFill>
                  <a:schemeClr val="bg2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endParaRPr lang="en-US" sz="3600" b="1" u="sng" kern="1200" dirty="0">
              <a:solidFill>
                <a:schemeClr val="bg2"/>
              </a:solidFill>
              <a:latin typeface="NikoshBAN" panose="02000000000000000000" pitchFamily="2" charset="0"/>
              <a:ea typeface="Yu Mincho Demibold" panose="02020600000000000000" pitchFamily="18" charset="-128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36BD73-D41C-412A-8030-AEE60A7B9A81}"/>
              </a:ext>
            </a:extLst>
          </p:cNvPr>
          <p:cNvSpPr txBox="1"/>
          <p:nvPr/>
        </p:nvSpPr>
        <p:spPr>
          <a:xfrm>
            <a:off x="867747" y="4153146"/>
            <a:ext cx="10683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800" b="1" u="sng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বর্জ্য</a:t>
            </a:r>
            <a:r>
              <a:rPr lang="en-US" sz="2800" b="1" u="sng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u="sng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sz="2800" b="1" u="sng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বর্জ্য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পরিত্যাগে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নিন্মোক্ত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বিষয়গুলো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বিবেচনা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জরুরী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ক)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বর্জ্য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পাত্রে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খ)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নিরাপদে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বর্জ্য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পরিত্যাগ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প্রয়োজনে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লঘুকরণ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প্রশমণ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পোড়ানো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     </a:t>
            </a:r>
          </a:p>
          <a:p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435DCD-E9A2-43A4-9818-5435BBA630E5}"/>
              </a:ext>
            </a:extLst>
          </p:cNvPr>
          <p:cNvSpPr txBox="1"/>
          <p:nvPr/>
        </p:nvSpPr>
        <p:spPr>
          <a:xfrm>
            <a:off x="867747" y="1258431"/>
            <a:ext cx="111220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b="1" u="sng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জ্বালানি</a:t>
            </a:r>
            <a:r>
              <a:rPr lang="en-US" sz="2800" b="1" u="sng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জ্বালানি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নিন্মোক্ত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বিষয়গুলো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বিবেচনা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জরুরী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ক)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নবায়নযোগ্য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জ্বালানীর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সর্বোচ্চ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খ)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জীবাশ্ম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জ্বালানি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সীমিত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গ)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সাশ্রয়ী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জ্বালানি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ঘ)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যন্ত্রের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দক্ষতার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বিষয়কে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প্রাধান্য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55666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72000">
              <a:srgbClr val="32823F"/>
            </a:gs>
            <a:gs pos="69000">
              <a:schemeClr val="accent6">
                <a:lumMod val="89000"/>
              </a:schemeClr>
            </a:gs>
            <a:gs pos="96000">
              <a:schemeClr val="accent6">
                <a:lumMod val="75000"/>
              </a:schemeClr>
            </a:gs>
            <a:gs pos="100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43CD1CF5-E0AC-457C-9E2F-8E557499FC77}"/>
              </a:ext>
            </a:extLst>
          </p:cNvPr>
          <p:cNvSpPr txBox="1"/>
          <p:nvPr/>
        </p:nvSpPr>
        <p:spPr>
          <a:xfrm>
            <a:off x="1399591" y="1419757"/>
            <a:ext cx="9703114" cy="5643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১। </a:t>
            </a:r>
            <a:r>
              <a:rPr lang="en-US" sz="2800" b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বর্জ্য</a:t>
            </a: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উৎপাদন</a:t>
            </a: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রোধকরণ</a:t>
            </a: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বা</a:t>
            </a: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হ্রাসকরণ</a:t>
            </a: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5AB5A9-5EAB-41A0-83D6-E047812559A6}"/>
              </a:ext>
            </a:extLst>
          </p:cNvPr>
          <p:cNvSpPr txBox="1"/>
          <p:nvPr/>
        </p:nvSpPr>
        <p:spPr>
          <a:xfrm>
            <a:off x="1359456" y="2250586"/>
            <a:ext cx="9662979" cy="5643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২।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উচ্চ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এটম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ইকোনমি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সম্পন্ন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বিক্রিয়া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ব্যবহার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। </a:t>
            </a:r>
            <a:r>
              <a:rPr lang="en-US" sz="2800" b="1" kern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SutonnyMJ" pitchFamily="2" charset="0"/>
                <a:ea typeface="+mj-ea"/>
                <a:cs typeface="+mj-cs"/>
              </a:rPr>
              <a:t> </a:t>
            </a:r>
            <a:endParaRPr lang="en-US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2AB8BD-D86F-47BF-8253-DDAA348A2556}"/>
              </a:ext>
            </a:extLst>
          </p:cNvPr>
          <p:cNvSpPr txBox="1"/>
          <p:nvPr/>
        </p:nvSpPr>
        <p:spPr>
          <a:xfrm>
            <a:off x="3719882" y="385499"/>
            <a:ext cx="4676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kern="12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সবুজ</a:t>
            </a:r>
            <a:r>
              <a:rPr lang="en-US" sz="4000" b="1" u="sng" kern="1200" dirty="0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4000" b="1" u="sng" kern="12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রসায়নের</a:t>
            </a:r>
            <a:r>
              <a:rPr lang="en-US" sz="4000" b="1" u="sng" kern="1200" dirty="0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4000" b="1" u="sng" kern="12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মূলনীতি</a:t>
            </a:r>
            <a:r>
              <a:rPr lang="en-US" sz="4000" b="1" u="sng" kern="1200" dirty="0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endParaRPr lang="en-US" sz="3600" b="1" u="sng" kern="1200" dirty="0">
              <a:solidFill>
                <a:schemeClr val="bg2">
                  <a:lumMod val="20000"/>
                  <a:lumOff val="80000"/>
                </a:schemeClr>
              </a:solidFill>
              <a:latin typeface="NikoshBAN" panose="02000000000000000000" pitchFamily="2" charset="0"/>
              <a:ea typeface="Yu Mincho Demibold" panose="02020600000000000000" pitchFamily="18" charset="-128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52534D-701C-4FF7-ADA6-51F98D20F317}"/>
              </a:ext>
            </a:extLst>
          </p:cNvPr>
          <p:cNvSpPr txBox="1"/>
          <p:nvPr/>
        </p:nvSpPr>
        <p:spPr>
          <a:xfrm>
            <a:off x="1359456" y="2243164"/>
            <a:ext cx="9703114" cy="8880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kern="1200">
                <a:latin typeface="SutonnyMJ" pitchFamily="2" charset="0"/>
                <a:ea typeface="+mj-ea"/>
                <a:cs typeface="+mj-cs"/>
              </a:rPr>
              <a:t> 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F66AD3-36B4-4BA2-9D04-33CB3DA29F6D}"/>
              </a:ext>
            </a:extLst>
          </p:cNvPr>
          <p:cNvSpPr txBox="1"/>
          <p:nvPr/>
        </p:nvSpPr>
        <p:spPr>
          <a:xfrm>
            <a:off x="1348478" y="3754854"/>
            <a:ext cx="96629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৪।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ন্যুনতম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ঝুকির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পদ্ধতি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ব্যবহার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।          </a:t>
            </a:r>
            <a:r>
              <a:rPr lang="en-US" sz="2800" b="1" kern="1200" dirty="0">
                <a:latin typeface="SutonnyMJ" pitchFamily="2" charset="0"/>
                <a:ea typeface="+mj-ea"/>
                <a:cs typeface="+mj-cs"/>
              </a:rPr>
              <a:t> </a:t>
            </a:r>
            <a:endParaRPr lang="en-US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FF9DF7-DA8C-4645-9B75-AE847E948190}"/>
              </a:ext>
            </a:extLst>
          </p:cNvPr>
          <p:cNvSpPr txBox="1"/>
          <p:nvPr/>
        </p:nvSpPr>
        <p:spPr>
          <a:xfrm>
            <a:off x="1359456" y="2941827"/>
            <a:ext cx="102478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৩। </a:t>
            </a:r>
            <a:r>
              <a:rPr lang="en-US" sz="2800" b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নিরাপদ</a:t>
            </a: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রাসায়নিক</a:t>
            </a: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দ্রব্য</a:t>
            </a: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নিরাপদ</a:t>
            </a: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উৎপাদ</a:t>
            </a: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তৈরীকে</a:t>
            </a: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প্রাধান্য</a:t>
            </a: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দেওয়া</a:t>
            </a: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EF9C3D-4863-49B1-A36D-C78BAD704837}"/>
              </a:ext>
            </a:extLst>
          </p:cNvPr>
          <p:cNvSpPr txBox="1"/>
          <p:nvPr/>
        </p:nvSpPr>
        <p:spPr>
          <a:xfrm>
            <a:off x="1359456" y="4567881"/>
            <a:ext cx="9703114" cy="5643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৫। </a:t>
            </a:r>
            <a:r>
              <a:rPr lang="en-US" sz="2800" b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বিক্রিয়ার</a:t>
            </a: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শক্তি</a:t>
            </a: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দক্ষতা</a:t>
            </a: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পরিকল্পনা</a:t>
            </a: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।  </a:t>
            </a:r>
            <a:r>
              <a:rPr lang="en-US" sz="2800" b="1" kern="1200" dirty="0">
                <a:solidFill>
                  <a:schemeClr val="bg2">
                    <a:lumMod val="40000"/>
                    <a:lumOff val="60000"/>
                  </a:schemeClr>
                </a:solidFill>
                <a:latin typeface="SutonnyMJ" pitchFamily="2" charset="0"/>
                <a:ea typeface="+mj-ea"/>
                <a:cs typeface="+mj-cs"/>
              </a:rPr>
              <a:t> </a:t>
            </a:r>
            <a:endParaRPr lang="en-US" sz="2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41B003-A064-4572-84C3-B3EA2C3F7A37}"/>
              </a:ext>
            </a:extLst>
          </p:cNvPr>
          <p:cNvSpPr txBox="1"/>
          <p:nvPr/>
        </p:nvSpPr>
        <p:spPr>
          <a:xfrm>
            <a:off x="1319321" y="5360433"/>
            <a:ext cx="9703114" cy="5643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৬।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নিরাপদ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দ্রাবক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ব্যবহার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বিক্রিয়ার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পরিবেশ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বজায়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রাখা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4146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0" grpId="0"/>
      <p:bldP spid="11" grpId="0"/>
      <p:bldP spid="12" grpId="0"/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72000">
              <a:srgbClr val="32823F"/>
            </a:gs>
            <a:gs pos="69000">
              <a:schemeClr val="accent6">
                <a:lumMod val="89000"/>
              </a:schemeClr>
            </a:gs>
            <a:gs pos="96000">
              <a:schemeClr val="accent6">
                <a:lumMod val="75000"/>
              </a:schemeClr>
            </a:gs>
            <a:gs pos="100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43CD1CF5-E0AC-457C-9E2F-8E557499FC77}"/>
              </a:ext>
            </a:extLst>
          </p:cNvPr>
          <p:cNvSpPr txBox="1"/>
          <p:nvPr/>
        </p:nvSpPr>
        <p:spPr>
          <a:xfrm>
            <a:off x="2267338" y="1446578"/>
            <a:ext cx="9339944" cy="5643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৭। </a:t>
            </a:r>
            <a:r>
              <a:rPr lang="en-US" sz="2800" b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নবায়নযোগ্য</a:t>
            </a: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কাচামাল</a:t>
            </a: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ব্যবহার</a:t>
            </a: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5AB5A9-5EAB-41A0-83D6-E047812559A6}"/>
              </a:ext>
            </a:extLst>
          </p:cNvPr>
          <p:cNvSpPr txBox="1"/>
          <p:nvPr/>
        </p:nvSpPr>
        <p:spPr>
          <a:xfrm>
            <a:off x="2267338" y="2201152"/>
            <a:ext cx="9662979" cy="5643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৮।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যথাসম্ভব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সহ-উৎপাদ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বর্জন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। </a:t>
            </a:r>
            <a:r>
              <a:rPr lang="en-US" sz="2800" b="1" kern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SutonnyMJ" pitchFamily="2" charset="0"/>
                <a:ea typeface="+mj-ea"/>
                <a:cs typeface="+mj-cs"/>
              </a:rPr>
              <a:t> </a:t>
            </a:r>
            <a:endParaRPr lang="en-US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2AB8BD-D86F-47BF-8253-DDAA348A2556}"/>
              </a:ext>
            </a:extLst>
          </p:cNvPr>
          <p:cNvSpPr txBox="1"/>
          <p:nvPr/>
        </p:nvSpPr>
        <p:spPr>
          <a:xfrm>
            <a:off x="3719882" y="385499"/>
            <a:ext cx="4676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kern="12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সবুজ</a:t>
            </a:r>
            <a:r>
              <a:rPr lang="en-US" sz="4000" b="1" u="sng" kern="1200" dirty="0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4000" b="1" u="sng" kern="12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রসায়নের</a:t>
            </a:r>
            <a:r>
              <a:rPr lang="en-US" sz="4000" b="1" u="sng" kern="1200" dirty="0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4000" b="1" u="sng" kern="12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মূলনীতি</a:t>
            </a:r>
            <a:r>
              <a:rPr lang="en-US" sz="4000" b="1" u="sng" kern="1200" dirty="0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endParaRPr lang="en-US" sz="3600" b="1" u="sng" kern="1200" dirty="0">
              <a:solidFill>
                <a:schemeClr val="bg2">
                  <a:lumMod val="20000"/>
                  <a:lumOff val="80000"/>
                </a:schemeClr>
              </a:solidFill>
              <a:latin typeface="NikoshBAN" panose="02000000000000000000" pitchFamily="2" charset="0"/>
              <a:ea typeface="Yu Mincho Demibold" panose="02020600000000000000" pitchFamily="18" charset="-128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52534D-701C-4FF7-ADA6-51F98D20F317}"/>
              </a:ext>
            </a:extLst>
          </p:cNvPr>
          <p:cNvSpPr txBox="1"/>
          <p:nvPr/>
        </p:nvSpPr>
        <p:spPr>
          <a:xfrm>
            <a:off x="1359456" y="2243164"/>
            <a:ext cx="9703114" cy="8880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kern="1200">
                <a:latin typeface="SutonnyMJ" pitchFamily="2" charset="0"/>
                <a:ea typeface="+mj-ea"/>
                <a:cs typeface="+mj-cs"/>
              </a:rPr>
              <a:t> 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F66AD3-36B4-4BA2-9D04-33CB3DA29F6D}"/>
              </a:ext>
            </a:extLst>
          </p:cNvPr>
          <p:cNvSpPr txBox="1"/>
          <p:nvPr/>
        </p:nvSpPr>
        <p:spPr>
          <a:xfrm>
            <a:off x="2267338" y="3859320"/>
            <a:ext cx="96629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১০।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প্রাকৃতিক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রূপান্তর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পরিকল্পনা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।          </a:t>
            </a:r>
            <a:r>
              <a:rPr lang="en-US" sz="2800" b="1" kern="1200" dirty="0">
                <a:latin typeface="SutonnyMJ" pitchFamily="2" charset="0"/>
                <a:ea typeface="+mj-ea"/>
                <a:cs typeface="+mj-cs"/>
              </a:rPr>
              <a:t>  </a:t>
            </a:r>
            <a:endParaRPr lang="en-US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FF9DF7-DA8C-4645-9B75-AE847E948190}"/>
              </a:ext>
            </a:extLst>
          </p:cNvPr>
          <p:cNvSpPr txBox="1"/>
          <p:nvPr/>
        </p:nvSpPr>
        <p:spPr>
          <a:xfrm>
            <a:off x="2267338" y="2955726"/>
            <a:ext cx="102478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৯। </a:t>
            </a:r>
            <a:r>
              <a:rPr lang="en-US" sz="2800" b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প্রভাবক</a:t>
            </a: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ব্যবহার</a:t>
            </a: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। </a:t>
            </a:r>
            <a:endParaRPr lang="en-US" sz="2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EF9C3D-4863-49B1-A36D-C78BAD704837}"/>
              </a:ext>
            </a:extLst>
          </p:cNvPr>
          <p:cNvSpPr txBox="1"/>
          <p:nvPr/>
        </p:nvSpPr>
        <p:spPr>
          <a:xfrm>
            <a:off x="2267338" y="4721438"/>
            <a:ext cx="9703114" cy="5643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১১। </a:t>
            </a:r>
            <a:r>
              <a:rPr lang="en-US" sz="2800" b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যথাসময়ে</a:t>
            </a: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দূষণ</a:t>
            </a: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নিয়ন্ত্রন</a:t>
            </a: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।  </a:t>
            </a:r>
            <a:r>
              <a:rPr lang="en-US" sz="2800" b="1" kern="1200" dirty="0">
                <a:solidFill>
                  <a:schemeClr val="bg2">
                    <a:lumMod val="40000"/>
                    <a:lumOff val="60000"/>
                  </a:schemeClr>
                </a:solidFill>
                <a:latin typeface="SutonnyMJ" pitchFamily="2" charset="0"/>
                <a:ea typeface="+mj-ea"/>
                <a:cs typeface="+mj-cs"/>
              </a:rPr>
              <a:t> </a:t>
            </a:r>
            <a:endParaRPr lang="en-US" sz="2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41B003-A064-4572-84C3-B3EA2C3F7A37}"/>
              </a:ext>
            </a:extLst>
          </p:cNvPr>
          <p:cNvSpPr txBox="1"/>
          <p:nvPr/>
        </p:nvSpPr>
        <p:spPr>
          <a:xfrm>
            <a:off x="2267338" y="5625032"/>
            <a:ext cx="9703114" cy="5643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১২।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দুর্ঘটনা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প্রতিরোধের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ব্যবস্থা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4177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0" grpId="0"/>
      <p:bldP spid="11" grpId="0"/>
      <p:bldP spid="12" grpId="0"/>
      <p:bldP spid="13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72000">
              <a:srgbClr val="32823F"/>
            </a:gs>
            <a:gs pos="69000">
              <a:schemeClr val="accent6">
                <a:lumMod val="89000"/>
              </a:schemeClr>
            </a:gs>
            <a:gs pos="96000">
              <a:schemeClr val="accent6">
                <a:lumMod val="75000"/>
              </a:schemeClr>
            </a:gs>
            <a:gs pos="100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352534D-701C-4FF7-ADA6-51F98D20F317}"/>
              </a:ext>
            </a:extLst>
          </p:cNvPr>
          <p:cNvSpPr txBox="1"/>
          <p:nvPr/>
        </p:nvSpPr>
        <p:spPr>
          <a:xfrm>
            <a:off x="1359456" y="2243164"/>
            <a:ext cx="9703114" cy="8880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kern="1200">
                <a:latin typeface="SutonnyMJ" pitchFamily="2" charset="0"/>
                <a:ea typeface="+mj-ea"/>
                <a:cs typeface="+mj-cs"/>
              </a:rPr>
              <a:t> </a:t>
            </a:r>
            <a:endParaRPr lang="en-US" sz="3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0CB85B-1878-4628-90E1-6196BB472AEB}"/>
              </a:ext>
            </a:extLst>
          </p:cNvPr>
          <p:cNvSpPr txBox="1"/>
          <p:nvPr/>
        </p:nvSpPr>
        <p:spPr>
          <a:xfrm>
            <a:off x="3484950" y="230835"/>
            <a:ext cx="5745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kern="12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সবুজ</a:t>
            </a:r>
            <a:r>
              <a:rPr lang="en-US" sz="3600" b="1" u="sng" kern="1200" dirty="0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3600" b="1" u="sng" kern="12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রসায়নের</a:t>
            </a:r>
            <a:r>
              <a:rPr lang="en-US" sz="3600" b="1" u="sng" kern="1200" dirty="0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3600" b="1" u="sng" kern="12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কতিপয়</a:t>
            </a:r>
            <a:r>
              <a:rPr lang="en-US" sz="3600" b="1" u="sng" kern="1200" dirty="0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3600" b="1" u="sng" kern="12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বিষয়</a:t>
            </a:r>
            <a:r>
              <a:rPr lang="en-US" sz="3600" b="1" u="sng" kern="1200" dirty="0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7093E2-8F02-4380-A009-4BDBD40D9CF2}"/>
              </a:ext>
            </a:extLst>
          </p:cNvPr>
          <p:cNvSpPr txBox="1"/>
          <p:nvPr/>
        </p:nvSpPr>
        <p:spPr>
          <a:xfrm>
            <a:off x="945790" y="958327"/>
            <a:ext cx="8543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এটম</a:t>
            </a:r>
            <a:r>
              <a:rPr lang="en-US" sz="32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ইকোনমি</a:t>
            </a:r>
            <a:r>
              <a:rPr lang="en-US" sz="32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:</a:t>
            </a:r>
            <a:endParaRPr lang="en-US" sz="3200" b="1" u="sng" dirty="0">
              <a:latin typeface="SutonnyMJ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3A972E-1947-4E21-8CDD-B8F1BE74E9C3}"/>
              </a:ext>
            </a:extLst>
          </p:cNvPr>
          <p:cNvSpPr txBox="1"/>
          <p:nvPr/>
        </p:nvSpPr>
        <p:spPr>
          <a:xfrm>
            <a:off x="1583188" y="3571576"/>
            <a:ext cx="72685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প্রচলিত</a:t>
            </a:r>
            <a:r>
              <a:rPr lang="en-US" sz="28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পদ্ধতি</a:t>
            </a:r>
            <a:r>
              <a:rPr lang="en-US" sz="28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:</a:t>
            </a:r>
            <a:endParaRPr lang="en-US" sz="28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EA38BA2-E0C0-43FC-80BE-5BBF603F62AB}"/>
                  </a:ext>
                </a:extLst>
              </p:cNvPr>
              <p:cNvSpPr txBox="1"/>
              <p:nvPr/>
            </p:nvSpPr>
            <p:spPr>
              <a:xfrm>
                <a:off x="3651039" y="3660725"/>
                <a:ext cx="63348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bg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solidFill>
                                <a:schemeClr val="bg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𝐵𝑟</m:t>
                      </m:r>
                      <m:r>
                        <a:rPr lang="en-US" sz="2800" b="0" i="1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 +</m:t>
                      </m:r>
                      <m:r>
                        <a:rPr lang="en-US" sz="2800" b="0" i="1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𝑁𝑎</m:t>
                      </m:r>
                      <m:r>
                        <a:rPr lang="en-US" sz="2800" b="0" i="1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 →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𝑁𝑎𝐵𝑟</m:t>
                      </m:r>
                      <m:r>
                        <a:rPr lang="en-US" sz="2800" b="0" i="1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EA38BA2-E0C0-43FC-80BE-5BBF603F62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039" y="3660725"/>
                <a:ext cx="6334811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E93005C-83F6-4197-A574-B92231A496BB}"/>
                  </a:ext>
                </a:extLst>
              </p:cNvPr>
              <p:cNvSpPr txBox="1"/>
              <p:nvPr/>
            </p:nvSpPr>
            <p:spPr>
              <a:xfrm>
                <a:off x="1397942" y="4499623"/>
                <a:ext cx="1021868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i="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ea typeface="Yu Mincho Demibold" panose="02020600000000000000" pitchFamily="18" charset="-128"/>
                        <a:cs typeface="NikoshBAN" panose="02000000000000000000" pitchFamily="2" charset="0"/>
                      </a:rPr>
                      <m:t>এখানে </m:t>
                    </m:r>
                    <m:r>
                      <m:rPr>
                        <m:nor/>
                      </m:rPr>
                      <a:rPr lang="en-US" sz="2800" b="1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ea typeface="Yu Mincho Demibold" panose="02020600000000000000" pitchFamily="18" charset="-128"/>
                        <a:cs typeface="NikoshBAN" panose="02000000000000000000" pitchFamily="2" charset="0"/>
                      </a:rPr>
                      <m:t>কা</m:t>
                    </m:r>
                    <m:r>
                      <a:rPr lang="en-US" sz="2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Yu Mincho Demibold" panose="02020600000000000000" pitchFamily="18" charset="-128"/>
                        <a:cs typeface="NikoshBAN" panose="02000000000000000000" pitchFamily="2" charset="0"/>
                      </a:rPr>
                      <m:t>ঙ্খিত</m:t>
                    </m:r>
                    <m:r>
                      <a:rPr lang="en-US" sz="2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Yu Mincho Demibold" panose="02020600000000000000" pitchFamily="18" charset="-128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Yu Mincho Demibold" panose="02020600000000000000" pitchFamily="18" charset="-128"/>
                        <a:cs typeface="NikoshBAN" panose="02000000000000000000" pitchFamily="2" charset="0"/>
                      </a:rPr>
                      <m:t>উৎপাদের</m:t>
                    </m:r>
                    <m:r>
                      <a:rPr lang="en-US" sz="2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Yu Mincho Demibold" panose="02020600000000000000" pitchFamily="18" charset="-128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Yu Mincho Demibold" panose="02020600000000000000" pitchFamily="18" charset="-128"/>
                        <a:cs typeface="NikoshBAN" panose="02000000000000000000" pitchFamily="2" charset="0"/>
                      </a:rPr>
                      <m:t>মোট</m:t>
                    </m:r>
                    <m:r>
                      <a:rPr lang="en-US" sz="2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Yu Mincho Demibold" panose="02020600000000000000" pitchFamily="18" charset="-128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Yu Mincho Demibold" panose="02020600000000000000" pitchFamily="18" charset="-128"/>
                        <a:cs typeface="NikoshBAN" panose="02000000000000000000" pitchFamily="2" charset="0"/>
                      </a:rPr>
                      <m:t>আনবিক</m:t>
                    </m:r>
                    <m:r>
                      <a:rPr lang="en-US" sz="2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Yu Mincho Demibold" panose="02020600000000000000" pitchFamily="18" charset="-128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Yu Mincho Demibold" panose="02020600000000000000" pitchFamily="18" charset="-128"/>
                        <a:cs typeface="NikoshBAN" panose="02000000000000000000" pitchFamily="2" charset="0"/>
                      </a:rPr>
                      <m:t>ভর</m:t>
                    </m:r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Yu Mincho Demibold" panose="02020600000000000000" pitchFamily="18" charset="-128"/>
                        <a:cs typeface="NikoshBAN" panose="02000000000000000000" pitchFamily="2" charset="0"/>
                      </a:rPr>
                      <m:t> :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SutonnyMJ" pitchFamily="2" charset="0"/>
                  </a:rPr>
                  <a:t>(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 + 1</a:t>
                </a:r>
                <a:r>
                  <a:rPr lang="en-US" sz="2800" b="1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𝟑𝟎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SutonnyMJ" pitchFamily="2" charset="0"/>
                  </a:rPr>
                  <a:t>      </a:t>
                </a:r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E93005C-83F6-4197-A574-B92231A496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942" y="4499623"/>
                <a:ext cx="10218689" cy="523220"/>
              </a:xfrm>
              <a:prstGeom prst="rect">
                <a:avLst/>
              </a:prstGeom>
              <a:blipFill>
                <a:blip r:embed="rId3"/>
                <a:stretch>
                  <a:fillRect t="-16279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DEFBFF1-C126-4E55-B8F3-D2849374AF36}"/>
                  </a:ext>
                </a:extLst>
              </p:cNvPr>
              <p:cNvSpPr txBox="1"/>
              <p:nvPr/>
            </p:nvSpPr>
            <p:spPr>
              <a:xfrm>
                <a:off x="1450323" y="5356526"/>
                <a:ext cx="9814708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Yu Mincho Demibold" panose="02020600000000000000" pitchFamily="18" charset="-128"/>
                        <a:cs typeface="NikoshBAN" panose="02000000000000000000" pitchFamily="2" charset="0"/>
                      </a:rPr>
                      <m:t>বিক্রিয়ক</m:t>
                    </m:r>
                    <m:r>
                      <a:rPr lang="en-US" sz="28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Yu Mincho Demibold" panose="02020600000000000000" pitchFamily="18" charset="-128"/>
                        <a:cs typeface="NikoshBAN" panose="02000000000000000000" pitchFamily="2" charset="0"/>
                      </a:rPr>
                      <m:t>সমুহের</m:t>
                    </m:r>
                    <m:r>
                      <a:rPr lang="en-US" sz="28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Yu Mincho Demibold" panose="02020600000000000000" pitchFamily="18" charset="-128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Yu Mincho Demibold" panose="02020600000000000000" pitchFamily="18" charset="-128"/>
                        <a:cs typeface="NikoshBAN" panose="02000000000000000000" pitchFamily="2" charset="0"/>
                      </a:rPr>
                      <m:t>মোট</m:t>
                    </m:r>
                    <m:r>
                      <a:rPr lang="en-US" sz="28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Yu Mincho Demibold" panose="02020600000000000000" pitchFamily="18" charset="-128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Yu Mincho Demibold" panose="02020600000000000000" pitchFamily="18" charset="-128"/>
                        <a:cs typeface="NikoshBAN" panose="02000000000000000000" pitchFamily="2" charset="0"/>
                      </a:rPr>
                      <m:t>আনবিক</m:t>
                    </m:r>
                    <m:r>
                      <a:rPr lang="en-US" sz="28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Yu Mincho Demibold" panose="02020600000000000000" pitchFamily="18" charset="-128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Yu Mincho Demibold" panose="02020600000000000000" pitchFamily="18" charset="-128"/>
                        <a:cs typeface="NikoshBAN" panose="02000000000000000000" pitchFamily="2" charset="0"/>
                      </a:rPr>
                      <m:t>ভর</m:t>
                    </m:r>
                    <m:r>
                      <a:rPr lang="en-US" sz="2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Yu Mincho Demibold" panose="02020600000000000000" pitchFamily="18" charset="-128"/>
                        <a:cs typeface="NikoshBAN" panose="02000000000000000000" pitchFamily="2" charset="0"/>
                      </a:rPr>
                      <m:t> :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SutonnyMJ" pitchFamily="2" charset="0"/>
                  </a:rPr>
                  <a:t>        </a:t>
                </a:r>
              </a:p>
              <a:p>
                <a:r>
                  <a:rPr lang="en-US" sz="2800" dirty="0">
                    <a:latin typeface="SutonnyMJ" pitchFamily="2" charset="0"/>
                  </a:rPr>
                  <a:t>                 </a:t>
                </a:r>
                <a:r>
                  <a:rPr lang="en-US" sz="2800" dirty="0">
                    <a:solidFill>
                      <a:schemeClr val="tx1"/>
                    </a:solidFill>
                    <a:latin typeface="SutonnyMJ" pitchFamily="2" charset="0"/>
                  </a:rPr>
                  <a:t>(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 + 1</a:t>
                </a:r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80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)×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23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260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SutonnyMJ" pitchFamily="2" charset="0"/>
                  </a:rPr>
                  <a:t>     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DEFBFF1-C126-4E55-B8F3-D2849374A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323" y="5356526"/>
                <a:ext cx="9814708" cy="954107"/>
              </a:xfrm>
              <a:prstGeom prst="rect">
                <a:avLst/>
              </a:prstGeom>
              <a:blipFill>
                <a:blip r:embed="rId4"/>
                <a:stretch>
                  <a:fillRect b="-18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E88B4C1-4F01-47ED-B1A0-FE6359DB1EB3}"/>
                  </a:ext>
                </a:extLst>
              </p:cNvPr>
              <p:cNvSpPr txBox="1"/>
              <p:nvPr/>
            </p:nvSpPr>
            <p:spPr>
              <a:xfrm>
                <a:off x="1698598" y="1482547"/>
                <a:ext cx="9617375" cy="10407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% </m:t>
                      </m:r>
                      <m:r>
                        <a:rPr lang="en-US" sz="3200" i="1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200" b="0" i="1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200" b="0" i="1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3200" i="1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chemeClr val="bg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b="1" i="0" dirty="0" smtClean="0">
                              <a:solidFill>
                                <a:schemeClr val="bg2">
                                  <a:lumMod val="20000"/>
                                  <a:lumOff val="80000"/>
                                </a:schemeClr>
                              </a:solidFill>
                              <a:latin typeface="NikoshBAN" panose="02000000000000000000" pitchFamily="2" charset="0"/>
                              <a:ea typeface="Yu Mincho Demibold" panose="02020600000000000000" pitchFamily="18" charset="-128"/>
                              <a:cs typeface="NikoshBAN" panose="02000000000000000000" pitchFamily="2" charset="0"/>
                            </a:rPr>
                            <m:t>কা</m:t>
                          </m:r>
                          <m:r>
                            <a:rPr lang="en-US" sz="3200" b="0" i="1" dirty="0" smtClean="0">
                              <a:solidFill>
                                <a:schemeClr val="bg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Yu Mincho Demibold" panose="02020600000000000000" pitchFamily="18" charset="-128"/>
                              <a:cs typeface="NikoshBAN" panose="02000000000000000000" pitchFamily="2" charset="0"/>
                            </a:rPr>
                            <m:t>ঙ্খিত</m:t>
                          </m:r>
                          <m:r>
                            <a:rPr lang="en-US" sz="3200" b="0" i="1" dirty="0" smtClean="0">
                              <a:solidFill>
                                <a:schemeClr val="bg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Yu Mincho Demibold" panose="02020600000000000000" pitchFamily="18" charset="-128"/>
                              <a:cs typeface="NikoshBAN" panose="02000000000000000000" pitchFamily="2" charset="0"/>
                            </a:rPr>
                            <m:t> </m:t>
                          </m:r>
                          <m:r>
                            <a:rPr lang="en-US" sz="3200" b="0" i="1" dirty="0" smtClean="0">
                              <a:solidFill>
                                <a:schemeClr val="bg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Yu Mincho Demibold" panose="02020600000000000000" pitchFamily="18" charset="-128"/>
                              <a:cs typeface="NikoshBAN" panose="02000000000000000000" pitchFamily="2" charset="0"/>
                            </a:rPr>
                            <m:t>উৎপাদের</m:t>
                          </m:r>
                          <m:r>
                            <a:rPr lang="en-US" sz="3200" b="0" i="1" dirty="0" smtClean="0">
                              <a:solidFill>
                                <a:schemeClr val="bg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Yu Mincho Demibold" panose="02020600000000000000" pitchFamily="18" charset="-128"/>
                              <a:cs typeface="NikoshBAN" panose="02000000000000000000" pitchFamily="2" charset="0"/>
                            </a:rPr>
                            <m:t> </m:t>
                          </m:r>
                          <m:r>
                            <a:rPr lang="en-US" sz="3200" b="0" i="1" dirty="0" smtClean="0">
                              <a:solidFill>
                                <a:schemeClr val="bg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Yu Mincho Demibold" panose="02020600000000000000" pitchFamily="18" charset="-128"/>
                              <a:cs typeface="NikoshBAN" panose="02000000000000000000" pitchFamily="2" charset="0"/>
                            </a:rPr>
                            <m:t>মোট</m:t>
                          </m:r>
                          <m:r>
                            <a:rPr lang="en-US" sz="3200" b="0" i="1" dirty="0" smtClean="0">
                              <a:solidFill>
                                <a:schemeClr val="bg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Yu Mincho Demibold" panose="02020600000000000000" pitchFamily="18" charset="-128"/>
                              <a:cs typeface="NikoshBAN" panose="02000000000000000000" pitchFamily="2" charset="0"/>
                            </a:rPr>
                            <m:t> </m:t>
                          </m:r>
                          <m:r>
                            <a:rPr lang="en-US" sz="3200" b="0" i="1" dirty="0" smtClean="0">
                              <a:solidFill>
                                <a:schemeClr val="bg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Yu Mincho Demibold" panose="02020600000000000000" pitchFamily="18" charset="-128"/>
                              <a:cs typeface="NikoshBAN" panose="02000000000000000000" pitchFamily="2" charset="0"/>
                            </a:rPr>
                            <m:t>আনবিক</m:t>
                          </m:r>
                          <m:r>
                            <a:rPr lang="en-US" sz="3200" b="0" i="1" dirty="0" smtClean="0">
                              <a:solidFill>
                                <a:schemeClr val="bg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Yu Mincho Demibold" panose="02020600000000000000" pitchFamily="18" charset="-128"/>
                              <a:cs typeface="NikoshBAN" panose="02000000000000000000" pitchFamily="2" charset="0"/>
                            </a:rPr>
                            <m:t> </m:t>
                          </m:r>
                          <m:r>
                            <a:rPr lang="en-US" sz="3200" b="0" i="1" dirty="0" smtClean="0">
                              <a:solidFill>
                                <a:schemeClr val="bg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Yu Mincho Demibold" panose="02020600000000000000" pitchFamily="18" charset="-128"/>
                              <a:cs typeface="NikoshBAN" panose="02000000000000000000" pitchFamily="2" charset="0"/>
                            </a:rPr>
                            <m:t>ভর</m:t>
                          </m:r>
                        </m:num>
                        <m:den>
                          <m:r>
                            <a:rPr lang="en-US" sz="3200" b="1" i="1" dirty="0" smtClean="0">
                              <a:solidFill>
                                <a:schemeClr val="bg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Yu Mincho Demibold" panose="02020600000000000000" pitchFamily="18" charset="-128"/>
                              <a:cs typeface="NikoshBAN" panose="02000000000000000000" pitchFamily="2" charset="0"/>
                            </a:rPr>
                            <m:t>বিক্রিয়ক</m:t>
                          </m:r>
                          <m:r>
                            <a:rPr lang="en-US" sz="3200" b="0" i="1" dirty="0" smtClean="0">
                              <a:solidFill>
                                <a:schemeClr val="bg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Yu Mincho Demibold" panose="02020600000000000000" pitchFamily="18" charset="-128"/>
                              <a:cs typeface="NikoshBAN" panose="02000000000000000000" pitchFamily="2" charset="0"/>
                            </a:rPr>
                            <m:t>সমুহের</m:t>
                          </m:r>
                          <m:r>
                            <a:rPr lang="en-US" sz="3200" b="0" i="1" dirty="0" smtClean="0">
                              <a:solidFill>
                                <a:schemeClr val="bg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Yu Mincho Demibold" panose="02020600000000000000" pitchFamily="18" charset="-128"/>
                              <a:cs typeface="NikoshBAN" panose="02000000000000000000" pitchFamily="2" charset="0"/>
                            </a:rPr>
                            <m:t> </m:t>
                          </m:r>
                          <m:r>
                            <a:rPr lang="en-US" sz="3200" b="0" i="1" dirty="0" smtClean="0">
                              <a:solidFill>
                                <a:schemeClr val="bg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Yu Mincho Demibold" panose="02020600000000000000" pitchFamily="18" charset="-128"/>
                              <a:cs typeface="NikoshBAN" panose="02000000000000000000" pitchFamily="2" charset="0"/>
                            </a:rPr>
                            <m:t>মোট</m:t>
                          </m:r>
                          <m:r>
                            <a:rPr lang="en-US" sz="3200" b="0" i="1" dirty="0" smtClean="0">
                              <a:solidFill>
                                <a:schemeClr val="bg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Yu Mincho Demibold" panose="02020600000000000000" pitchFamily="18" charset="-128"/>
                              <a:cs typeface="NikoshBAN" panose="02000000000000000000" pitchFamily="2" charset="0"/>
                            </a:rPr>
                            <m:t> </m:t>
                          </m:r>
                          <m:r>
                            <a:rPr lang="en-US" sz="3200" i="1" dirty="0">
                              <a:solidFill>
                                <a:schemeClr val="bg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Yu Mincho Demibold" panose="02020600000000000000" pitchFamily="18" charset="-128"/>
                              <a:cs typeface="NikoshBAN" panose="02000000000000000000" pitchFamily="2" charset="0"/>
                            </a:rPr>
                            <m:t>আনবিক</m:t>
                          </m:r>
                          <m:r>
                            <a:rPr lang="en-US" sz="3200" i="1" dirty="0">
                              <a:solidFill>
                                <a:schemeClr val="bg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Yu Mincho Demibold" panose="02020600000000000000" pitchFamily="18" charset="-128"/>
                              <a:cs typeface="NikoshBAN" panose="02000000000000000000" pitchFamily="2" charset="0"/>
                            </a:rPr>
                            <m:t> </m:t>
                          </m:r>
                          <m:r>
                            <a:rPr lang="en-US" sz="3200" i="1" dirty="0">
                              <a:solidFill>
                                <a:schemeClr val="bg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Yu Mincho Demibold" panose="02020600000000000000" pitchFamily="18" charset="-128"/>
                              <a:cs typeface="NikoshBAN" panose="02000000000000000000" pitchFamily="2" charset="0"/>
                            </a:rPr>
                            <m:t>ভর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×</m:t>
                      </m:r>
                      <m:r>
                        <a:rPr lang="en-US" sz="3200" b="0" i="1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n-US" sz="3200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NikosBan"/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E88B4C1-4F01-47ED-B1A0-FE6359DB1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598" y="1482547"/>
                <a:ext cx="9617375" cy="10407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D087DFB-F65C-439B-AD09-C99EB3D0A95D}"/>
                  </a:ext>
                </a:extLst>
              </p:cNvPr>
              <p:cNvSpPr txBox="1"/>
              <p:nvPr/>
            </p:nvSpPr>
            <p:spPr>
              <a:xfrm>
                <a:off x="1129430" y="2410957"/>
                <a:ext cx="10050760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যেমন-</a:t>
                </a:r>
              </a:p>
              <a:p>
                <a:r>
                  <a:rPr lang="en-US" sz="2800" b="1" dirty="0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      </a:t>
                </a:r>
                <a:r>
                  <a:rPr lang="en-US" sz="2800" b="1" dirty="0" err="1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উর্টজ</a:t>
                </a:r>
                <a:r>
                  <a:rPr lang="en-US" sz="2800" b="1" dirty="0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বিক্রিয়ার</a:t>
                </a:r>
                <a:r>
                  <a:rPr lang="en-US" sz="2800" b="1" dirty="0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মাধ্যমে</a:t>
                </a:r>
                <a:r>
                  <a:rPr lang="en-US" sz="2800" b="1" dirty="0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Yu Mincho Demibold" panose="02020600000000000000" pitchFamily="18" charset="-128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Yu Mincho Demibold" panose="02020600000000000000" pitchFamily="18" charset="-128"/>
                            <a:cs typeface="NikoshBAN" panose="02000000000000000000" pitchFamily="2" charset="0"/>
                          </a:rPr>
                          <m:t>𝑪𝑯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Yu Mincho Demibold" panose="02020600000000000000" pitchFamily="18" charset="-128"/>
                            <a:cs typeface="NikoshBAN" panose="02000000000000000000" pitchFamily="2" charset="0"/>
                          </a:rPr>
                          <m:t>𝟑</m:t>
                        </m:r>
                      </m:sub>
                    </m:sSub>
                    <m:r>
                      <a:rPr lang="en-US" sz="2800" b="1" i="1" smtClean="0">
                        <a:latin typeface="Cambria Math" panose="02040503050406030204" pitchFamily="18" charset="0"/>
                        <a:ea typeface="Yu Mincho Demibold" panose="02020600000000000000" pitchFamily="18" charset="-128"/>
                        <a:cs typeface="NikoshBAN" panose="02000000000000000000" pitchFamily="2" charset="0"/>
                      </a:rPr>
                      <m:t>𝑩𝒓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b="1" dirty="0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উৎপাদন :</a:t>
                </a:r>
                <a:endParaRPr lang="en-US" sz="28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D087DFB-F65C-439B-AD09-C99EB3D0A9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430" y="2410957"/>
                <a:ext cx="10050760" cy="954107"/>
              </a:xfrm>
              <a:prstGeom prst="rect">
                <a:avLst/>
              </a:prstGeom>
              <a:blipFill>
                <a:blip r:embed="rId6"/>
                <a:stretch>
                  <a:fillRect l="-1213" t="-5732" b="-17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441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gradFill>
          <a:gsLst>
            <a:gs pos="72000">
              <a:srgbClr val="32823F"/>
            </a:gs>
            <a:gs pos="69000">
              <a:schemeClr val="accent6">
                <a:lumMod val="89000"/>
              </a:schemeClr>
            </a:gs>
            <a:gs pos="96000">
              <a:schemeClr val="accent6">
                <a:lumMod val="75000"/>
              </a:schemeClr>
            </a:gs>
            <a:gs pos="100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352534D-701C-4FF7-ADA6-51F98D20F317}"/>
              </a:ext>
            </a:extLst>
          </p:cNvPr>
          <p:cNvSpPr txBox="1"/>
          <p:nvPr/>
        </p:nvSpPr>
        <p:spPr>
          <a:xfrm>
            <a:off x="-2955369" y="3910050"/>
            <a:ext cx="9703114" cy="8880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kern="1200">
                <a:latin typeface="SutonnyMJ" pitchFamily="2" charset="0"/>
                <a:ea typeface="+mj-ea"/>
                <a:cs typeface="+mj-cs"/>
              </a:rPr>
              <a:t> </a:t>
            </a:r>
            <a:endParaRPr lang="en-US" sz="3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0CB85B-1878-4628-90E1-6196BB472AEB}"/>
              </a:ext>
            </a:extLst>
          </p:cNvPr>
          <p:cNvSpPr txBox="1"/>
          <p:nvPr/>
        </p:nvSpPr>
        <p:spPr>
          <a:xfrm>
            <a:off x="3484950" y="230835"/>
            <a:ext cx="5745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kern="12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সবুজ</a:t>
            </a:r>
            <a:r>
              <a:rPr lang="en-US" sz="3600" b="1" u="sng" kern="1200" dirty="0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3600" b="1" u="sng" kern="12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রসায়নের</a:t>
            </a:r>
            <a:r>
              <a:rPr lang="en-US" sz="3600" b="1" u="sng" kern="1200" dirty="0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3600" b="1" u="sng" kern="12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কতিপয়</a:t>
            </a:r>
            <a:r>
              <a:rPr lang="en-US" sz="3600" b="1" u="sng" kern="1200" dirty="0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3600" b="1" u="sng" kern="12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বিষয়</a:t>
            </a:r>
            <a:r>
              <a:rPr lang="en-US" sz="3600" b="1" u="sng" kern="1200" dirty="0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A60DEC-E3CC-4BE7-8930-5450188EF321}"/>
              </a:ext>
            </a:extLst>
          </p:cNvPr>
          <p:cNvSpPr txBox="1"/>
          <p:nvPr/>
        </p:nvSpPr>
        <p:spPr>
          <a:xfrm>
            <a:off x="947859" y="4213289"/>
            <a:ext cx="72685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সবুজ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রসায়ন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পদ্ধতিতে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এটম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ইকোনমি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: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37267C1-5273-47BD-9214-308DD1B18E51}"/>
                  </a:ext>
                </a:extLst>
              </p:cNvPr>
              <p:cNvSpPr txBox="1"/>
              <p:nvPr/>
            </p:nvSpPr>
            <p:spPr>
              <a:xfrm>
                <a:off x="3153720" y="3164590"/>
                <a:ext cx="5252913" cy="6544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𝑪𝑯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𝑪𝑯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nor/>
                            </m:rP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Ni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groupCh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𝑪𝑯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𝑪𝑯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37267C1-5273-47BD-9214-308DD1B18E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720" y="3164590"/>
                <a:ext cx="5252913" cy="6544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C3D8736-1439-4FED-BB8A-11F589894CF6}"/>
                  </a:ext>
                </a:extLst>
              </p:cNvPr>
              <p:cNvSpPr txBox="1"/>
              <p:nvPr/>
            </p:nvSpPr>
            <p:spPr>
              <a:xfrm>
                <a:off x="2104698" y="4962242"/>
                <a:ext cx="6111707" cy="6223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% 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𝟑𝟎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𝟑𝟎</m:t>
                        </m:r>
                      </m:den>
                    </m:f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𝟏𝟎𝟎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100%</a:t>
                </a:r>
                <a:endParaRPr lang="en-US" sz="28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C3D8736-1439-4FED-BB8A-11F589894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698" y="4962242"/>
                <a:ext cx="6111707" cy="622350"/>
              </a:xfrm>
              <a:prstGeom prst="rect">
                <a:avLst/>
              </a:prstGeom>
              <a:blipFill>
                <a:blip r:embed="rId3"/>
                <a:stretch>
                  <a:fillRect t="-2941" b="-18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767FC8F-BFB1-4873-A02C-9B85BB6F3164}"/>
                  </a:ext>
                </a:extLst>
              </p:cNvPr>
              <p:cNvSpPr txBox="1"/>
              <p:nvPr/>
            </p:nvSpPr>
            <p:spPr>
              <a:xfrm>
                <a:off x="2104698" y="1966518"/>
                <a:ext cx="6111707" cy="7113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3200" b="1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a:rPr lang="en-US" sz="3200" b="1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% </m:t>
                    </m:r>
                    <m:r>
                      <a:rPr lang="en-US" sz="3200" b="1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3200" b="1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1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3200" b="1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𝟑𝟎</m:t>
                        </m:r>
                      </m:num>
                      <m:den>
                        <m:r>
                          <a:rPr lang="en-US" sz="3200" b="1" i="1" dirty="0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𝟐𝟑𝟔</m:t>
                        </m:r>
                      </m:den>
                    </m:f>
                    <m:r>
                      <a:rPr lang="en-US" sz="3200" b="1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</m:t>
                    </m:r>
                    <m:r>
                      <a:rPr lang="en-US" sz="3200" b="1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𝟏𝟎𝟎</m:t>
                    </m:r>
                  </m:oMath>
                </a14:m>
                <a:r>
                  <a:rPr lang="en-US" sz="3200" b="1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12.71%</a:t>
                </a: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767FC8F-BFB1-4873-A02C-9B85BB6F31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698" y="1966518"/>
                <a:ext cx="6111707" cy="711349"/>
              </a:xfrm>
              <a:prstGeom prst="rect">
                <a:avLst/>
              </a:prstGeom>
              <a:blipFill>
                <a:blip r:embed="rId4"/>
                <a:stretch>
                  <a:fillRect t="-3448" b="-18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B4CCB17-BF40-4E2B-BAB1-E39BDA8E2E4E}"/>
                  </a:ext>
                </a:extLst>
              </p:cNvPr>
              <p:cNvSpPr txBox="1"/>
              <p:nvPr/>
            </p:nvSpPr>
            <p:spPr>
              <a:xfrm>
                <a:off x="2918315" y="5825099"/>
                <a:ext cx="726854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32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>
                    <a:solidFill>
                      <a:srgbClr val="FFFF00"/>
                    </a:solidFill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সবুজ </a:t>
                </a:r>
                <a:r>
                  <a:rPr lang="en-US" sz="3200" b="1" dirty="0" err="1">
                    <a:solidFill>
                      <a:srgbClr val="FFFF00"/>
                    </a:solidFill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রসায়ন</a:t>
                </a:r>
                <a:r>
                  <a:rPr lang="en-US" sz="3200" b="1" dirty="0">
                    <a:solidFill>
                      <a:srgbClr val="FFFF00"/>
                    </a:solidFill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FFFF00"/>
                    </a:solidFill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পদ্ধতি</a:t>
                </a:r>
                <a:r>
                  <a:rPr lang="en-US" sz="3200" b="1" dirty="0">
                    <a:solidFill>
                      <a:srgbClr val="FFFF00"/>
                    </a:solidFill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FFFF00"/>
                    </a:solidFill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পরিবেশ</a:t>
                </a:r>
                <a:r>
                  <a:rPr lang="en-US" sz="3200" b="1" dirty="0">
                    <a:solidFill>
                      <a:srgbClr val="FFFF00"/>
                    </a:solidFill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FFFF00"/>
                    </a:solidFill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বান্ধব</a:t>
                </a:r>
                <a:r>
                  <a:rPr lang="en-US" sz="3200" b="1" dirty="0">
                    <a:solidFill>
                      <a:srgbClr val="FFFF00"/>
                    </a:solidFill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। </a:t>
                </a:r>
                <a:endParaRPr lang="en-US" sz="32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B4CCB17-BF40-4E2B-BAB1-E39BDA8E2E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315" y="5825099"/>
                <a:ext cx="7268546" cy="584775"/>
              </a:xfrm>
              <a:prstGeom prst="rect">
                <a:avLst/>
              </a:prstGeom>
              <a:blipFill>
                <a:blip r:embed="rId5"/>
                <a:stretch>
                  <a:fillRect t="-12632" b="-3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2CB5DBA9-664C-4442-BF93-F9591202DAD6}"/>
              </a:ext>
            </a:extLst>
          </p:cNvPr>
          <p:cNvSpPr txBox="1"/>
          <p:nvPr/>
        </p:nvSpPr>
        <p:spPr>
          <a:xfrm>
            <a:off x="1239344" y="1231933"/>
            <a:ext cx="69770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প্রচলিত</a:t>
            </a:r>
            <a:r>
              <a: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পদ্ধতিতে</a:t>
            </a:r>
            <a:r>
              <a: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এটম</a:t>
            </a:r>
            <a:r>
              <a: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ইকোনমি</a:t>
            </a:r>
            <a:r>
              <a: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:</a:t>
            </a:r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FFF0A9C-95F3-4424-96C3-F0C9AE684A75}"/>
              </a:ext>
            </a:extLst>
          </p:cNvPr>
          <p:cNvSpPr txBox="1"/>
          <p:nvPr/>
        </p:nvSpPr>
        <p:spPr>
          <a:xfrm>
            <a:off x="947859" y="2838552"/>
            <a:ext cx="72685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সবুজ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রসায়ন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পদ্ধতি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6165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8" grpId="0"/>
      <p:bldP spid="25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gradFill>
          <a:gsLst>
            <a:gs pos="72000">
              <a:srgbClr val="32823F"/>
            </a:gs>
            <a:gs pos="69000">
              <a:schemeClr val="accent6">
                <a:lumMod val="89000"/>
              </a:schemeClr>
            </a:gs>
            <a:gs pos="96000">
              <a:schemeClr val="accent6">
                <a:lumMod val="75000"/>
              </a:schemeClr>
            </a:gs>
            <a:gs pos="100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352534D-701C-4FF7-ADA6-51F98D20F317}"/>
              </a:ext>
            </a:extLst>
          </p:cNvPr>
          <p:cNvSpPr txBox="1"/>
          <p:nvPr/>
        </p:nvSpPr>
        <p:spPr>
          <a:xfrm>
            <a:off x="-2955369" y="3910050"/>
            <a:ext cx="9703114" cy="8880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kern="1200">
                <a:latin typeface="SutonnyMJ" pitchFamily="2" charset="0"/>
                <a:ea typeface="+mj-ea"/>
                <a:cs typeface="+mj-cs"/>
              </a:rPr>
              <a:t> </a:t>
            </a:r>
            <a:endParaRPr lang="en-US" sz="3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0CB85B-1878-4628-90E1-6196BB472AEB}"/>
              </a:ext>
            </a:extLst>
          </p:cNvPr>
          <p:cNvSpPr txBox="1"/>
          <p:nvPr/>
        </p:nvSpPr>
        <p:spPr>
          <a:xfrm>
            <a:off x="3213746" y="343834"/>
            <a:ext cx="5745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kern="12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সুপার</a:t>
            </a:r>
            <a:r>
              <a:rPr lang="en-US" sz="3600" b="1" u="sng" kern="1200" dirty="0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3600" b="1" u="sng" kern="12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ক্রিটিক্যাল</a:t>
            </a:r>
            <a:r>
              <a:rPr lang="en-US" sz="3600" b="1" u="sng" kern="1200" dirty="0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3600" b="1" u="sng" kern="12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কার্বনডাই</a:t>
            </a:r>
            <a:r>
              <a:rPr lang="en-US" sz="3600" b="1" u="sng" kern="1200" dirty="0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অ</a:t>
            </a:r>
            <a:r>
              <a:rPr lang="en-US" sz="3600" b="1" u="sng" kern="12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ক্সাইড</a:t>
            </a:r>
            <a:endParaRPr lang="en-US" sz="3600" b="1" u="sng" kern="1200" dirty="0">
              <a:solidFill>
                <a:schemeClr val="bg2">
                  <a:lumMod val="20000"/>
                  <a:lumOff val="80000"/>
                </a:schemeClr>
              </a:solidFill>
              <a:latin typeface="NikoshBAN" panose="02000000000000000000" pitchFamily="2" charset="0"/>
              <a:ea typeface="Yu Mincho Demibold" panose="02020600000000000000" pitchFamily="18" charset="-128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5A60DEC-E3CC-4BE7-8930-5450188EF321}"/>
                  </a:ext>
                </a:extLst>
              </p:cNvPr>
              <p:cNvSpPr txBox="1"/>
              <p:nvPr/>
            </p:nvSpPr>
            <p:spPr>
              <a:xfrm>
                <a:off x="1451674" y="1449906"/>
                <a:ext cx="10260198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1" dirty="0" err="1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সন্ধি</a:t>
                </a:r>
                <a:r>
                  <a:rPr lang="en-US" sz="2800" b="1" dirty="0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তাপমাত্রার</a:t>
                </a:r>
                <a:r>
                  <a:rPr lang="en-US" sz="2800" b="1" dirty="0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নিচে</a:t>
                </a:r>
                <a:r>
                  <a:rPr lang="en-US" sz="2800" b="1" dirty="0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𝐶𝑂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dirty="0" err="1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এর</a:t>
                </a:r>
                <a:r>
                  <a:rPr lang="en-US" sz="2800" b="1" dirty="0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এক</a:t>
                </a:r>
                <a:r>
                  <a:rPr lang="en-US" sz="2800" b="1" dirty="0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বিশেষ</a:t>
                </a:r>
                <a:r>
                  <a:rPr lang="en-US" sz="2800" b="1" dirty="0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অবস্থা</a:t>
                </a:r>
                <a:r>
                  <a:rPr lang="en-US" sz="2800" b="1" dirty="0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যেখানে</a:t>
                </a:r>
                <a:r>
                  <a:rPr lang="en-US" sz="2800" b="1" dirty="0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𝐶𝑂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dirty="0" err="1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কিছুটা</a:t>
                </a:r>
                <a:r>
                  <a:rPr lang="en-US" sz="2800" b="1" dirty="0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800" b="1" dirty="0" err="1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তরল</a:t>
                </a:r>
                <a:r>
                  <a:rPr lang="en-US" sz="2800" b="1" dirty="0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এবং</a:t>
                </a:r>
                <a:r>
                  <a:rPr lang="en-US" sz="2800" b="1" dirty="0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কিছুটা</a:t>
                </a:r>
                <a:r>
                  <a:rPr lang="en-US" sz="2800" b="1" dirty="0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গ্যাসীয়</a:t>
                </a:r>
                <a:r>
                  <a:rPr lang="en-US" sz="2800" b="1" dirty="0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অবস্থায়</a:t>
                </a:r>
                <a:r>
                  <a:rPr lang="en-US" sz="2800" b="1" dirty="0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থাকে</a:t>
                </a:r>
                <a:r>
                  <a:rPr lang="en-US" sz="2800" b="1" dirty="0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। </a:t>
                </a:r>
                <a:r>
                  <a:rPr lang="en-US" sz="2800" b="1" dirty="0" err="1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এটি</a:t>
                </a:r>
                <a:r>
                  <a:rPr lang="en-US" sz="2800" b="1" dirty="0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একটি</a:t>
                </a:r>
                <a:r>
                  <a:rPr lang="en-US" sz="2800" b="1" dirty="0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গ্রিন</a:t>
                </a:r>
                <a:r>
                  <a:rPr lang="en-US" sz="2800" b="1" dirty="0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দ্রাবক</a:t>
                </a:r>
                <a:r>
                  <a:rPr lang="en-US" sz="2800" b="1" dirty="0">
                    <a:latin typeface="NikoshBAN" panose="02000000000000000000" pitchFamily="2" charset="0"/>
                    <a:ea typeface="Yu Mincho Demibold" panose="02020600000000000000" pitchFamily="18" charset="-128"/>
                    <a:cs typeface="NikoshBAN" panose="02000000000000000000" pitchFamily="2" charset="0"/>
                  </a:rPr>
                  <a:t>।  </a:t>
                </a:r>
                <a:endParaRPr lang="en-US" sz="28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5A60DEC-E3CC-4BE7-8930-5450188EF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1674" y="1449906"/>
                <a:ext cx="10260198" cy="954107"/>
              </a:xfrm>
              <a:prstGeom prst="rect">
                <a:avLst/>
              </a:prstGeom>
              <a:blipFill>
                <a:blip r:embed="rId2"/>
                <a:stretch>
                  <a:fillRect l="-1188" t="-5769" b="-18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8787332E-8DC3-47DE-B37E-D81C4A7D5267}"/>
              </a:ext>
            </a:extLst>
          </p:cNvPr>
          <p:cNvSpPr txBox="1"/>
          <p:nvPr/>
        </p:nvSpPr>
        <p:spPr>
          <a:xfrm>
            <a:off x="1609918" y="2964155"/>
            <a:ext cx="7791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MSDS : Material Safety Data Sheet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542B85-E187-4AF6-9697-DB31EAB48C86}"/>
              </a:ext>
            </a:extLst>
          </p:cNvPr>
          <p:cNvSpPr txBox="1"/>
          <p:nvPr/>
        </p:nvSpPr>
        <p:spPr>
          <a:xfrm>
            <a:off x="1006825" y="4186275"/>
            <a:ext cx="983262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রাসায়নিক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উৎপাদন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প্রক্রিয়ায়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গ্রিন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কেমিস্ট্রির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বিষয়সমুহ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যেমন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পণ্যের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নাম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পণ্য</a:t>
            </a:r>
            <a:endParaRPr lang="en-US" sz="2800" b="1" dirty="0">
              <a:latin typeface="NikoshBAN" panose="02000000000000000000" pitchFamily="2" charset="0"/>
              <a:ea typeface="Yu Mincho Demibold" panose="02020600000000000000" pitchFamily="18" charset="-128"/>
              <a:cs typeface="NikoshBAN" panose="02000000000000000000" pitchFamily="2" charset="0"/>
            </a:endParaRPr>
          </a:p>
          <a:p>
            <a:pPr algn="just"/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উৎপাদনকারী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প্রতিষ্ঠানের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নাম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উৎপাদনের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সময়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মেয়াদ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ভৌত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রাসায়নিক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বৈশিষ্ট্য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অগ্নিদাহ্যতা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স্বাস্থ্য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নিরাপত্তা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পরিবেশ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দূশণে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ভূমিকা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ইয়াদি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উল্লেখ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তৈরীকৃত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ডকুমেন্ট</a:t>
            </a:r>
            <a:r>
              <a:rPr lang="en-US" sz="2800" b="1" dirty="0"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।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6243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ield of sunflowers&#10;&#10;Description automatically generated">
            <a:extLst>
              <a:ext uri="{FF2B5EF4-FFF2-40B4-BE49-F238E27FC236}">
                <a16:creationId xmlns:a16="http://schemas.microsoft.com/office/drawing/2014/main" id="{20C43D0D-AE69-4854-B57F-6CA76D6DF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143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943176-E7E7-48EA-A0FC-9CE2A2389CAC}"/>
              </a:ext>
            </a:extLst>
          </p:cNvPr>
          <p:cNvSpPr txBox="1"/>
          <p:nvPr/>
        </p:nvSpPr>
        <p:spPr>
          <a:xfrm>
            <a:off x="2472886" y="498909"/>
            <a:ext cx="79368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ধন্যবাদ</a:t>
            </a:r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সবাইকে</a:t>
            </a:r>
            <a:endParaRPr lang="en-US" sz="9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260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2AC6D7F-F068-4E11-BB06-F601D89BB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A person wearing a hat&#10;&#10;Description automatically generated with low confidence">
            <a:extLst>
              <a:ext uri="{FF2B5EF4-FFF2-40B4-BE49-F238E27FC236}">
                <a16:creationId xmlns:a16="http://schemas.microsoft.com/office/drawing/2014/main" id="{C15B690D-C634-4E1D-AE3F-CE1C01A605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28889" r="33332" b="8887"/>
          <a:stretch/>
        </p:blipFill>
        <p:spPr>
          <a:xfrm rot="5400000">
            <a:off x="7857851" y="1300541"/>
            <a:ext cx="3834963" cy="32351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4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Callout: Down Arrow 9">
            <a:extLst>
              <a:ext uri="{FF2B5EF4-FFF2-40B4-BE49-F238E27FC236}">
                <a16:creationId xmlns:a16="http://schemas.microsoft.com/office/drawing/2014/main" id="{926E46D6-AE15-47F6-848B-FAC2B086A30E}"/>
              </a:ext>
            </a:extLst>
          </p:cNvPr>
          <p:cNvSpPr/>
          <p:nvPr/>
        </p:nvSpPr>
        <p:spPr>
          <a:xfrm>
            <a:off x="4044583" y="324889"/>
            <a:ext cx="2705558" cy="1367442"/>
          </a:xfrm>
          <a:prstGeom prst="downArrowCallou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solidFill>
                <a:srgbClr val="002060"/>
              </a:solidFill>
              <a:latin typeface="SutonnyMJ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D15CD5E-480E-40C1-B0EC-7F96F4B54DF6}"/>
              </a:ext>
            </a:extLst>
          </p:cNvPr>
          <p:cNvSpPr/>
          <p:nvPr/>
        </p:nvSpPr>
        <p:spPr>
          <a:xfrm>
            <a:off x="51328" y="1449136"/>
            <a:ext cx="6698813" cy="4389134"/>
          </a:xfrm>
          <a:prstGeom prst="ellipse">
            <a:avLst/>
          </a:prstGeom>
          <a:solidFill>
            <a:schemeClr val="tx1"/>
          </a:solidFill>
          <a:ln>
            <a:gradFill flip="none" rotWithShape="1">
              <a:gsLst>
                <a:gs pos="27000">
                  <a:schemeClr val="accent4">
                    <a:lumMod val="50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বেল্লাল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   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বি.এস-সি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(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অনার্স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),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এম.এস-সি</a:t>
            </a:r>
            <a:endParaRPr lang="en-US" sz="2800" b="1" dirty="0">
              <a:solidFill>
                <a:srgbClr val="7030A0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সহকারী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অধ্যাপক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রসায়ন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বিভাগ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জনতা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ডিগ্রি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কলেজ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রুপাচরা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চন্দ্রগঞ্জ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লক্ষ্মীপুর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564095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908DA2F1-9B58-431B-A65F-A17461530469}"/>
              </a:ext>
            </a:extLst>
          </p:cNvPr>
          <p:cNvSpPr/>
          <p:nvPr/>
        </p:nvSpPr>
        <p:spPr>
          <a:xfrm>
            <a:off x="2221006" y="1013013"/>
            <a:ext cx="7749988" cy="4043082"/>
          </a:xfrm>
          <a:prstGeom prst="horizontalScrol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430D7B-C771-4DCA-B952-345AFBA6D766}"/>
              </a:ext>
            </a:extLst>
          </p:cNvPr>
          <p:cNvSpPr txBox="1"/>
          <p:nvPr/>
        </p:nvSpPr>
        <p:spPr>
          <a:xfrm>
            <a:off x="3173506" y="2065058"/>
            <a:ext cx="6104965" cy="193899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en-US" sz="4000" b="1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4000" b="1" dirty="0" err="1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4000" b="1" dirty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4000" b="1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4000" b="1" dirty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b="1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৪০ </a:t>
            </a:r>
            <a:r>
              <a:rPr lang="en-US" sz="4000" b="1" dirty="0" err="1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000" b="1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chemeClr val="bg2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38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rgbClr val="32823F"/>
            </a:gs>
            <a:gs pos="82000">
              <a:schemeClr val="accent6">
                <a:lumMod val="50000"/>
              </a:schemeClr>
            </a:gs>
            <a:gs pos="74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41,200 Green Chemistry Stock Photos, Pictures &amp; Royalty-Free Images - iStock">
            <a:extLst>
              <a:ext uri="{FF2B5EF4-FFF2-40B4-BE49-F238E27FC236}">
                <a16:creationId xmlns:a16="http://schemas.microsoft.com/office/drawing/2014/main" id="{60A76B10-F3E2-43E2-96E4-1D33E76D4D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9" t="2904" r="22403" b="3981"/>
          <a:stretch/>
        </p:blipFill>
        <p:spPr bwMode="auto">
          <a:xfrm>
            <a:off x="7918939" y="549120"/>
            <a:ext cx="3836710" cy="267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reen Chemistry Images, Stock Photos &amp; Vectors | Shutterstock">
            <a:extLst>
              <a:ext uri="{FF2B5EF4-FFF2-40B4-BE49-F238E27FC236}">
                <a16:creationId xmlns:a16="http://schemas.microsoft.com/office/drawing/2014/main" id="{05B88101-0C53-4A09-9DF3-1D6B60D4F3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08"/>
          <a:stretch/>
        </p:blipFill>
        <p:spPr bwMode="auto">
          <a:xfrm>
            <a:off x="545088" y="549120"/>
            <a:ext cx="4081806" cy="267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reen chemistry">
            <a:extLst>
              <a:ext uri="{FF2B5EF4-FFF2-40B4-BE49-F238E27FC236}">
                <a16:creationId xmlns:a16="http://schemas.microsoft.com/office/drawing/2014/main" id="{9085533B-6B82-4503-92A1-B5EA661F5D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6" t="26804" r="16910"/>
          <a:stretch/>
        </p:blipFill>
        <p:spPr bwMode="auto">
          <a:xfrm>
            <a:off x="7918939" y="3791635"/>
            <a:ext cx="3836710" cy="275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41,200 Green Chemistry Stock Photos, Pictures &amp; Royalty-Free Images - iStock">
            <a:extLst>
              <a:ext uri="{FF2B5EF4-FFF2-40B4-BE49-F238E27FC236}">
                <a16:creationId xmlns:a16="http://schemas.microsoft.com/office/drawing/2014/main" id="{0E882E3F-1751-4622-B3DE-F7CD33860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88" y="3791635"/>
            <a:ext cx="4081806" cy="275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39244A97-0ABE-43BA-81E1-8869BBC7EB69}"/>
              </a:ext>
            </a:extLst>
          </p:cNvPr>
          <p:cNvSpPr/>
          <p:nvPr/>
        </p:nvSpPr>
        <p:spPr>
          <a:xfrm>
            <a:off x="4707530" y="2233765"/>
            <a:ext cx="3136764" cy="2677212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39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83000">
              <a:schemeClr val="accent6">
                <a:lumMod val="50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5">
            <a:extLst>
              <a:ext uri="{FF2B5EF4-FFF2-40B4-BE49-F238E27FC236}">
                <a16:creationId xmlns:a16="http://schemas.microsoft.com/office/drawing/2014/main" id="{CDCFCE56-3557-4883-871B-19B11CC95AB6}"/>
              </a:ext>
            </a:extLst>
          </p:cNvPr>
          <p:cNvSpPr/>
          <p:nvPr/>
        </p:nvSpPr>
        <p:spPr>
          <a:xfrm>
            <a:off x="1772672" y="1601912"/>
            <a:ext cx="9287678" cy="4063622"/>
          </a:xfrm>
          <a:prstGeom prst="horizontalScroll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latin typeface="SutonnyMJ" pitchFamily="2" charset="0"/>
                <a:cs typeface="NikoshBAN" panose="02000000000000000000" pitchFamily="2" charset="0"/>
              </a:rPr>
              <a:t>          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৪র্থ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বই-সঞ্জিত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গুহ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atin typeface="SutonnyMJ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CB8392-B3FF-4496-B133-0E01C14687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98" t="23240" r="2079" b="2559"/>
          <a:stretch/>
        </p:blipFill>
        <p:spPr>
          <a:xfrm>
            <a:off x="7991250" y="2379742"/>
            <a:ext cx="1902587" cy="25079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DD15E5-E606-4E61-878D-57A24ED89D14}"/>
              </a:ext>
            </a:extLst>
          </p:cNvPr>
          <p:cNvSpPr txBox="1"/>
          <p:nvPr/>
        </p:nvSpPr>
        <p:spPr>
          <a:xfrm>
            <a:off x="3199614" y="309397"/>
            <a:ext cx="6094428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4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endParaRPr lang="en-US" sz="4000" b="1" dirty="0">
              <a:solidFill>
                <a:schemeClr val="tx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(Green Chemistry)</a:t>
            </a:r>
            <a:endParaRPr lang="bn-IN" sz="3600" b="1" dirty="0">
              <a:solidFill>
                <a:schemeClr val="bg1"/>
              </a:solidFill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80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chemeClr val="accent6">
                <a:lumMod val="89000"/>
              </a:schemeClr>
            </a:gs>
            <a:gs pos="69000">
              <a:schemeClr val="accent6">
                <a:lumMod val="89000"/>
              </a:schemeClr>
            </a:gs>
            <a:gs pos="93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own Arrow Callout 1">
            <a:extLst>
              <a:ext uri="{FF2B5EF4-FFF2-40B4-BE49-F238E27FC236}">
                <a16:creationId xmlns:a16="http://schemas.microsoft.com/office/drawing/2014/main" id="{84904445-B30F-4D83-81FC-C6FBF69590CB}"/>
              </a:ext>
            </a:extLst>
          </p:cNvPr>
          <p:cNvSpPr/>
          <p:nvPr/>
        </p:nvSpPr>
        <p:spPr>
          <a:xfrm>
            <a:off x="2551547" y="74338"/>
            <a:ext cx="7088904" cy="2106719"/>
          </a:xfrm>
          <a:prstGeom prst="downArrowCallout">
            <a:avLst/>
          </a:prstGeom>
          <a:solidFill>
            <a:schemeClr val="accent6">
              <a:lumMod val="5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শিখণফল</a:t>
            </a:r>
            <a:r>
              <a:rPr lang="en-US" sz="4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Leaerning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Outcomes)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299879-7FDB-4FEF-9578-E28E23012B86}"/>
              </a:ext>
            </a:extLst>
          </p:cNvPr>
          <p:cNvSpPr txBox="1"/>
          <p:nvPr/>
        </p:nvSpPr>
        <p:spPr>
          <a:xfrm>
            <a:off x="1701281" y="2255395"/>
            <a:ext cx="8789437" cy="321234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IN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 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IN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 তা বলতে পারবে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bn-IN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accent1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IN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রসায়নের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পারবে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রসায়নের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মূলনীতি</a:t>
            </a:r>
            <a:r>
              <a:rPr lang="bn-IN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endParaRPr lang="bn-IN" sz="2800" b="1" dirty="0">
              <a:solidFill>
                <a:schemeClr val="accent1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এটম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ইকোনমি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গুরত্ব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 করতে পারবে।    </a:t>
            </a:r>
          </a:p>
        </p:txBody>
      </p:sp>
    </p:spTree>
    <p:extLst>
      <p:ext uri="{BB962C8B-B14F-4D97-AF65-F5344CB8AC3E}">
        <p14:creationId xmlns:p14="http://schemas.microsoft.com/office/powerpoint/2010/main" val="12051813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0"/>
              </a:schemeClr>
            </a:gs>
            <a:gs pos="23874">
              <a:srgbClr val="638E7E"/>
            </a:gs>
            <a:gs pos="0">
              <a:schemeClr val="accent6">
                <a:lumMod val="89000"/>
              </a:schemeClr>
            </a:gs>
            <a:gs pos="59000">
              <a:schemeClr val="accent6">
                <a:lumMod val="89000"/>
              </a:schemeClr>
            </a:gs>
            <a:gs pos="78751">
              <a:srgbClr val="557D6E"/>
            </a:gs>
            <a:gs pos="68126">
              <a:srgbClr val="4D7264"/>
            </a:gs>
            <a:gs pos="89000">
              <a:schemeClr val="accent6">
                <a:lumMod val="75000"/>
              </a:schemeClr>
            </a:gs>
            <a:gs pos="70000">
              <a:srgbClr val="3B7947"/>
            </a:gs>
            <a:gs pos="59000">
              <a:srgbClr val="49885B"/>
            </a:gs>
            <a:gs pos="78000">
              <a:srgbClr val="3B8547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87">
            <a:extLst>
              <a:ext uri="{FF2B5EF4-FFF2-40B4-BE49-F238E27FC236}">
                <a16:creationId xmlns:a16="http://schemas.microsoft.com/office/drawing/2014/main" id="{6ED6EFC4-C21B-4547-B375-0DA6267B3BD9}"/>
              </a:ext>
            </a:extLst>
          </p:cNvPr>
          <p:cNvSpPr txBox="1"/>
          <p:nvPr/>
        </p:nvSpPr>
        <p:spPr>
          <a:xfrm>
            <a:off x="2202024" y="213599"/>
            <a:ext cx="7787951" cy="11455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/>
          <a:p>
            <a:pPr algn="ctr"/>
            <a:r>
              <a:rPr lang="en-US" sz="16000" b="1" dirty="0" err="1">
                <a:solidFill>
                  <a:schemeClr val="bg2">
                    <a:lumMod val="10000"/>
                    <a:lumOff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16000" b="1" dirty="0">
                <a:solidFill>
                  <a:schemeClr val="bg2">
                    <a:lumMod val="10000"/>
                    <a:lumOff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0" b="1" dirty="0" err="1">
                <a:solidFill>
                  <a:schemeClr val="bg2">
                    <a:lumMod val="10000"/>
                    <a:lumOff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endParaRPr lang="en-US" sz="16000" b="1" dirty="0">
              <a:solidFill>
                <a:schemeClr val="bg2">
                  <a:lumMod val="10000"/>
                  <a:lumOff val="9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2800" b="1" kern="1200" dirty="0">
                <a:solidFill>
                  <a:srgbClr val="3D734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(Green Chemistry)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85A660D-38B5-4506-A1BD-B98117EECBB4}"/>
              </a:ext>
            </a:extLst>
          </p:cNvPr>
          <p:cNvSpPr txBox="1"/>
          <p:nvPr/>
        </p:nvSpPr>
        <p:spPr>
          <a:xfrm>
            <a:off x="0" y="5522443"/>
            <a:ext cx="12192000" cy="760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বর্জ্য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হ্রাসকরণ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উন্নততর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পরিবেশবান্ধব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8863788-CBB4-4CAB-800A-25F10C6189BC}"/>
                  </a:ext>
                </a:extLst>
              </p:cNvPr>
              <p:cNvSpPr txBox="1"/>
              <p:nvPr/>
            </p:nvSpPr>
            <p:spPr>
              <a:xfrm>
                <a:off x="1518910" y="1725617"/>
                <a:ext cx="9154179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𝑪𝑯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)→  </m:t>
                      </m:r>
                      <m:sSub>
                        <m:sSub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𝑪𝑶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𝒈</m:t>
                      </m:r>
                      <m:r>
                        <a:rPr lang="en-US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𝑶</m:t>
                      </m:r>
                      <m:r>
                        <a:rPr lang="en-US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𝒈</m:t>
                      </m:r>
                      <m:r>
                        <a:rPr lang="en-US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8863788-CBB4-4CAB-800A-25F10C618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910" y="1725617"/>
                <a:ext cx="9154179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985AE2C-B00C-4BAC-8AAC-230F7ADF2084}"/>
                  </a:ext>
                </a:extLst>
              </p:cNvPr>
              <p:cNvSpPr txBox="1"/>
              <p:nvPr/>
            </p:nvSpPr>
            <p:spPr>
              <a:xfrm>
                <a:off x="2994017" y="3429000"/>
                <a:ext cx="6097554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chemeClr val="bg1"/>
                    </a:solidFill>
                  </a:rPr>
                  <a:t>S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)+</m:t>
                    </m:r>
                    <m:sSub>
                      <m:sSubPr>
                        <m:ctrlP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)→  </m:t>
                    </m:r>
                    <m:sSub>
                      <m:sSubPr>
                        <m:ctrlP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𝑺𝑶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𝒈</m:t>
                    </m:r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985AE2C-B00C-4BAC-8AAC-230F7ADF20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4017" y="3429000"/>
                <a:ext cx="6097554" cy="492443"/>
              </a:xfrm>
              <a:prstGeom prst="rect">
                <a:avLst/>
              </a:prstGeom>
              <a:blipFill>
                <a:blip r:embed="rId3"/>
                <a:stretch>
                  <a:fillRect t="-25000" b="-5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23E6056-6AE9-4987-A78B-DFEB0D835509}"/>
                  </a:ext>
                </a:extLst>
              </p:cNvPr>
              <p:cNvSpPr txBox="1"/>
              <p:nvPr/>
            </p:nvSpPr>
            <p:spPr>
              <a:xfrm>
                <a:off x="3018899" y="2478140"/>
                <a:ext cx="643265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chemeClr val="bg1"/>
                    </a:solidFill>
                  </a:rPr>
                  <a:t>C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)+</m:t>
                    </m:r>
                    <m:sSub>
                      <m:sSubPr>
                        <m:ctrlP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)→  </m:t>
                    </m:r>
                    <m:sSub>
                      <m:sSubPr>
                        <m:ctrlP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𝑪𝑶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𝒈</m:t>
                    </m:r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23E6056-6AE9-4987-A78B-DFEB0D8355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8899" y="2478140"/>
                <a:ext cx="6432653" cy="492443"/>
              </a:xfrm>
              <a:prstGeom prst="rect">
                <a:avLst/>
              </a:prstGeom>
              <a:blipFill>
                <a:blip r:embed="rId4"/>
                <a:stretch>
                  <a:fillRect t="-25000" b="-5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6C3BE41A-9B78-4058-86B8-EDA0793CB6A5}"/>
              </a:ext>
            </a:extLst>
          </p:cNvPr>
          <p:cNvSpPr/>
          <p:nvPr/>
        </p:nvSpPr>
        <p:spPr>
          <a:xfrm>
            <a:off x="4128934" y="4181523"/>
            <a:ext cx="3934132" cy="1397619"/>
          </a:xfrm>
          <a:prstGeom prst="ellipse">
            <a:avLst/>
          </a:prstGeom>
          <a:solidFill>
            <a:srgbClr val="3282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endParaRPr lang="en-US" sz="3600" b="1" dirty="0">
              <a:solidFill>
                <a:srgbClr val="FFFF0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6087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2" grpId="0"/>
      <p:bldP spid="7" grpId="0"/>
      <p:bldP spid="8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400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95E6428-44A3-4694-96D2-B41B7BC916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9315373"/>
              </p:ext>
            </p:extLst>
          </p:nvPr>
        </p:nvGraphicFramePr>
        <p:xfrm>
          <a:off x="1219758" y="771783"/>
          <a:ext cx="9613727" cy="5466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525C5F7-936D-4F29-BC22-22F0DE77CE7D}"/>
              </a:ext>
            </a:extLst>
          </p:cNvPr>
          <p:cNvSpPr txBox="1"/>
          <p:nvPr/>
        </p:nvSpPr>
        <p:spPr>
          <a:xfrm>
            <a:off x="126600" y="310222"/>
            <a:ext cx="5058406" cy="7269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endParaRPr lang="en-US" sz="4000" u="sng" dirty="0">
              <a:solidFill>
                <a:schemeClr val="accent6"/>
              </a:solidFill>
              <a:latin typeface="NikoshBAN" panose="02000000000000000000" pitchFamily="2" charset="0"/>
              <a:ea typeface="Yu Mincho Demibold" panose="02020600000000000000" pitchFamily="18" charset="-128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9A4357-764E-402C-8AB4-C1942416C7E1}"/>
              </a:ext>
            </a:extLst>
          </p:cNvPr>
          <p:cNvSpPr txBox="1"/>
          <p:nvPr/>
        </p:nvSpPr>
        <p:spPr>
          <a:xfrm>
            <a:off x="73420" y="234807"/>
            <a:ext cx="60944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4000" b="1" u="sng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রসায়নের</a:t>
            </a:r>
            <a:r>
              <a:rPr lang="en-US" sz="4000" b="1" u="sng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4000" b="1" u="sng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12597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CC4897-715C-4F81-9CF1-C1A963146D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D54413-1BE4-4488-8224-493B1379AF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D710A8-97B9-4952-8591-9E0725DCAD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D1C515-F4A3-4B3C-9D35-360EA54810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22F04B-97D0-4177-BD76-25F78B59AD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3D50F3-CD99-41E9-A684-BF1748B4F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2A89F2-C6BB-4EE3-A18F-7BD3F66D4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716ACE-D415-4A3F-9C4A-30577E9E03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13C2FC-CE97-453C-9199-761FC7E8EF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rgbClr val="7030A0"/>
            </a:gs>
            <a:gs pos="92000">
              <a:schemeClr val="accent6">
                <a:lumMod val="89000"/>
              </a:schemeClr>
            </a:gs>
            <a:gs pos="79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F45F35-36A9-496A-9BD1-2F503486E1A7}"/>
              </a:ext>
            </a:extLst>
          </p:cNvPr>
          <p:cNvSpPr txBox="1"/>
          <p:nvPr/>
        </p:nvSpPr>
        <p:spPr>
          <a:xfrm>
            <a:off x="2202024" y="250299"/>
            <a:ext cx="7787951" cy="7269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u="sng" kern="1200" dirty="0" err="1">
                <a:solidFill>
                  <a:schemeClr val="bg2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সবুজ</a:t>
            </a:r>
            <a:r>
              <a:rPr lang="en-US" sz="4000" b="1" u="sng" kern="1200" dirty="0">
                <a:solidFill>
                  <a:schemeClr val="bg2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4000" b="1" u="sng" kern="1200" dirty="0" err="1">
                <a:solidFill>
                  <a:schemeClr val="bg2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রসায়নের</a:t>
            </a:r>
            <a:r>
              <a:rPr lang="en-US" sz="4000" b="1" u="sng" kern="1200" dirty="0">
                <a:solidFill>
                  <a:schemeClr val="bg2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4000" b="1" u="sng" kern="1200" dirty="0" err="1">
                <a:solidFill>
                  <a:schemeClr val="bg2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ভিত্তি</a:t>
            </a:r>
            <a:r>
              <a:rPr lang="en-US" sz="4000" b="1" u="sng" kern="1200" dirty="0">
                <a:solidFill>
                  <a:schemeClr val="bg2"/>
                </a:solidFill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 </a:t>
            </a:r>
            <a:endParaRPr lang="en-US" sz="3600" b="1" u="sng" kern="1200" dirty="0">
              <a:solidFill>
                <a:schemeClr val="bg2"/>
              </a:solidFill>
              <a:latin typeface="NikoshBAN" panose="02000000000000000000" pitchFamily="2" charset="0"/>
              <a:ea typeface="Yu Mincho Demibold" panose="02020600000000000000" pitchFamily="18" charset="-128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D4D704-96DE-4693-9E8B-9268F3AD37D1}"/>
              </a:ext>
            </a:extLst>
          </p:cNvPr>
          <p:cNvSpPr txBox="1"/>
          <p:nvPr/>
        </p:nvSpPr>
        <p:spPr>
          <a:xfrm>
            <a:off x="1191986" y="2474893"/>
            <a:ext cx="10523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b="1" u="sng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2800" b="1" u="sng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u="sng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US" sz="2800" b="1" u="sng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বিক্রিয়ক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সেগুলো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পরিবেশবান্ধব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সর্বনিন্ম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36BD73-D41C-412A-8030-AEE60A7B9A81}"/>
              </a:ext>
            </a:extLst>
          </p:cNvPr>
          <p:cNvSpPr txBox="1"/>
          <p:nvPr/>
        </p:nvSpPr>
        <p:spPr>
          <a:xfrm>
            <a:off x="1257548" y="4077777"/>
            <a:ext cx="105234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b="1" u="sng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দ্রাবক</a:t>
            </a:r>
            <a:r>
              <a:rPr lang="en-US" sz="2800" b="1" u="sng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দ্রাবক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নিন্মোক্ত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বিষয়গুলো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বিবেচনা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জরুরী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ক)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গ্রিন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দ্রাবক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খ)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পুনঃরুদ্ধার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দ্রাবক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গ)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প্রয়োজনে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বিকল্প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দ্রাবক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32022A-F8E1-4D86-ABDA-20127BBC9AB2}"/>
              </a:ext>
            </a:extLst>
          </p:cNvPr>
          <p:cNvSpPr txBox="1"/>
          <p:nvPr/>
        </p:nvSpPr>
        <p:spPr>
          <a:xfrm>
            <a:off x="1191986" y="1287508"/>
            <a:ext cx="60975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u="sng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3200" b="1" u="sng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রসায়নের</a:t>
            </a:r>
            <a:r>
              <a:rPr lang="en-US" sz="3200" b="1" u="sng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3200" b="1" u="sng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3200" b="1" u="sng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b="1" u="sng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u="sng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3200" b="1" u="sng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9889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3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989</TotalTime>
  <Words>667</Words>
  <Application>Microsoft Office PowerPoint</Application>
  <PresentationFormat>Widescreen</PresentationFormat>
  <Paragraphs>106</Paragraphs>
  <Slides>16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Century Gothic</vt:lpstr>
      <vt:lpstr>NikosBan</vt:lpstr>
      <vt:lpstr>NikoshBAN</vt:lpstr>
      <vt:lpstr>SutonnyMJ</vt:lpstr>
      <vt:lpstr>Times New Roman</vt:lpstr>
      <vt:lpstr>Wingdings 3</vt:lpstr>
      <vt:lpstr>Office Theme</vt:lpstr>
      <vt:lpstr>Metropolitan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365 Pro Plus</dc:creator>
  <cp:lastModifiedBy>365 Pro Plus</cp:lastModifiedBy>
  <cp:revision>149</cp:revision>
  <dcterms:created xsi:type="dcterms:W3CDTF">2021-07-04T04:33:59Z</dcterms:created>
  <dcterms:modified xsi:type="dcterms:W3CDTF">2021-07-28T11:11:14Z</dcterms:modified>
</cp:coreProperties>
</file>