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6" r:id="rId5"/>
    <p:sldId id="267" r:id="rId6"/>
    <p:sldId id="268" r:id="rId7"/>
    <p:sldId id="262" r:id="rId8"/>
    <p:sldId id="258" r:id="rId9"/>
    <p:sldId id="269" r:id="rId10"/>
    <p:sldId id="270" r:id="rId11"/>
    <p:sldId id="273" r:id="rId12"/>
    <p:sldId id="271" r:id="rId13"/>
    <p:sldId id="276" r:id="rId14"/>
    <p:sldId id="274" r:id="rId15"/>
    <p:sldId id="275" r:id="rId16"/>
    <p:sldId id="257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8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29382-4197-4E73-B451-84201702EED7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8A8-CA86-4DD1-9987-E41455BCB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দ্বিঘাত</a:t>
            </a:r>
            <a:r>
              <a:rPr lang="bn-IN" baseline="0" dirty="0" smtClean="0"/>
              <a:t> সমীকরনের চিত্রের মাধ্যমে সকল শিক্ষার্থীদের স্বাগত জানাবেন।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একটি জোড়ায় কাজ দিবেন</a:t>
            </a:r>
            <a:r>
              <a:rPr lang="bn-IN" baseline="0" dirty="0" smtClean="0"/>
              <a:t> এবং সকল শিক্ষার্থীর কাছে গিয়ে দেখবেন। প্রয়োজনে সহযোগিতা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আরো একটি সমস্যা শিক্ষার্থীর দ্বারা অথবা নিজে সমাধান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4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একটি দলগত কাজ দিবেন এবং প্রতি দল পরিদর্শন করে দেখবেন। প্রয়োজনে সহযোগিতা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আজকের এই পাঠ থেকে কতটুকু শিখতে পারলো শিক্ষক তা মূল্যায়ন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1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বাড়ি থেকে উল্লেখিত সমস্যাগুলো সমাধান করে আনতে বলবেন।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02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সবাইকে ধন্যবাদ</a:t>
            </a:r>
            <a:r>
              <a:rPr lang="bn-IN" baseline="0" dirty="0" smtClean="0"/>
              <a:t> দিয়ে বোর্ড মুছে সকল উপকরণ গুছিয়ে আজকের মতো ক্লাসের সমাপ্তি ঘোষনা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7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0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দ্বিঘাত সমীকরণের ছবি দেখিয়ে পাঠ ঘোষনার জন্য প্রশ্ন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পাঠ ঘোষনা করে বোর্ডে লিখে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5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শিখন</a:t>
            </a:r>
            <a:r>
              <a:rPr lang="bn-IN" baseline="0" dirty="0" smtClean="0"/>
              <a:t>ফল ইচ্ছা করলে শিক্ষক হাইড করে রাখতে পারেন কিংবা উপস্থাপন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দ্বিঘাত সমীকরণ জোট ও ঘাত বুঝিয়ে দিবেন। প্রয়োজনে বোর্ডে লিখবেন।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পাঠ্য</a:t>
            </a:r>
            <a:r>
              <a:rPr lang="bn-IN" baseline="0" dirty="0" smtClean="0"/>
              <a:t> বইয়ের ১নং সমস্যাটি শিক্ষক বোর্ডে সমাধান করে শিক্ষার্থীদের ভালোভাবে বুঝানোরে চেষ্টা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0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১টি শ্রেণির কাজ দিবেন এবং ঘূরে ঘুরে শিক্ষার্থীদের কাজ দেখবেন। প্রয়োজনে সহযোগিতা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2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আরেকটি সমস্যা বোর্ডে সমাধান করবেন অথবা একজন ভালো শিক্ষার্থীর দ্বারা বোর্ডে সমাধান করাতে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F8A8-CA86-4DD1-9987-E41455BCB0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6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65591" y="-87197"/>
            <a:ext cx="9209591" cy="5802197"/>
            <a:chOff x="-65591" y="-87197"/>
            <a:chExt cx="9209591" cy="580219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0"/>
              <a:ext cx="9144000" cy="5715000"/>
              <a:chOff x="0" y="0"/>
              <a:chExt cx="9144000" cy="5715000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0"/>
                <a:ext cx="9144000" cy="5715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152400" y="152400"/>
                <a:ext cx="8839200" cy="54483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 userDrawn="1"/>
          </p:nvSpPr>
          <p:spPr>
            <a:xfrm>
              <a:off x="-65591" y="-87197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কামরুল</a:t>
              </a:r>
              <a:r>
                <a:rPr lang="bn-IN" sz="1400" b="1" baseline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আহমদ 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561836"/>
          </a:xfrm>
        </p:spPr>
        <p:txBody>
          <a:bodyPr>
            <a:prstTxWarp prst="textCurveUp">
              <a:avLst/>
            </a:prstTxWarp>
            <a:no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ক্লাসে সবাইকে স্বাগতম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1" y="2052474"/>
            <a:ext cx="7911600" cy="3167226"/>
          </a:xfrm>
        </p:spPr>
      </p:pic>
    </p:spTree>
    <p:extLst>
      <p:ext uri="{BB962C8B-B14F-4D97-AF65-F5344CB8AC3E}">
        <p14:creationId xmlns:p14="http://schemas.microsoft.com/office/powerpoint/2010/main" val="24048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pPr algn="l"/>
                <a:r>
                  <a:rPr lang="bn-IN" sz="3600" b="1" dirty="0" smtClean="0"/>
                  <a:t>সমাধান করিঃ ৫।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36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36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𝒚</m:t>
                    </m:r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36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𝟐𝟓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145" b="-759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4191000"/>
              </a:xfrm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000" b="1" dirty="0" smtClean="0"/>
                  <a:t>সমাধানঃ </a:t>
                </a:r>
                <a:r>
                  <a:rPr lang="bn-IN" sz="2000" b="1" dirty="0"/>
                  <a:t>৫</a:t>
                </a:r>
                <a:r>
                  <a:rPr lang="bn-IN" sz="2000" b="1" dirty="0" smtClean="0"/>
                  <a:t>।	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……… (i) </a:t>
                </a:r>
                <a:endParaRPr lang="bn-IN" sz="2000" b="1" dirty="0" smtClean="0"/>
              </a:p>
              <a:p>
                <a:pPr marL="0" indent="0">
                  <a:buNone/>
                </a:pPr>
                <a:r>
                  <a:rPr lang="bn-IN" sz="2000" b="1" dirty="0"/>
                  <a:t>	</a:t>
                </a:r>
                <a:r>
                  <a:rPr lang="bn-IN" sz="20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𝒚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𝟐𝟓</m:t>
                    </m:r>
                  </m:oMath>
                </a14:m>
                <a:r>
                  <a:rPr lang="en-US" sz="2000" b="1" dirty="0" smtClean="0"/>
                  <a:t> ……….. (ii)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(i) </a:t>
                </a:r>
                <a:r>
                  <a:rPr lang="bn-IN" sz="2000" b="1" dirty="0" smtClean="0"/>
                  <a:t>নং থেকে পাই,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000" b="1" dirty="0" smtClean="0"/>
                  <a:t> …….... (iii)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(iii) </a:t>
                </a:r>
                <a:r>
                  <a:rPr lang="bn-IN" sz="2000" b="1" dirty="0" smtClean="0"/>
                  <a:t>নং হতে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bn-IN" sz="2000" b="1" dirty="0" smtClean="0"/>
                  <a:t> এর মান </a:t>
                </a:r>
                <a:r>
                  <a:rPr lang="en-US" sz="2000" b="1" dirty="0" smtClean="0"/>
                  <a:t>(ii) </a:t>
                </a:r>
                <a:r>
                  <a:rPr lang="bn-IN" sz="2000" b="1" dirty="0" smtClean="0"/>
                  <a:t>নং এ বসিয়ে পাই,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𝒚</m:t>
                              </m:r>
                            </m:den>
                          </m:f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bn-IN" sz="2000" b="1" dirty="0" smtClean="0"/>
              </a:p>
              <a:p>
                <a:pPr marL="0" indent="0"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𝟐𝟓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𝟐𝟓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4191000"/>
              </a:xfrm>
              <a:blipFill rotWithShape="1">
                <a:blip r:embed="rId4"/>
                <a:stretch>
                  <a:fillRect l="-66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333500"/>
                <a:ext cx="8229600" cy="4191000"/>
              </a:xfrm>
              <a:prstGeom prst="rect">
                <a:avLst/>
              </a:prstGeom>
              <a:ln>
                <a:solidFill>
                  <a:srgbClr val="FF00FF"/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bn-IN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𝟐𝟓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𝟏𝟎𝟎</m:t>
                    </m:r>
                  </m:oMath>
                </a14:m>
                <a:endParaRPr lang="bn-IN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𝟐𝟓</m:t>
                    </m:r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𝟏𝟎𝟎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bn-IN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𝟐𝟎</m:t>
                    </m:r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𝟓</m:t>
                    </m:r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𝟏𝟎𝟎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𝟐𝟎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𝟓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𝟐𝟎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𝟐𝟎</m:t>
                        </m:r>
                      </m:e>
                    </m:d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bn-IN" sz="2000" b="1" dirty="0" smtClean="0"/>
                  <a:t>হয়,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000" b="1" i="1" dirty="0" smtClean="0"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𝟐𝟎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অথবা,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𝟓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bn-IN" sz="2000" b="1" dirty="0" smtClean="0"/>
                  <a:t>এর মান </a:t>
                </a:r>
                <a:r>
                  <a:rPr lang="en-US" sz="2000" b="1" dirty="0" smtClean="0"/>
                  <a:t>(iii) </a:t>
                </a:r>
                <a:r>
                  <a:rPr lang="bn-IN" sz="2000" b="1" dirty="0" smtClean="0"/>
                  <a:t>নং এ বসিয়ে পাই,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3500"/>
                <a:ext cx="8229600" cy="4191000"/>
              </a:xfrm>
              <a:prstGeom prst="rect">
                <a:avLst/>
              </a:prstGeom>
              <a:blipFill rotWithShape="1">
                <a:blip r:embed="rId5"/>
                <a:stretch>
                  <a:fillRect l="-666" t="-290"/>
                </a:stretch>
              </a:blipFill>
              <a:ln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333500"/>
                <a:ext cx="8229600" cy="3771636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𝟐𝟎</m:t>
                    </m:r>
                  </m:oMath>
                </a14:m>
                <a:r>
                  <a:rPr lang="bn-IN" b="1" dirty="0" smtClean="0"/>
                  <a:t> হলে,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𝟐𝟎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𝟐𝟎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bn-IN" b="1" dirty="0" smtClean="0"/>
                  <a:t> হলে,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b="1" dirty="0" smtClean="0"/>
                  <a:t> নির্ণেয় সমাধানঃ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bn-IN" b="1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bn-IN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IN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𝟐𝟎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3500"/>
                <a:ext cx="8229600" cy="37716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allAtOnce" animBg="1"/>
      <p:bldP spid="4" grpId="0" build="p" animBg="1"/>
      <p:bldP spid="4" grpId="1" build="allAtOnce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60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3600" b="1" dirty="0" smtClean="0"/>
                  <a:t>সমাধান করঃ </a:t>
                </a:r>
              </a:p>
              <a:p>
                <a:pPr marL="0" indent="0">
                  <a:buNone/>
                </a:pPr>
                <a:r>
                  <a:rPr lang="bn-IN" sz="3600" b="1" dirty="0" smtClean="0"/>
                  <a:t>৬।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𝒚</m:t>
                    </m:r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𝟑</m:t>
                    </m:r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latin typeface="Cambria Math"/>
                      </a:rPr>
                      <m:t>𝟒</m:t>
                    </m:r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4361" t="-22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4947"/>
            <a:ext cx="4038600" cy="3129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34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algn="l"/>
                <a:r>
                  <a:rPr lang="bn-IN" sz="3200" b="1" dirty="0" smtClean="0"/>
                  <a:t>সমাধান করিঃ ১০।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77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4038600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400" b="1" dirty="0" smtClean="0"/>
                  <a:t>সমাধানঃ </a:t>
                </a:r>
                <a:r>
                  <a:rPr lang="bn-IN" sz="2400" b="1" dirty="0"/>
                  <a:t>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………………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 smtClean="0"/>
                  <a:t>……………(ii) </a:t>
                </a:r>
              </a:p>
              <a:p>
                <a:pPr marL="514350" indent="-514350">
                  <a:buAutoNum type="romanLcParenBoth"/>
                </a:pPr>
                <a:r>
                  <a:rPr lang="bn-IN" sz="2400" b="1" dirty="0" smtClean="0"/>
                  <a:t>নং </a:t>
                </a:r>
                <a:r>
                  <a:rPr lang="bn-IN" sz="2400" b="1" dirty="0" smtClean="0"/>
                  <a:t>হতে পাই,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bn-IN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𝒚</m:t>
                            </m:r>
                          </m:e>
                        </m:d>
                        <m:d>
                          <m:dPr>
                            <m:ctrlPr>
                              <a:rPr lang="bn-IN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𝒚</m:t>
                            </m:r>
                          </m:e>
                        </m:d>
                      </m:den>
                    </m:f>
                    <m:r>
                      <a:rPr lang="bn-IN" sz="24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bn-IN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r>
                  <a:rPr lang="bn-IN" sz="2400" b="1" dirty="0" smtClean="0"/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bn-IN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IN" sz="24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bn-IN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r>
                  <a:rPr lang="bn-IN" sz="2400" b="1" dirty="0" smtClean="0"/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r>
                  <a:rPr lang="bn-IN" sz="2400" b="1" dirty="0"/>
                  <a:t>বা</a:t>
                </a:r>
                <a:r>
                  <a:rPr lang="bn-IN" sz="2400" b="1" dirty="0" smtClean="0"/>
                  <a:t>,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sz="2400" b="1" dirty="0" smtClean="0"/>
                  <a:t>……………(iii) </a:t>
                </a:r>
                <a:endParaRPr lang="en-US" sz="2400" b="1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4038600"/>
              </a:xfrm>
              <a:blipFill rotWithShape="1">
                <a:blip r:embed="rId4"/>
                <a:stretch>
                  <a:fillRect l="-10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57200" y="1333500"/>
                <a:ext cx="8229600" cy="377163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400" b="1" dirty="0" smtClean="0"/>
                  <a:t>(ii) </a:t>
                </a:r>
                <a:r>
                  <a:rPr lang="bn-IN" sz="2400" b="1" dirty="0" smtClean="0"/>
                  <a:t>ও</a:t>
                </a:r>
                <a:r>
                  <a:rPr lang="en-US" sz="2400" b="1" dirty="0" smtClean="0"/>
                  <a:t> (iii)</a:t>
                </a:r>
                <a:r>
                  <a:rPr lang="bn-IN" sz="2400" b="1" dirty="0" smtClean="0"/>
                  <a:t> নং যোগ করে পাই,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𝟖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b="1" dirty="0" smtClean="0"/>
                  <a:t>				</a:t>
                </a:r>
                <a:r>
                  <a:rPr lang="bn-IN" sz="2400" b="1" dirty="0" smtClean="0"/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2400" b="1" dirty="0" smtClean="0"/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b="1" dirty="0"/>
                  <a:t>	</a:t>
                </a:r>
                <a:r>
                  <a:rPr lang="en-US" sz="2400" b="1" dirty="0" smtClean="0"/>
                  <a:t>			</a:t>
                </a:r>
                <a:r>
                  <a:rPr lang="bn-IN" sz="2400" b="1" dirty="0"/>
                  <a:t> </a:t>
                </a:r>
                <a14:m>
                  <m:oMath xmlns:m="http://schemas.openxmlformats.org/officeDocument/2006/math">
                    <m:r>
                      <a:rPr lang="bn-IN" sz="2400" b="1" i="1" dirty="0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400" b="1" dirty="0" smtClean="0"/>
                  <a:t>আবার, </a:t>
                </a:r>
                <a:r>
                  <a:rPr lang="en-US" sz="2400" b="1" dirty="0"/>
                  <a:t>(ii) </a:t>
                </a:r>
                <a:r>
                  <a:rPr lang="bn-IN" sz="2400" b="1" dirty="0"/>
                  <a:t>ও</a:t>
                </a:r>
                <a:r>
                  <a:rPr lang="en-US" sz="2400" b="1" dirty="0"/>
                  <a:t> (iii)</a:t>
                </a:r>
                <a:r>
                  <a:rPr lang="bn-IN" sz="2400" b="1" dirty="0"/>
                  <a:t> নং </a:t>
                </a:r>
                <a:r>
                  <a:rPr lang="bn-IN" sz="2400" b="1" dirty="0" smtClean="0"/>
                  <a:t>বিয়োগ করে পাই,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b="1" dirty="0"/>
                  <a:t>	</a:t>
                </a:r>
                <a:r>
                  <a:rPr lang="en-US" sz="2400" b="1" dirty="0" smtClean="0"/>
                  <a:t>			</a:t>
                </a:r>
                <a:r>
                  <a:rPr lang="bn-IN" sz="2400" b="1" dirty="0" smtClean="0"/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b="1" dirty="0"/>
                  <a:t>	</a:t>
                </a:r>
                <a:r>
                  <a:rPr lang="en-US" sz="2400" b="1" dirty="0" smtClean="0"/>
                  <a:t>	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=±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bn-IN" sz="2400" b="1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sz="2400" b="1" dirty="0" smtClean="0"/>
                  <a:t> নির্ণেয় সমাধানঃ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bn-IN" sz="24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b="1" dirty="0"/>
                  <a:t>	</a:t>
                </a:r>
                <a:r>
                  <a:rPr lang="en-US" sz="2400" b="1" dirty="0" smtClean="0"/>
                  <a:t>			</a:t>
                </a:r>
                <a:endParaRPr lang="en-US" sz="2400" b="1" dirty="0"/>
              </a:p>
            </p:txBody>
          </p:sp>
        </mc:Choice>
        <mc:Fallback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3500"/>
                <a:ext cx="8229600" cy="3771636"/>
              </a:xfrm>
              <a:prstGeom prst="rect">
                <a:avLst/>
              </a:prstGeom>
              <a:blipFill rotWithShape="1">
                <a:blip r:embed="rId5"/>
                <a:stretch>
                  <a:fillRect l="-1036" t="-64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2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4" grpId="1" build="allAtOnce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দলগত কাজ </a:t>
            </a:r>
            <a:endParaRPr lang="en-US" sz="7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790700"/>
                <a:ext cx="4038600" cy="2895600"/>
              </a:xfrm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endPara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IN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১১। সমাধান করঃ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𝒙𝒚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790700"/>
                <a:ext cx="4038600" cy="2895600"/>
              </a:xfrm>
              <a:blipFill rotWithShape="1">
                <a:blip r:embed="rId3"/>
                <a:stretch>
                  <a:fillRect l="-466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19" y="2154325"/>
            <a:ext cx="3075762" cy="2130250"/>
          </a:xfrm>
        </p:spPr>
      </p:pic>
    </p:spTree>
    <p:extLst>
      <p:ext uri="{BB962C8B-B14F-4D97-AF65-F5344CB8AC3E}">
        <p14:creationId xmlns:p14="http://schemas.microsoft.com/office/powerpoint/2010/main" val="31753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 </a:t>
            </a:r>
            <a:endParaRPr lang="en-US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400" b="1" dirty="0" smtClean="0"/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𝟔𝟏</m:t>
                    </m:r>
                    <m:r>
                      <a:rPr lang="en-US" sz="2400" b="1" i="1" smtClean="0"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latin typeface="Cambria Math"/>
                      </a:rPr>
                      <m:t>𝒙𝒚</m:t>
                    </m:r>
                    <m:r>
                      <a:rPr lang="en-US" sz="2400" b="1" i="1" smtClean="0"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bn-IN" sz="2400" b="1" dirty="0" smtClean="0"/>
                  <a:t>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bn-IN" sz="2400" b="1" i="1" smtClean="0">
                        <a:latin typeface="Cambria Math"/>
                      </a:rPr>
                      <m:t>কত</m:t>
                    </m:r>
                    <m:r>
                      <a:rPr lang="bn-IN" sz="2400" b="1" i="1" smtClean="0">
                        <a:latin typeface="Cambria Math"/>
                      </a:rPr>
                      <m:t> ? </m:t>
                    </m:r>
                  </m:oMath>
                </a14:m>
                <a:endParaRPr lang="bn-IN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NesarulOMR" pitchFamily="2" charset="0"/>
                    <a:cs typeface="NesarulOMR" pitchFamily="2" charset="0"/>
                  </a:rPr>
                  <a:t>	</a:t>
                </a:r>
                <a:r>
                  <a:rPr lang="bn-IN" sz="2400" b="1" dirty="0" smtClean="0">
                    <a:latin typeface="NesarulOMR" pitchFamily="2" charset="0"/>
                    <a:cs typeface="NesarulOMR" pitchFamily="2" charset="0"/>
                  </a:rPr>
                  <a:t>ক.</a:t>
                </a:r>
                <a:r>
                  <a:rPr lang="bn-IN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𝟏𝟔𝟎</m:t>
                    </m:r>
                  </m:oMath>
                </a14:m>
                <a:r>
                  <a:rPr lang="bn-IN" sz="2400" b="1" dirty="0" smtClean="0"/>
                  <a:t>	</a:t>
                </a:r>
                <a:r>
                  <a:rPr lang="bn-IN" sz="2400" b="1" dirty="0" smtClean="0">
                    <a:latin typeface="NesarulOMR" pitchFamily="2" charset="0"/>
                    <a:cs typeface="NesarulOMR" pitchFamily="2" charset="0"/>
                  </a:rPr>
                  <a:t>খ.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𝟏𝟐𝟎</m:t>
                    </m:r>
                  </m:oMath>
                </a14:m>
                <a:r>
                  <a:rPr lang="bn-IN" sz="2400" b="1" dirty="0" smtClean="0"/>
                  <a:t> 	</a:t>
                </a:r>
                <a:r>
                  <a:rPr lang="bn-IN" sz="2400" b="1" dirty="0" smtClean="0">
                    <a:latin typeface="NesarulOMR" pitchFamily="2" charset="0"/>
                    <a:cs typeface="NesarulOMR" pitchFamily="2" charset="0"/>
                  </a:rPr>
                  <a:t>গ.</a:t>
                </a:r>
                <a:r>
                  <a:rPr lang="bn-IN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𝟏𝟐𝟏</m:t>
                    </m:r>
                  </m:oMath>
                </a14:m>
                <a:r>
                  <a:rPr lang="en-US" sz="2400" b="1" dirty="0" smtClean="0"/>
                  <a:t>	</a:t>
                </a:r>
                <a:r>
                  <a:rPr lang="bn-IN" sz="2400" b="1" dirty="0" smtClean="0">
                    <a:latin typeface="NesarulOMR" pitchFamily="2" charset="0"/>
                    <a:cs typeface="NesarulOMR" pitchFamily="2" charset="0"/>
                  </a:rPr>
                  <a:t>ঘ.</a:t>
                </a:r>
                <a:r>
                  <a:rPr lang="bn-IN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r>
                  <a:rPr lang="bn-IN" sz="2400" b="1" dirty="0" smtClean="0"/>
                  <a:t>২।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𝟐𝟓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bn-IN" sz="2400" b="1" dirty="0" smtClean="0"/>
                  <a:t>হলে, নিচের কোনটি সঠিক ? </a:t>
                </a: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NesarulOMR" pitchFamily="2" charset="0"/>
                    <a:cs typeface="NesarulOMR" pitchFamily="2" charset="0"/>
                  </a:rPr>
                  <a:t>	</a:t>
                </a:r>
                <a:r>
                  <a:rPr lang="bn-IN" sz="2400" b="1" dirty="0" smtClean="0">
                    <a:latin typeface="NesarulOMR" pitchFamily="2" charset="0"/>
                    <a:cs typeface="NesarulOMR" pitchFamily="2" charset="0"/>
                  </a:rPr>
                  <a:t>ক</a:t>
                </a:r>
                <a:r>
                  <a:rPr lang="bn-IN" sz="2400" b="1" dirty="0">
                    <a:latin typeface="NesarulOMR" pitchFamily="2" charset="0"/>
                    <a:cs typeface="NesarulOMR" pitchFamily="2" charset="0"/>
                  </a:rPr>
                  <a:t>.</a:t>
                </a:r>
                <a:r>
                  <a:rPr lang="bn-IN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𝟐𝟓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bn-IN" sz="2400" b="1" dirty="0"/>
                  <a:t>	</a:t>
                </a:r>
                <a:r>
                  <a:rPr lang="bn-IN" sz="2400" b="1" dirty="0">
                    <a:latin typeface="NesarulOMR" pitchFamily="2" charset="0"/>
                    <a:cs typeface="NesarulOMR" pitchFamily="2" charset="0"/>
                  </a:rPr>
                  <a:t>খ.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bn-IN" sz="2400" b="1" dirty="0"/>
                  <a:t> 	</a:t>
                </a:r>
                <a:r>
                  <a:rPr lang="bn-IN" sz="2400" b="1" dirty="0">
                    <a:latin typeface="NesarulOMR" pitchFamily="2" charset="0"/>
                    <a:cs typeface="NesarulOMR" pitchFamily="2" charset="0"/>
                  </a:rPr>
                  <a:t>গ.</a:t>
                </a:r>
                <a:r>
                  <a:rPr lang="bn-IN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sz="2400" b="1" dirty="0"/>
                  <a:t>	</a:t>
                </a:r>
                <a:r>
                  <a:rPr lang="bn-IN" sz="2400" b="1" dirty="0">
                    <a:latin typeface="NesarulOMR" pitchFamily="2" charset="0"/>
                    <a:cs typeface="NesarulOMR" pitchFamily="2" charset="0"/>
                  </a:rPr>
                  <a:t>ঘ.</a:t>
                </a:r>
                <a:r>
                  <a:rPr lang="bn-IN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𝟐𝟓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3</a:t>
                </a:r>
                <a:r>
                  <a:rPr lang="bn-IN" sz="2400" b="1" dirty="0" smtClean="0"/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  <m:r>
                      <a:rPr lang="en-US" sz="2400" b="1" i="1">
                        <a:latin typeface="Cambria Math"/>
                      </a:rPr>
                      <m:t>, </m:t>
                    </m:r>
                    <m:r>
                      <a:rPr lang="en-US" sz="2400" b="1" i="1">
                        <a:latin typeface="Cambria Math"/>
                      </a:rPr>
                      <m:t>𝒙𝒚</m:t>
                    </m:r>
                    <m:r>
                      <a:rPr lang="en-US" sz="2400" b="1" i="1"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bn-IN" sz="2400" b="1" dirty="0"/>
                  <a:t>হলে,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bn-IN" sz="2400" b="1" i="1">
                        <a:latin typeface="Cambria Math"/>
                      </a:rPr>
                      <m:t>কত</m:t>
                    </m:r>
                    <m:r>
                      <a:rPr lang="bn-IN" sz="2400" b="1" i="1">
                        <a:latin typeface="Cambria Math"/>
                      </a:rPr>
                      <m:t> ? </m:t>
                    </m:r>
                  </m:oMath>
                </a14:m>
                <a:endParaRPr lang="bn-IN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NesarulOMR" pitchFamily="2" charset="0"/>
                    <a:cs typeface="NesarulOMR" pitchFamily="2" charset="0"/>
                  </a:rPr>
                  <a:t>	</a:t>
                </a:r>
                <a:r>
                  <a:rPr lang="bn-IN" sz="2400" b="1" dirty="0" smtClean="0">
                    <a:latin typeface="NesarulOMR" pitchFamily="2" charset="0"/>
                    <a:cs typeface="NesarulOMR" pitchFamily="2" charset="0"/>
                  </a:rPr>
                  <a:t>ক</a:t>
                </a:r>
                <a:r>
                  <a:rPr lang="bn-IN" sz="2400" b="1" dirty="0">
                    <a:latin typeface="NesarulOMR" pitchFamily="2" charset="0"/>
                    <a:cs typeface="NesarulOMR" pitchFamily="2" charset="0"/>
                  </a:rPr>
                  <a:t>.</a:t>
                </a:r>
                <a:r>
                  <a:rPr lang="bn-IN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2400" b="1" dirty="0" smtClean="0"/>
                  <a:t>	</a:t>
                </a:r>
                <a:r>
                  <a:rPr lang="bn-IN" sz="2400" b="1" dirty="0"/>
                  <a:t>	</a:t>
                </a:r>
                <a:r>
                  <a:rPr lang="bn-IN" sz="2400" b="1" dirty="0">
                    <a:latin typeface="NesarulOMR" pitchFamily="2" charset="0"/>
                    <a:cs typeface="NesarulOMR" pitchFamily="2" charset="0"/>
                  </a:rPr>
                  <a:t>খ.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bn-IN" sz="2400" b="1" dirty="0"/>
                  <a:t> 	</a:t>
                </a:r>
                <a:r>
                  <a:rPr lang="bn-IN" sz="2400" b="1" dirty="0">
                    <a:latin typeface="NesarulOMR" pitchFamily="2" charset="0"/>
                    <a:cs typeface="NesarulOMR" pitchFamily="2" charset="0"/>
                  </a:rPr>
                  <a:t>গ.</a:t>
                </a:r>
                <a:r>
                  <a:rPr lang="bn-IN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400" b="1" dirty="0" smtClean="0"/>
                  <a:t>	</a:t>
                </a:r>
                <a:r>
                  <a:rPr lang="en-US" sz="2400" b="1" dirty="0"/>
                  <a:t>	</a:t>
                </a:r>
                <a:r>
                  <a:rPr lang="bn-IN" sz="2400" b="1" dirty="0">
                    <a:latin typeface="NesarulOMR" pitchFamily="2" charset="0"/>
                    <a:cs typeface="NesarulOMR" pitchFamily="2" charset="0"/>
                  </a:rPr>
                  <a:t>ঘ.</a:t>
                </a:r>
                <a:r>
                  <a:rPr lang="bn-IN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𝟎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endParaRPr lang="bn-IN" sz="2400" b="1" dirty="0" smtClean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36" t="-64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429475" y="37719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4300" y="291296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17907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19400" y="4305300"/>
            <a:ext cx="1219200" cy="685800"/>
          </a:xfrm>
          <a:prstGeom prst="rightArrow">
            <a:avLst>
              <a:gd name="adj1" fmla="val 63502"/>
              <a:gd name="adj2" fmla="val 77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4457700"/>
            <a:ext cx="685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4457700"/>
            <a:ext cx="685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4457700"/>
            <a:ext cx="685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7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u="db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বাড়ির কাজ </a:t>
            </a:r>
            <a:endParaRPr lang="en-US" sz="6600" b="1" u="db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6900"/>
            <a:ext cx="4038600" cy="2667000"/>
          </a:xfrm>
        </p:spPr>
        <p:txBody>
          <a:bodyPr/>
          <a:lstStyle/>
          <a:p>
            <a:pPr marL="0" indent="0">
              <a:buNone/>
            </a:pPr>
            <a:r>
              <a:rPr lang="bn-IN" sz="4400" b="1" dirty="0" smtClean="0"/>
              <a:t>অনুশীলনীঃ ৫.৪ এর </a:t>
            </a:r>
          </a:p>
          <a:p>
            <a:pPr marL="0" indent="0">
              <a:buNone/>
            </a:pPr>
            <a:r>
              <a:rPr lang="bn-IN" sz="4400" b="1" dirty="0" smtClean="0"/>
              <a:t>৩, ৪, ৭, ৮ ও ১২ নং 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79660"/>
            <a:ext cx="4038600" cy="2679579"/>
          </a:xfrm>
        </p:spPr>
      </p:pic>
    </p:spTree>
    <p:extLst>
      <p:ext uri="{BB962C8B-B14F-4D97-AF65-F5344CB8AC3E}">
        <p14:creationId xmlns:p14="http://schemas.microsoft.com/office/powerpoint/2010/main" val="23665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153400" cy="1447800"/>
          </a:xfrm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bn-I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 ধন্যবাদ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4" y="2052474"/>
            <a:ext cx="8273766" cy="3312210"/>
          </a:xfrm>
        </p:spPr>
      </p:pic>
    </p:spTree>
    <p:extLst>
      <p:ext uri="{BB962C8B-B14F-4D97-AF65-F5344CB8AC3E}">
        <p14:creationId xmlns:p14="http://schemas.microsoft.com/office/powerpoint/2010/main" val="30810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bn-I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bn-IN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কামরুল আহমদ </a:t>
                </a:r>
              </a:p>
              <a:p>
                <a:pPr marL="0" indent="0" algn="ctr">
                  <a:buNone/>
                </a:pPr>
                <a:r>
                  <a:rPr lang="bn-IN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সিনিয়র শিক্ষক ( গণিত ) </a:t>
                </a:r>
              </a:p>
              <a:p>
                <a:pPr marL="0" indent="0" algn="ctr">
                  <a:buNone/>
                </a:pPr>
                <a:r>
                  <a:rPr lang="bn-IN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রাজুর বাজার কলেজিয়েট স্কুল </a:t>
                </a:r>
              </a:p>
              <a:p>
                <a:pPr marL="0" indent="0" algn="ctr">
                  <a:buNone/>
                </a:pPr>
                <a:r>
                  <a:rPr lang="bn-IN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নেত্রকোণা সদর, নেত্রকোণা।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𝑘𝑎𝑚𝑟𝑢𝑙𝑎</m:t>
                      </m:r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</a:rPr>
                        <m:t>𝑚𝑑𝑒</m:t>
                      </m:r>
                      <m:r>
                        <a:rPr lang="en-US" sz="2400" b="0" i="1" smtClean="0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</a:rPr>
                        <m:t>@</m:t>
                      </m:r>
                      <m:r>
                        <a:rPr lang="en-US" sz="2400" b="0" i="1" smtClean="0">
                          <a:latin typeface="Cambria Math"/>
                        </a:rPr>
                        <m:t>𝑔𝑚𝑎𝑖𝑙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𝑐𝑜𝑚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353" t="-2097" r="-391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09700"/>
            <a:ext cx="2857899" cy="285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7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 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bn-IN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75000"/>
                  </a:schemeClr>
                </a:solidFill>
              </a:rPr>
              <a:t>শ্রেণিঃ ৯ম ও ১০ম </a:t>
            </a: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75000"/>
                  </a:schemeClr>
                </a:solidFill>
              </a:rPr>
              <a:t>বিষয়ঃ উচ্চতর গণিত </a:t>
            </a: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75000"/>
                  </a:schemeClr>
                </a:solidFill>
              </a:rPr>
              <a:t>অধ্যায়ঃ ৫ </a:t>
            </a: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75000"/>
                  </a:schemeClr>
                </a:solidFill>
              </a:rPr>
              <a:t>অনুশীলনীঃ ৫.৪ </a:t>
            </a: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75000"/>
                  </a:schemeClr>
                </a:solidFill>
              </a:rPr>
              <a:t>সময়ঃ ৫০ মিনিট </a:t>
            </a: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75000"/>
                  </a:schemeClr>
                </a:solidFill>
              </a:rPr>
              <a:t>তারিখঃ ০০/০০/২০২১ খ্রিঃ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53" y="1333500"/>
            <a:ext cx="2779294" cy="377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91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ছবিটি লক্ষ করো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85900"/>
            <a:ext cx="6172200" cy="2333951"/>
          </a:xfrm>
        </p:spPr>
      </p:pic>
      <p:sp>
        <p:nvSpPr>
          <p:cNvPr id="5" name="TextBox 4"/>
          <p:cNvSpPr txBox="1"/>
          <p:nvPr/>
        </p:nvSpPr>
        <p:spPr>
          <a:xfrm>
            <a:off x="1371600" y="3968234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উপরের সমীকরণদ্বয় কত ঘাতবিশিষ্ট সমীকরণ 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346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দ্বিঘাতবিশিষ্ট  সমীকরণ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36535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উক্ত সমীকরণদ্বয়ে কয়টি চলক আছে 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67739" y="4520988"/>
            <a:ext cx="204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দুইটি চলক আছে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485635"/>
          </a:xfrm>
        </p:spPr>
        <p:txBody>
          <a:bodyPr/>
          <a:lstStyle/>
          <a:p>
            <a:r>
              <a:rPr lang="bn-IN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 </a:t>
            </a:r>
            <a:endParaRPr lang="en-US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00300"/>
            <a:ext cx="8458200" cy="1981200"/>
          </a:xfrm>
        </p:spPr>
        <p:txBody>
          <a:bodyPr>
            <a:prstTxWarp prst="textWave1">
              <a:avLst>
                <a:gd name="adj1" fmla="val 18501"/>
                <a:gd name="adj2" fmla="val -3171"/>
              </a:avLst>
            </a:prstTxWarp>
          </a:bodyPr>
          <a:lstStyle/>
          <a:p>
            <a:pPr marL="0" indent="0" algn="ctr">
              <a:buNone/>
            </a:pP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 চলকবিশিষ্ট দ্বিঘাত সমীকরণ জোটের সমাধান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8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52500"/>
          </a:xfrm>
        </p:spPr>
        <p:txBody>
          <a:bodyPr/>
          <a:lstStyle/>
          <a:p>
            <a:pPr algn="l"/>
            <a:r>
              <a:rPr lang="bn-IN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পাঠ শেষে শিক্ষার্থীরা ................ 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2438400"/>
          </a:xfrm>
          <a:ln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১। দুই চলক কী তা ব্যাখ্যা করতে পারবে। </a:t>
            </a:r>
          </a:p>
          <a:p>
            <a:pPr marL="0" indent="0">
              <a:buNone/>
            </a:pPr>
            <a:r>
              <a:rPr lang="bn-IN" dirty="0" smtClean="0"/>
              <a:t>২। দ্বিঘাত সমীকরণ বর্ননা করতে পারবে। </a:t>
            </a:r>
          </a:p>
          <a:p>
            <a:pPr marL="0" indent="0">
              <a:buNone/>
            </a:pPr>
            <a:r>
              <a:rPr lang="bn-IN" dirty="0" smtClean="0"/>
              <a:t>৩। দুই চলকবিশিষ্ট দ্বিঘাত সমীকরণ জোটের সমাধান করতে পারবে।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08" y="266700"/>
            <a:ext cx="8229600" cy="9525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b="1" dirty="0" smtClean="0"/>
              <a:t>দুই চলকবিশিষ্ট দ্বিঘাত সমীকরণ জোট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dirty="0" smtClean="0"/>
                  <a:t>যে সমীকরণ জোটের উভয় সমীকরণই দ্বিঘাত এদেরকে দুই চলকবিশিষ্ট দ্বিঘাত সমীকরণ জোট বলে। যেমন,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25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12</m:t>
                    </m:r>
                  </m:oMath>
                </a14:m>
                <a:r>
                  <a:rPr lang="en-US" dirty="0" smtClean="0"/>
                  <a:t> 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75" t="-19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503499" y="266700"/>
            <a:ext cx="8229600" cy="95250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b="1" smtClean="0"/>
              <a:t>সমীকরণের ঘাত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03499" y="1333500"/>
                <a:ext cx="8229600" cy="377163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dirty="0" smtClean="0"/>
                  <a:t>সমীকরণের প্রতিটি পদের চলকগুলোর ঘাত যোগ করে যে পদে সর্বোচ্চ মান পাওয়া যায় তাকে সমীকরণের ঘাত বলে। যেমন,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𝑥𝑦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bn-IN" dirty="0" smtClean="0"/>
                  <a:t>কারণ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n-IN" dirty="0" smtClean="0"/>
                  <a:t>এর ঘাত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bn-IN" dirty="0" smtClean="0"/>
                  <a:t> 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bn-IN" dirty="0" smtClean="0"/>
                  <a:t> এর ঘাত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1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bn-IN" dirty="0" smtClean="0"/>
                  <a:t> অতএব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bn-IN" dirty="0" smtClean="0"/>
                  <a:t> এর মোট ঘাত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1</m:t>
                    </m:r>
                    <m:r>
                      <a:rPr lang="en-US" i="1" smtClean="0">
                        <a:latin typeface="Cambria Math"/>
                      </a:rPr>
                      <m:t>+</m:t>
                    </m:r>
                    <m:r>
                      <a:rPr lang="en-US" i="1" smtClean="0">
                        <a:latin typeface="Cambria Math"/>
                      </a:rPr>
                      <m:t>1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9" y="1333500"/>
                <a:ext cx="8229600" cy="3771636"/>
              </a:xfrm>
              <a:prstGeom prst="rect">
                <a:avLst/>
              </a:prstGeom>
              <a:blipFill rotWithShape="1">
                <a:blip r:embed="rId4"/>
                <a:stretch>
                  <a:fillRect l="-1849" t="-1935" r="-66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algn="l"/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১। সমাধান করিঃ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bn-IN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𝟏𝟒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bn-IN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109" t="-443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000" b="1" dirty="0" smtClean="0"/>
                  <a:t>সমাধানঃ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bn-IN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𝒚</m:t>
                        </m:r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𝟏𝟒</m:t>
                    </m:r>
                  </m:oMath>
                </a14:m>
                <a:r>
                  <a:rPr lang="en-US" sz="2000" b="1" dirty="0" smtClean="0"/>
                  <a:t>……………(i)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bn-IN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𝒚</m:t>
                        </m:r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 smtClean="0"/>
                  <a:t>……………(ii)</a:t>
                </a:r>
              </a:p>
              <a:p>
                <a:pPr marL="514350" indent="-514350">
                  <a:buAutoNum type="romanLcParenBoth"/>
                </a:pPr>
                <a:r>
                  <a:rPr lang="bn-IN" sz="2000" b="1" dirty="0" smtClean="0"/>
                  <a:t>নং থেকে পাই,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 smtClean="0"/>
                  <a:t>……………………( iii)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(ii) </a:t>
                </a:r>
                <a:r>
                  <a:rPr lang="bn-IN" sz="2000" b="1" dirty="0" smtClean="0"/>
                  <a:t>নং এ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bn-IN" sz="2000" b="1" dirty="0" smtClean="0"/>
                  <a:t> এর মান বসিয়ে পাই,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𝟏𝟒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IN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𝟏𝟒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bn-IN" sz="2000" b="1" i="1" smtClean="0"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666" t="-484" b="-161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333500"/>
                <a:ext cx="8229600" cy="377163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IN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𝟏𝟒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bn-IN" sz="2000" b="1" dirty="0" smtClean="0"/>
                  <a:t> </a:t>
                </a:r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𝟏𝟏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bn-IN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𝟏𝟏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𝟑𝟑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𝟔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𝟏𝟗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𝟑𝟎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𝟏𝟗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𝟑𝟎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𝟏𝟓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𝟒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𝟑𝟎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𝟏𝟓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𝟏𝟓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𝟏𝟓</m:t>
                        </m:r>
                      </m:e>
                    </m:d>
                    <m:d>
                      <m:d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bn-IN" sz="2000" b="1" dirty="0" smtClean="0"/>
                  <a:t>হয়, 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𝟏𝟓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bn-IN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𝟏𝟓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000" b="1" dirty="0" smtClean="0"/>
                  <a:t>		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3500"/>
                <a:ext cx="8229600" cy="3771636"/>
              </a:xfrm>
              <a:prstGeom prst="rect">
                <a:avLst/>
              </a:prstGeom>
              <a:blipFill rotWithShape="1">
                <a:blip r:embed="rId5"/>
                <a:stretch>
                  <a:fillRect l="-666" b="-403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8775" y="1333500"/>
                <a:ext cx="8229600" cy="377163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অথবা,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bn-IN" sz="2000" b="1" dirty="0" smtClean="0"/>
                  <a:t>এর মান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IN" sz="2000" b="1" dirty="0" smtClean="0"/>
                  <a:t> </a:t>
                </a:r>
                <a:r>
                  <a:rPr lang="en-US" sz="2000" b="1" dirty="0" smtClean="0"/>
                  <a:t>(iii) </a:t>
                </a:r>
                <a:r>
                  <a:rPr lang="bn-IN" sz="2000" b="1" dirty="0" smtClean="0"/>
                  <a:t>নং এ বসিয়ে পাই, 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𝟏𝟓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𝟏𝟖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𝟑𝟐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Cambria Math"/>
                            <a:ea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2000" b="1" i="1" dirty="0" smtClean="0">
                            <a:latin typeface="Cambria Math"/>
                            <a:ea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bn-IN" sz="2000" b="1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75" y="1333500"/>
                <a:ext cx="8229600" cy="3771636"/>
              </a:xfrm>
              <a:prstGeom prst="rect">
                <a:avLst/>
              </a:prstGeom>
              <a:blipFill rotWithShape="1">
                <a:blip r:embed="rId6"/>
                <a:stretch>
                  <a:fillRect l="-7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8775" y="1349415"/>
                <a:ext cx="8229600" cy="377163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2000" dirty="0" smtClean="0"/>
                  <a:t>আবার,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𝑥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</a:rPr>
                      <m:t>2</m:t>
                    </m:r>
                    <m:r>
                      <a:rPr lang="bn-IN" sz="2000" smtClean="0">
                        <a:latin typeface="Cambria Math"/>
                      </a:rPr>
                      <m:t>, </m:t>
                    </m:r>
                  </m:oMath>
                </a14:m>
                <a:r>
                  <a:rPr lang="bn-IN" sz="2000" dirty="0" smtClean="0"/>
                  <a:t> (</a:t>
                </a:r>
                <a:r>
                  <a:rPr lang="en-US" sz="2000" dirty="0" smtClean="0"/>
                  <a:t>iii) </a:t>
                </a:r>
                <a:r>
                  <a:rPr lang="bn-IN" sz="2000" dirty="0" smtClean="0"/>
                  <a:t>নং এ বসিয়ে পাই,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</a:rPr>
                          <m:t>2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000" i="1" smtClean="0">
                        <a:latin typeface="Cambria Math"/>
                      </a:rPr>
                      <m:t>+</m:t>
                    </m:r>
                    <m:r>
                      <a:rPr lang="en-US" sz="2000" i="1" smtClean="0">
                        <a:latin typeface="Cambria Math"/>
                      </a:rPr>
                      <m:t>1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000" i="1" smtClean="0">
                        <a:latin typeface="Cambria Math"/>
                      </a:rPr>
                      <m:t>+</m:t>
                    </m:r>
                    <m:r>
                      <a:rPr lang="en-US" sz="2000" i="1" smtClean="0">
                        <a:latin typeface="Cambria Math"/>
                      </a:rPr>
                      <m:t>1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</a:rPr>
                      <m:t>2</m:t>
                    </m:r>
                    <m:r>
                      <a:rPr lang="en-US" sz="2000" i="1" smtClean="0">
                        <a:latin typeface="Cambria Math"/>
                      </a:rPr>
                      <m:t>+</m:t>
                    </m:r>
                    <m:r>
                      <a:rPr lang="en-US" sz="2000" i="1" smtClean="0">
                        <a:latin typeface="Cambria Math"/>
                      </a:rPr>
                      <m:t>1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bn-IN" sz="20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sz="2000" dirty="0" smtClean="0"/>
                  <a:t> নির্ণেয় সমাধান 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i="1" smtClean="0">
                            <a:latin typeface="Cambria Math"/>
                          </a:rPr>
                          <m:t>,</m:t>
                        </m:r>
                        <m:r>
                          <a:rPr lang="en-US" sz="200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latin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latin typeface="Cambria Math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US" sz="200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/>
                          </a:rPr>
                          <m:t>2</m:t>
                        </m:r>
                        <m:r>
                          <a:rPr lang="en-US" sz="2000" i="1" smtClean="0">
                            <a:latin typeface="Cambria Math"/>
                          </a:rPr>
                          <m:t>,</m:t>
                        </m:r>
                        <m:r>
                          <a:rPr lang="en-US" sz="200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bn-IN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75" y="1349415"/>
                <a:ext cx="8229600" cy="3771636"/>
              </a:xfrm>
              <a:prstGeom prst="rect">
                <a:avLst/>
              </a:prstGeom>
              <a:blipFill rotWithShape="1">
                <a:blip r:embed="rId7"/>
                <a:stretch>
                  <a:fillRect l="-740" t="-48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5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allAtOnce" animBg="1"/>
      <p:bldP spid="4" grpId="0" build="p" animBg="1"/>
      <p:bldP spid="4" grpId="1" build="allAtOnce" animBg="1"/>
      <p:bldP spid="5" grpId="0" build="p" animBg="1"/>
      <p:bldP spid="5" grpId="1" build="allAtOnce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7200" b="1" u="sng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714500"/>
                <a:ext cx="4038600" cy="2590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dirty="0" smtClean="0"/>
                  <a:t>সমাধান করঃ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২।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bn-IN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bn-IN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714500"/>
                <a:ext cx="4038600" cy="2590800"/>
              </a:xfrm>
              <a:blipFill rotWithShape="1">
                <a:blip r:embed="rId3"/>
                <a:stretch>
                  <a:fillRect l="-3017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39427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mrul Ahmed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1101</Words>
  <Application>Microsoft Office PowerPoint</Application>
  <PresentationFormat>On-screen Show (16:10)</PresentationFormat>
  <Paragraphs>154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আজকের ক্লাসে সবাইকে স্বাগতম </vt:lpstr>
      <vt:lpstr>শিক্ষক পরিচিতি </vt:lpstr>
      <vt:lpstr>পাঠ পরিচিত </vt:lpstr>
      <vt:lpstr>নিচের ছবিটি লক্ষ করো </vt:lpstr>
      <vt:lpstr>আজকের পাঠ </vt:lpstr>
      <vt:lpstr>এ পাঠ শেষে শিক্ষার্থীরা ................ </vt:lpstr>
      <vt:lpstr>দুই চলকবিশিষ্ট দ্বিঘাত সমীকরণ জোট </vt:lpstr>
      <vt:lpstr>১। সমাধান করিঃ (2x+3)(y-1)=14, (x-3)(y-2)=-1</vt:lpstr>
      <vt:lpstr>একক কাজ </vt:lpstr>
      <vt:lpstr>সমাধান করিঃ ৫। x+4/y=1, y+4/x=25</vt:lpstr>
      <vt:lpstr>জোড়ায় কাজ </vt:lpstr>
      <vt:lpstr>সমাধান করিঃ ১০। (x+y)/(x-y)+(x-y)/(x+y)=10/3, x^2-y^2=3</vt:lpstr>
      <vt:lpstr>দলগত কাজ </vt:lpstr>
      <vt:lpstr>মূল্যায়ন </vt:lpstr>
      <vt:lpstr>বাড়ির কাজ </vt:lpstr>
      <vt:lpstr>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HP</dc:creator>
  <cp:lastModifiedBy>HP</cp:lastModifiedBy>
  <cp:revision>67</cp:revision>
  <dcterms:created xsi:type="dcterms:W3CDTF">2006-08-16T00:00:00Z</dcterms:created>
  <dcterms:modified xsi:type="dcterms:W3CDTF">2021-07-27T15:34:04Z</dcterms:modified>
</cp:coreProperties>
</file>