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63" r:id="rId3"/>
    <p:sldId id="265" r:id="rId4"/>
    <p:sldId id="281" r:id="rId5"/>
    <p:sldId id="264" r:id="rId6"/>
    <p:sldId id="282" r:id="rId7"/>
    <p:sldId id="292" r:id="rId8"/>
    <p:sldId id="287" r:id="rId9"/>
    <p:sldId id="288" r:id="rId10"/>
    <p:sldId id="280" r:id="rId11"/>
    <p:sldId id="276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10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189C4-F6C3-4CF5-8B67-3D5011C113E8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B25908-2DDF-477C-9ACA-0B8B6DE77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2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25908-2DDF-477C-9ACA-0B8B6DE776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734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04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0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8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21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5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8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94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33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53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14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C7B4D-080A-434C-8E2B-0890E9AF9D6A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C5C65-916A-4F2A-A874-B2B5ABD24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6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425" y="2761488"/>
            <a:ext cx="6360459" cy="4002383"/>
          </a:xfrm>
          <a:prstGeom prst="rect">
            <a:avLst/>
          </a:prstGeom>
          <a:ln w="76200">
            <a:solidFill>
              <a:schemeClr val="tx1"/>
            </a:solidFill>
          </a:ln>
          <a:scene3d>
            <a:camera prst="perspectiveFront"/>
            <a:lightRig rig="threePt" dir="t"/>
          </a:scene3d>
        </p:spPr>
      </p:pic>
      <p:sp>
        <p:nvSpPr>
          <p:cNvPr id="4" name="TextBox 3"/>
          <p:cNvSpPr txBox="1"/>
          <p:nvPr/>
        </p:nvSpPr>
        <p:spPr>
          <a:xfrm>
            <a:off x="3180230" y="900953"/>
            <a:ext cx="4168589" cy="156966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9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4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51453" y="161365"/>
            <a:ext cx="2595282" cy="830997"/>
          </a:xfrm>
          <a:prstGeom prst="rect">
            <a:avLst/>
          </a:prstGeom>
          <a:solidFill>
            <a:schemeClr val="bg1"/>
          </a:solidFill>
          <a:ln w="57150">
            <a:solidFill>
              <a:srgbClr val="E010C7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50576"/>
            <a:ext cx="4598894" cy="509643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51453" y="4571999"/>
            <a:ext cx="6804212" cy="1200329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সোজা পেনসিলটিকে  কাত করে পানিতে ডুবালে </a:t>
            </a:r>
            <a:r>
              <a:rPr lang="en-US" sz="3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বাঁকা</a:t>
            </a:r>
            <a:r>
              <a:rPr lang="en-US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দেখায়</a:t>
            </a:r>
            <a:r>
              <a:rPr lang="en-US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ব্যাখ্যা কর ? </a:t>
            </a:r>
            <a:endParaRPr lang="en-US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07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C25490-4661-4B8C-B946-0710C8566AB8}"/>
              </a:ext>
            </a:extLst>
          </p:cNvPr>
          <p:cNvSpPr txBox="1"/>
          <p:nvPr/>
        </p:nvSpPr>
        <p:spPr>
          <a:xfrm>
            <a:off x="3364958" y="811666"/>
            <a:ext cx="2702859" cy="1200329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72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72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E076D8-AA0C-4501-BACC-4AB0C74D1842}"/>
              </a:ext>
            </a:extLst>
          </p:cNvPr>
          <p:cNvSpPr txBox="1"/>
          <p:nvPr/>
        </p:nvSpPr>
        <p:spPr>
          <a:xfrm>
            <a:off x="1981201" y="2283557"/>
            <a:ext cx="8173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bn-IN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17812" y="2283557"/>
            <a:ext cx="7382435" cy="2585323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bn-BD" sz="5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 </a:t>
            </a: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প্রতিসরণ কী?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আপতিত রশ্মি কী?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প্রতিফলিত রশ্মি কী?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99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01354" y="743184"/>
            <a:ext cx="4531658" cy="1446550"/>
          </a:xfrm>
          <a:prstGeom prst="rect">
            <a:avLst/>
          </a:prstGeom>
          <a:solidFill>
            <a:schemeClr val="bg1"/>
          </a:solidFill>
          <a:ln w="762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en-US" sz="8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bn-BD" sz="8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ড়ি</a:t>
            </a:r>
            <a:r>
              <a:rPr lang="en-US" sz="8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 </a:t>
            </a:r>
            <a:r>
              <a:rPr lang="en-US" sz="88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8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8800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3206" y="2850776"/>
            <a:ext cx="11187953" cy="1938992"/>
          </a:xfrm>
          <a:prstGeom prst="rect">
            <a:avLst/>
          </a:prstGeom>
          <a:ln w="57150">
            <a:noFill/>
          </a:ln>
        </p:spPr>
        <p:txBody>
          <a:bodyPr wrap="square">
            <a:spAutoFit/>
          </a:bodyPr>
          <a:lstStyle/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bn-BD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আলোর প্রতিসরণের বাস্তব প্রয়োগ বিশ্লেষণ </a:t>
            </a:r>
            <a:r>
              <a:rPr lang="bn-BD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কর। 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6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706" y="1465729"/>
            <a:ext cx="9318812" cy="51502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68388" y="-134470"/>
            <a:ext cx="646803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115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15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935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7576" y="1279676"/>
            <a:ext cx="6400800" cy="477053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কুতুব</a:t>
            </a:r>
            <a:r>
              <a:rPr lang="en-US" sz="4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উদ্দীন</a:t>
            </a:r>
            <a:endParaRPr lang="en-US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32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আরবিয়া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মারুফিয়া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ইসলামিয়া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আলিম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চকরিয়া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কক্সবাজার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	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বিটিটি প্রশিক্ষণ।</a:t>
            </a:r>
          </a:p>
          <a:p>
            <a:pPr algn="ctr"/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আইডি নংঃ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01050240699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ব্যাচ নংঃ ২৪</a:t>
            </a:r>
            <a:r>
              <a:rPr lang="en-US" sz="32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ভেন্যুঃ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সরকারি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টিটি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কলেজ,চট্টগ্রাম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নংঃ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solidFill>
                  <a:srgbClr val="00B0F0"/>
                </a:solidFill>
              </a:rPr>
              <a:t>01814316156</a:t>
            </a:r>
          </a:p>
          <a:p>
            <a:pPr algn="ctr"/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ইমেইলঃ</a:t>
            </a:r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>
                <a:solidFill>
                  <a:srgbClr val="00B050"/>
                </a:solidFill>
              </a:rPr>
              <a:t>mkutubuddin76@gmail.com</a:t>
            </a:r>
          </a:p>
          <a:p>
            <a:pPr algn="ctr"/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92971" y="3482221"/>
            <a:ext cx="4719918" cy="2308324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BD" sz="48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 ৮ম </a:t>
            </a:r>
          </a:p>
          <a:p>
            <a:pPr algn="ctr"/>
            <a:r>
              <a:rPr lang="bn-BD" sz="48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বিষয়ঃ- বিজ্ঞান </a:t>
            </a:r>
          </a:p>
          <a:p>
            <a:pPr algn="ctr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অধ্যায়ঃ-একাদশ</a:t>
            </a:r>
            <a:endParaRPr lang="bn-BD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05340" y="0"/>
            <a:ext cx="4168589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bn-BD" sz="5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5-Point Star 8"/>
          <p:cNvSpPr/>
          <p:nvPr/>
        </p:nvSpPr>
        <p:spPr>
          <a:xfrm>
            <a:off x="8108576" y="313747"/>
            <a:ext cx="2783541" cy="2604264"/>
          </a:xfrm>
          <a:prstGeom prst="star5">
            <a:avLst>
              <a:gd name="adj" fmla="val 50000"/>
              <a:gd name="hf" fmla="val 105146"/>
              <a:gd name="vf" fmla="val 110557"/>
            </a:avLst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580" y="169576"/>
            <a:ext cx="5769864" cy="457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00247" y="3931216"/>
            <a:ext cx="2952561" cy="2345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59195" y="5105251"/>
            <a:ext cx="5768787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টর্চ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লাইটের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রশ্মি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বেঁকে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Picture 8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604" y="215296"/>
            <a:ext cx="5486400" cy="44805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4746" y="5076278"/>
            <a:ext cx="5565258" cy="1323439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sz="40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আলোক</a:t>
            </a:r>
            <a:r>
              <a:rPr lang="en-US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রশ্মি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বেঁকে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3071" y="1654685"/>
            <a:ext cx="11376211" cy="1862048"/>
          </a:xfrm>
          <a:prstGeom prst="rect">
            <a:avLst/>
          </a:prstGeom>
          <a:ln w="5715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15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</a:t>
            </a:r>
            <a:r>
              <a:rPr lang="en-US" sz="115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প্রতিসরণ</a:t>
            </a:r>
            <a:r>
              <a:rPr lang="bn-BD" sz="115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15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115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32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3060" y="358604"/>
            <a:ext cx="4450976" cy="833718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7200" dirty="0" smtClean="0">
                <a:solidFill>
                  <a:srgbClr val="E010C7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7200" dirty="0">
              <a:solidFill>
                <a:srgbClr val="E010C7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1963269"/>
            <a:ext cx="10367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 প্রতিসরণ কি বলতে পারবে;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 প্রতিসরণের নিয়ম ব্যাখ্যা করতে পারবে;</a:t>
            </a:r>
          </a:p>
          <a:p>
            <a:pPr marL="514350" indent="-514350">
              <a:buFont typeface="+mj-lt"/>
              <a:buAutoNum type="arabicPeriod"/>
            </a:pPr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 প্রতিসরণের বাস্তব প্রয়োগ বিশ্লেষণ করতে পারবে। </a:t>
            </a:r>
            <a:endParaRPr lang="en-US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4848" y="1365337"/>
            <a:ext cx="41328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4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শিক্ষার্থীরা-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975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80" y="344670"/>
            <a:ext cx="3836961" cy="3657600"/>
          </a:xfrm>
          <a:prstGeom prst="rect">
            <a:avLst/>
          </a:prstGeom>
          <a:ln w="57150">
            <a:solidFill>
              <a:srgbClr val="92D050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318180" y="4195483"/>
            <a:ext cx="11564332" cy="2303792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 যখন এক স্বচ্ছ মাধ্যম থেকে অন্য স্বচ্ছ মাধ্যমে প্রবেশ করে তখন এটি তার গতিপথের দিক পরিবর্তন করে। আলোকরশ্মির এই দিক পরিবর্তনকে </a:t>
            </a:r>
            <a:r>
              <a:rPr lang="bn-BD" sz="4800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 প্রতিসরণ </a:t>
            </a:r>
            <a:r>
              <a:rPr lang="bn-BD" sz="4800" dirty="0" smtClean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বলে।</a:t>
            </a:r>
            <a:endParaRPr lang="en-US" sz="4800" dirty="0">
              <a:ln>
                <a:solidFill>
                  <a:srgbClr val="0070C0"/>
                </a:solidFill>
              </a:ln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66085" y="1573306"/>
            <a:ext cx="2850898" cy="1200329"/>
          </a:xfrm>
          <a:prstGeom prst="rect">
            <a:avLst/>
          </a:prstGeom>
          <a:solidFill>
            <a:schemeClr val="bg1"/>
          </a:solidFill>
          <a:ln w="38100">
            <a:solidFill>
              <a:srgbClr val="E010C7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</a:t>
            </a:r>
            <a:r>
              <a:rPr lang="en-US" sz="36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প্রতিসরণ</a:t>
            </a:r>
            <a:r>
              <a:rPr lang="bn-BD" sz="36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কী?</a:t>
            </a:r>
            <a:endParaRPr lang="en-US" sz="3600" dirty="0">
              <a:ln>
                <a:solidFill>
                  <a:srgbClr val="00B050"/>
                </a:solidFill>
              </a:ln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4521" y="344670"/>
            <a:ext cx="384048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99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1693535" y="508186"/>
            <a:ext cx="2154362" cy="2072505"/>
            <a:chOff x="1704475" y="545058"/>
            <a:chExt cx="2194502" cy="2072505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1704475" y="545058"/>
              <a:ext cx="1086506" cy="1027481"/>
            </a:xfrm>
            <a:prstGeom prst="straightConnector1">
              <a:avLst/>
            </a:prstGeom>
            <a:ln w="76200">
              <a:solidFill>
                <a:srgbClr val="E010C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745251" y="1522138"/>
              <a:ext cx="1153726" cy="1095425"/>
            </a:xfrm>
            <a:prstGeom prst="line">
              <a:avLst/>
            </a:prstGeom>
            <a:ln w="76200">
              <a:solidFill>
                <a:srgbClr val="E010C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0021770" y="3363969"/>
            <a:ext cx="2074458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ঘন মাধ্যম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27217" y="2535603"/>
            <a:ext cx="3821373" cy="17038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5989498" y="3347992"/>
            <a:ext cx="1091821" cy="5732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41991" y="885454"/>
            <a:ext cx="244295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হালকা মাধ্যম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861344" y="400739"/>
            <a:ext cx="0" cy="5540991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40831" y="6273225"/>
            <a:ext cx="137842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200" dirty="0">
                <a:latin typeface="NikoshBAN" panose="02000000000000000000" pitchFamily="2" charset="0"/>
                <a:cs typeface="NikoshBAN" panose="02000000000000000000" pitchFamily="2" charset="0"/>
              </a:rPr>
              <a:t>অভিলম্ব</a:t>
            </a:r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8965" y="117466"/>
            <a:ext cx="178457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800" dirty="0">
                <a:latin typeface="NikoshBAN" panose="02000000000000000000" pitchFamily="2" charset="0"/>
                <a:cs typeface="NikoshBAN" panose="02000000000000000000" pitchFamily="2" charset="0"/>
              </a:rPr>
              <a:t>আপাতিত রশ্মি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Arc 16"/>
          <p:cNvSpPr/>
          <p:nvPr/>
        </p:nvSpPr>
        <p:spPr>
          <a:xfrm rot="20271707">
            <a:off x="2823924" y="1839259"/>
            <a:ext cx="1146411" cy="568331"/>
          </a:xfrm>
          <a:prstGeom prst="arc">
            <a:avLst>
              <a:gd name="adj1" fmla="val 13313642"/>
              <a:gd name="adj2" fmla="val 0"/>
            </a:avLst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263854" y="1691055"/>
            <a:ext cx="21426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আপাতন কোণ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840831" y="2535603"/>
            <a:ext cx="1046624" cy="2383746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122581" y="4433653"/>
            <a:ext cx="21699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>
                <a:solidFill>
                  <a:schemeClr val="accent1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প্রতিসরিত রশ্মি</a:t>
            </a:r>
            <a:endParaRPr lang="en-US" sz="3200" dirty="0">
              <a:solidFill>
                <a:schemeClr val="accent1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Arc 20"/>
          <p:cNvSpPr/>
          <p:nvPr/>
        </p:nvSpPr>
        <p:spPr>
          <a:xfrm rot="6673887">
            <a:off x="3266587" y="2367485"/>
            <a:ext cx="1042803" cy="1064548"/>
          </a:xfrm>
          <a:prstGeom prst="arc">
            <a:avLst>
              <a:gd name="adj1" fmla="val 16564368"/>
              <a:gd name="adj2" fmla="val 20950747"/>
            </a:avLst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027217" y="3752416"/>
            <a:ext cx="170398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প্রতিসরণ কোণ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90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11111E-6 L 0.25 -1.11111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1" grpId="1" animBg="1"/>
      <p:bldP spid="12" grpId="0" animBg="1"/>
      <p:bldP spid="14" grpId="0" animBg="1"/>
      <p:bldP spid="16" grpId="0" animBg="1"/>
      <p:bldP spid="17" grpId="0" animBg="1"/>
      <p:bldP spid="18" grpId="0"/>
      <p:bldP spid="20" grpId="0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2928" y="632013"/>
            <a:ext cx="4074460" cy="1015663"/>
          </a:xfrm>
          <a:prstGeom prst="rect">
            <a:avLst/>
          </a:prstGeom>
          <a:solidFill>
            <a:schemeClr val="bg1"/>
          </a:solidFill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endParaRPr lang="en-US" sz="6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48119" y="2208910"/>
            <a:ext cx="5943599" cy="830997"/>
          </a:xfrm>
          <a:prstGeom prst="rect">
            <a:avLst/>
          </a:prstGeom>
          <a:solidFill>
            <a:schemeClr val="bg1"/>
          </a:solidFill>
          <a:ln w="57150">
            <a:solidFill>
              <a:srgbClr val="E010C7"/>
            </a:solidFill>
          </a:ln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bn-IN" sz="48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প্রতিসরণের দুইটি সূত্র লিখ। 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67282" y="632013"/>
            <a:ext cx="2528047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৩ </a:t>
            </a:r>
            <a:r>
              <a:rPr lang="en-US" sz="3600" dirty="0" err="1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90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8871" y="2460376"/>
            <a:ext cx="9238130" cy="1323439"/>
          </a:xfrm>
          <a:prstGeom prst="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bn-IN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আপতন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প্রতিসরণ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অপেক্ষা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ছোট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কখন</a:t>
            </a:r>
            <a:r>
              <a:rPr lang="en-US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?</a:t>
            </a:r>
            <a:endParaRPr lang="bn-IN" sz="4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bn-BD" sz="4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আলোর প্রতিসরণের নিয়ম ব্যাখ্যা </a:t>
            </a:r>
            <a:r>
              <a:rPr lang="bn-BD" sz="4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000" dirty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2140" y="954741"/>
            <a:ext cx="3792071" cy="1261884"/>
          </a:xfrm>
          <a:prstGeom prst="rect">
            <a:avLst/>
          </a:prstGeom>
          <a:solidFill>
            <a:schemeClr val="bg1"/>
          </a:solidFill>
          <a:ln w="38100">
            <a:solidFill>
              <a:srgbClr val="E010C7"/>
            </a:solidFill>
          </a:ln>
        </p:spPr>
        <p:txBody>
          <a:bodyPr wrap="square" rtlCol="0">
            <a:spAutoFit/>
          </a:bodyPr>
          <a:lstStyle/>
          <a:p>
            <a:r>
              <a:rPr lang="bn-IN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</a:t>
            </a:r>
            <a:r>
              <a:rPr lang="bn-BD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কাজ</a:t>
            </a:r>
            <a:endParaRPr lang="en-US" sz="4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37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183</Words>
  <Application>Microsoft Office PowerPoint</Application>
  <PresentationFormat>Widescreen</PresentationFormat>
  <Paragraphs>46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NikoshBAN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201</cp:revision>
  <dcterms:created xsi:type="dcterms:W3CDTF">2019-06-12T03:48:34Z</dcterms:created>
  <dcterms:modified xsi:type="dcterms:W3CDTF">2019-07-16T17:43:52Z</dcterms:modified>
</cp:coreProperties>
</file>