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77"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64" d="100"/>
          <a:sy n="64" d="100"/>
        </p:scale>
        <p:origin x="10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69D5A9-1FB2-4CCC-9386-B53306F21296}" type="datetimeFigureOut">
              <a:rPr lang="en-US" smtClean="0"/>
              <a:t>02-Jul-21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9E8C6-AE4C-478D-A1B2-792505EF0ADB}" type="slidenum">
              <a:rPr lang="en-US" smtClean="0"/>
              <a:t>‹#›</a:t>
            </a:fld>
            <a:endParaRPr lang="en-US"/>
          </a:p>
        </p:txBody>
      </p:sp>
    </p:spTree>
    <p:extLst>
      <p:ext uri="{BB962C8B-B14F-4D97-AF65-F5344CB8AC3E}">
        <p14:creationId xmlns:p14="http://schemas.microsoft.com/office/powerpoint/2010/main" val="257640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69D5A9-1FB2-4CCC-9386-B53306F21296}" type="datetimeFigureOut">
              <a:rPr lang="en-US" smtClean="0"/>
              <a:t>02-Jul-21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9E8C6-AE4C-478D-A1B2-792505EF0ADB}" type="slidenum">
              <a:rPr lang="en-US" smtClean="0"/>
              <a:t>‹#›</a:t>
            </a:fld>
            <a:endParaRPr lang="en-US"/>
          </a:p>
        </p:txBody>
      </p:sp>
    </p:spTree>
    <p:extLst>
      <p:ext uri="{BB962C8B-B14F-4D97-AF65-F5344CB8AC3E}">
        <p14:creationId xmlns:p14="http://schemas.microsoft.com/office/powerpoint/2010/main" val="243769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69D5A9-1FB2-4CCC-9386-B53306F21296}" type="datetimeFigureOut">
              <a:rPr lang="en-US" smtClean="0"/>
              <a:t>02-Jul-21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9E8C6-AE4C-478D-A1B2-792505EF0ADB}" type="slidenum">
              <a:rPr lang="en-US" smtClean="0"/>
              <a:t>‹#›</a:t>
            </a:fld>
            <a:endParaRPr lang="en-US"/>
          </a:p>
        </p:txBody>
      </p:sp>
    </p:spTree>
    <p:extLst>
      <p:ext uri="{BB962C8B-B14F-4D97-AF65-F5344CB8AC3E}">
        <p14:creationId xmlns:p14="http://schemas.microsoft.com/office/powerpoint/2010/main" val="138231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69D5A9-1FB2-4CCC-9386-B53306F21296}" type="datetimeFigureOut">
              <a:rPr lang="en-US" smtClean="0"/>
              <a:t>02-Jul-21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9E8C6-AE4C-478D-A1B2-792505EF0ADB}" type="slidenum">
              <a:rPr lang="en-US" smtClean="0"/>
              <a:t>‹#›</a:t>
            </a:fld>
            <a:endParaRPr lang="en-US"/>
          </a:p>
        </p:txBody>
      </p:sp>
    </p:spTree>
    <p:extLst>
      <p:ext uri="{BB962C8B-B14F-4D97-AF65-F5344CB8AC3E}">
        <p14:creationId xmlns:p14="http://schemas.microsoft.com/office/powerpoint/2010/main" val="373702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69D5A9-1FB2-4CCC-9386-B53306F21296}" type="datetimeFigureOut">
              <a:rPr lang="en-US" smtClean="0"/>
              <a:t>02-Jul-21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9E8C6-AE4C-478D-A1B2-792505EF0ADB}" type="slidenum">
              <a:rPr lang="en-US" smtClean="0"/>
              <a:t>‹#›</a:t>
            </a:fld>
            <a:endParaRPr lang="en-US"/>
          </a:p>
        </p:txBody>
      </p:sp>
    </p:spTree>
    <p:extLst>
      <p:ext uri="{BB962C8B-B14F-4D97-AF65-F5344CB8AC3E}">
        <p14:creationId xmlns:p14="http://schemas.microsoft.com/office/powerpoint/2010/main" val="125948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69D5A9-1FB2-4CCC-9386-B53306F21296}" type="datetimeFigureOut">
              <a:rPr lang="en-US" smtClean="0"/>
              <a:t>02-Jul-21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9E8C6-AE4C-478D-A1B2-792505EF0ADB}" type="slidenum">
              <a:rPr lang="en-US" smtClean="0"/>
              <a:t>‹#›</a:t>
            </a:fld>
            <a:endParaRPr lang="en-US"/>
          </a:p>
        </p:txBody>
      </p:sp>
    </p:spTree>
    <p:extLst>
      <p:ext uri="{BB962C8B-B14F-4D97-AF65-F5344CB8AC3E}">
        <p14:creationId xmlns:p14="http://schemas.microsoft.com/office/powerpoint/2010/main" val="72895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69D5A9-1FB2-4CCC-9386-B53306F21296}" type="datetimeFigureOut">
              <a:rPr lang="en-US" smtClean="0"/>
              <a:t>02-Jul-21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9E8C6-AE4C-478D-A1B2-792505EF0ADB}" type="slidenum">
              <a:rPr lang="en-US" smtClean="0"/>
              <a:t>‹#›</a:t>
            </a:fld>
            <a:endParaRPr lang="en-US"/>
          </a:p>
        </p:txBody>
      </p:sp>
    </p:spTree>
    <p:extLst>
      <p:ext uri="{BB962C8B-B14F-4D97-AF65-F5344CB8AC3E}">
        <p14:creationId xmlns:p14="http://schemas.microsoft.com/office/powerpoint/2010/main" val="85639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69D5A9-1FB2-4CCC-9386-B53306F21296}" type="datetimeFigureOut">
              <a:rPr lang="en-US" smtClean="0"/>
              <a:t>02-Jul-21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9E8C6-AE4C-478D-A1B2-792505EF0ADB}" type="slidenum">
              <a:rPr lang="en-US" smtClean="0"/>
              <a:t>‹#›</a:t>
            </a:fld>
            <a:endParaRPr lang="en-US"/>
          </a:p>
        </p:txBody>
      </p:sp>
    </p:spTree>
    <p:extLst>
      <p:ext uri="{BB962C8B-B14F-4D97-AF65-F5344CB8AC3E}">
        <p14:creationId xmlns:p14="http://schemas.microsoft.com/office/powerpoint/2010/main" val="211105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9D5A9-1FB2-4CCC-9386-B53306F21296}" type="datetimeFigureOut">
              <a:rPr lang="en-US" smtClean="0"/>
              <a:t>02-Jul-21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9E8C6-AE4C-478D-A1B2-792505EF0ADB}" type="slidenum">
              <a:rPr lang="en-US" smtClean="0"/>
              <a:t>‹#›</a:t>
            </a:fld>
            <a:endParaRPr lang="en-US"/>
          </a:p>
        </p:txBody>
      </p:sp>
    </p:spTree>
    <p:extLst>
      <p:ext uri="{BB962C8B-B14F-4D97-AF65-F5344CB8AC3E}">
        <p14:creationId xmlns:p14="http://schemas.microsoft.com/office/powerpoint/2010/main" val="80906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9D5A9-1FB2-4CCC-9386-B53306F21296}" type="datetimeFigureOut">
              <a:rPr lang="en-US" smtClean="0"/>
              <a:t>02-Jul-21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9E8C6-AE4C-478D-A1B2-792505EF0ADB}" type="slidenum">
              <a:rPr lang="en-US" smtClean="0"/>
              <a:t>‹#›</a:t>
            </a:fld>
            <a:endParaRPr lang="en-US"/>
          </a:p>
        </p:txBody>
      </p:sp>
    </p:spTree>
    <p:extLst>
      <p:ext uri="{BB962C8B-B14F-4D97-AF65-F5344CB8AC3E}">
        <p14:creationId xmlns:p14="http://schemas.microsoft.com/office/powerpoint/2010/main" val="186214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9D5A9-1FB2-4CCC-9386-B53306F21296}" type="datetimeFigureOut">
              <a:rPr lang="en-US" smtClean="0"/>
              <a:t>02-Jul-21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9E8C6-AE4C-478D-A1B2-792505EF0ADB}" type="slidenum">
              <a:rPr lang="en-US" smtClean="0"/>
              <a:t>‹#›</a:t>
            </a:fld>
            <a:endParaRPr lang="en-US"/>
          </a:p>
        </p:txBody>
      </p:sp>
    </p:spTree>
    <p:extLst>
      <p:ext uri="{BB962C8B-B14F-4D97-AF65-F5344CB8AC3E}">
        <p14:creationId xmlns:p14="http://schemas.microsoft.com/office/powerpoint/2010/main" val="82154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9D5A9-1FB2-4CCC-9386-B53306F21296}" type="datetimeFigureOut">
              <a:rPr lang="en-US" smtClean="0"/>
              <a:t>02-Jul-21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9E8C6-AE4C-478D-A1B2-792505EF0ADB}" type="slidenum">
              <a:rPr lang="en-US" smtClean="0"/>
              <a:t>‹#›</a:t>
            </a:fld>
            <a:endParaRPr lang="en-US"/>
          </a:p>
        </p:txBody>
      </p:sp>
    </p:spTree>
    <p:extLst>
      <p:ext uri="{BB962C8B-B14F-4D97-AF65-F5344CB8AC3E}">
        <p14:creationId xmlns:p14="http://schemas.microsoft.com/office/powerpoint/2010/main" val="3761130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gif"/></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gif"/><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mjahangirkaptai@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spTree>
    <p:extLst>
      <p:ext uri="{BB962C8B-B14F-4D97-AF65-F5344CB8AC3E}">
        <p14:creationId xmlns:p14="http://schemas.microsoft.com/office/powerpoint/2010/main" val="340800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sp>
        <p:nvSpPr>
          <p:cNvPr id="3" name="TextBox 2"/>
          <p:cNvSpPr txBox="1"/>
          <p:nvPr/>
        </p:nvSpPr>
        <p:spPr>
          <a:xfrm>
            <a:off x="296214" y="167426"/>
            <a:ext cx="11299438" cy="1938992"/>
          </a:xfrm>
          <a:prstGeom prst="rect">
            <a:avLst/>
          </a:prstGeom>
          <a:noFill/>
        </p:spPr>
        <p:txBody>
          <a:bodyPr wrap="square" rtlCol="0">
            <a:spAutoFit/>
          </a:bodyPr>
          <a:lstStyle/>
          <a:p>
            <a:r>
              <a:rPr lang="en-US" sz="4000" b="1" dirty="0">
                <a:solidFill>
                  <a:srgbClr val="FF0000"/>
                </a:solidFill>
                <a:latin typeface="NikoshBAN" panose="02000000000000000000" pitchFamily="2" charset="0"/>
                <a:cs typeface="NikoshBAN" panose="02000000000000000000" pitchFamily="2" charset="0"/>
              </a:rPr>
              <a:t>(</a:t>
            </a:r>
            <a:r>
              <a:rPr lang="bn-IN" sz="4000" b="1" dirty="0">
                <a:solidFill>
                  <a:srgbClr val="FF0000"/>
                </a:solidFill>
                <a:latin typeface="NikoshBAN" panose="02000000000000000000" pitchFamily="2" charset="0"/>
                <a:cs typeface="NikoshBAN" panose="02000000000000000000" pitchFamily="2" charset="0"/>
              </a:rPr>
              <a:t>ঙ) আইরিস (</a:t>
            </a:r>
            <a:r>
              <a:rPr lang="en-US" sz="3200" b="1" dirty="0">
                <a:solidFill>
                  <a:srgbClr val="FF0000"/>
                </a:solidFill>
                <a:latin typeface="NikoshBAN" panose="02000000000000000000" pitchFamily="2" charset="0"/>
                <a:cs typeface="NikoshBAN" panose="02000000000000000000" pitchFamily="2" charset="0"/>
              </a:rPr>
              <a:t>Iris</a:t>
            </a:r>
            <a:r>
              <a:rPr lang="bn-IN" sz="4000" b="1" dirty="0">
                <a:solidFill>
                  <a:srgbClr val="FF0000"/>
                </a:solidFill>
                <a:latin typeface="NikoshBAN" panose="02000000000000000000" pitchFamily="2" charset="0"/>
                <a:cs typeface="NikoshBAN" panose="02000000000000000000" pitchFamily="2" charset="0"/>
              </a:rPr>
              <a:t>)</a:t>
            </a:r>
            <a:r>
              <a:rPr lang="en-US" sz="4000" b="1" dirty="0">
                <a:solidFill>
                  <a:srgbClr val="FF0000"/>
                </a:solidFill>
                <a:latin typeface="NikoshBAN" panose="02000000000000000000" pitchFamily="2" charset="0"/>
                <a:cs typeface="NikoshBAN" panose="02000000000000000000" pitchFamily="2" charset="0"/>
              </a:rPr>
              <a:t>:</a:t>
            </a:r>
            <a:r>
              <a:rPr lang="bn-IN" sz="4000" b="1" dirty="0">
                <a:solidFill>
                  <a:srgbClr val="FF0000"/>
                </a:solidFill>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এটি কর্নিয়ার ঠিক পিছনে অবস্থিত একটি স্বচ্ছ পর্দা। পর্দাটি স্থান ও লোকবিশেষে বিভিন্ন রঙের নীল, গাঢ়, বাদামি, কালো হয়ে থাকে</a:t>
            </a:r>
            <a:r>
              <a:rPr lang="en-US" sz="4000" b="1" dirty="0">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27348">
            <a:off x="889147" y="2619930"/>
            <a:ext cx="4647613" cy="2955235"/>
          </a:xfrm>
          <a:prstGeom prst="rect">
            <a:avLst/>
          </a:prstGeom>
          <a:ln w="12700">
            <a:solidFill>
              <a:schemeClr val="tx1"/>
            </a:solidFill>
          </a:ln>
        </p:spPr>
      </p:pic>
      <p:sp>
        <p:nvSpPr>
          <p:cNvPr id="9" name="TextBox 8">
            <a:extLst>
              <a:ext uri="{FF2B5EF4-FFF2-40B4-BE49-F238E27FC236}">
                <a16:creationId xmlns:a16="http://schemas.microsoft.com/office/drawing/2014/main" id="{907C8AC5-F16B-40C1-A4FA-BC2E76C68401}"/>
              </a:ext>
            </a:extLst>
          </p:cNvPr>
          <p:cNvSpPr txBox="1"/>
          <p:nvPr/>
        </p:nvSpPr>
        <p:spPr>
          <a:xfrm>
            <a:off x="6111585" y="2583490"/>
            <a:ext cx="5777560" cy="3785652"/>
          </a:xfrm>
          <a:prstGeom prst="rect">
            <a:avLst/>
          </a:prstGeom>
          <a:noFill/>
        </p:spPr>
        <p:txBody>
          <a:bodyPr wrap="square">
            <a:spAutoFit/>
          </a:bodyPr>
          <a:lstStyle/>
          <a:p>
            <a:r>
              <a:rPr lang="en-US" sz="4000" b="1" dirty="0">
                <a:solidFill>
                  <a:srgbClr val="FF0000"/>
                </a:solidFill>
                <a:latin typeface="NikoshBAN" panose="02000000000000000000" pitchFamily="2" charset="0"/>
                <a:cs typeface="NikoshBAN" panose="02000000000000000000" pitchFamily="2" charset="0"/>
              </a:rPr>
              <a:t>(চ) </a:t>
            </a:r>
            <a:r>
              <a:rPr lang="en-US" sz="4000" b="1" dirty="0" err="1">
                <a:solidFill>
                  <a:srgbClr val="FF0000"/>
                </a:solidFill>
                <a:latin typeface="NikoshBAN" panose="02000000000000000000" pitchFamily="2" charset="0"/>
                <a:cs typeface="NikoshBAN" panose="02000000000000000000" pitchFamily="2" charset="0"/>
              </a:rPr>
              <a:t>মণি</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বা</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তারারন্ধ্র</a:t>
            </a:r>
            <a:r>
              <a:rPr lang="en-US" sz="4000" b="1" dirty="0">
                <a:solidFill>
                  <a:srgbClr val="FF0000"/>
                </a:solidFill>
                <a:latin typeface="NikoshBAN" panose="02000000000000000000" pitchFamily="2" charset="0"/>
                <a:cs typeface="NikoshBAN" panose="02000000000000000000" pitchFamily="2" charset="0"/>
              </a:rPr>
              <a:t> (Pupil): </a:t>
            </a:r>
          </a:p>
          <a:p>
            <a:r>
              <a:rPr lang="en-US" sz="4000" b="1" dirty="0" err="1">
                <a:latin typeface="NikoshBAN" panose="02000000000000000000" pitchFamily="2" charset="0"/>
                <a:cs typeface="NikoshBAN" panose="02000000000000000000" pitchFamily="2" charset="0"/>
              </a:rPr>
              <a:t>এটি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কর্নিয়ার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কেন্দ্রস্থলে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অবস্থিত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মাংসপেশিযুক্ত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একটি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গোলাকার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ছিদ্রপথ</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মাংসপেশির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সংকোচন</a:t>
            </a:r>
            <a:r>
              <a:rPr lang="en-US" sz="4000" b="1" dirty="0">
                <a:latin typeface="NikoshBAN" panose="02000000000000000000" pitchFamily="2" charset="0"/>
                <a:cs typeface="NikoshBAN" panose="02000000000000000000" pitchFamily="2" charset="0"/>
              </a:rPr>
              <a:t> ও </a:t>
            </a:r>
            <a:r>
              <a:rPr lang="en-US" sz="4000" b="1" dirty="0" err="1">
                <a:latin typeface="NikoshBAN" panose="02000000000000000000" pitchFamily="2" charset="0"/>
                <a:cs typeface="NikoshBAN" panose="02000000000000000000" pitchFamily="2" charset="0"/>
              </a:rPr>
              <a:t>প্রসারণে</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তারারন্ধ্রের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আকার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পরিবর্তিত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হয়</a:t>
            </a:r>
            <a:r>
              <a:rPr lang="en-US" sz="4000" b="1"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519692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3"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3)">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by="(-#ppt_w*2)" calcmode="lin" valueType="num">
                                      <p:cBhvr rctx="PPT">
                                        <p:cTn id="21" dur="500" autoRev="1" fill="hold">
                                          <p:stCondLst>
                                            <p:cond delay="0"/>
                                          </p:stCondLst>
                                        </p:cTn>
                                        <p:tgtEl>
                                          <p:spTgt spid="9"/>
                                        </p:tgtEl>
                                        <p:attrNameLst>
                                          <p:attrName>ppt_w</p:attrName>
                                        </p:attrNameLst>
                                      </p:cBhvr>
                                    </p:anim>
                                    <p:anim by="(#ppt_w*0.50)" calcmode="lin" valueType="num">
                                      <p:cBhvr>
                                        <p:cTn id="22" dur="500" decel="50000" autoRev="1" fill="hold">
                                          <p:stCondLst>
                                            <p:cond delay="0"/>
                                          </p:stCondLst>
                                        </p:cTn>
                                        <p:tgtEl>
                                          <p:spTgt spid="9"/>
                                        </p:tgtEl>
                                        <p:attrNameLst>
                                          <p:attrName>ppt_x</p:attrName>
                                        </p:attrNameLst>
                                      </p:cBhvr>
                                    </p:anim>
                                    <p:anim from="(-#ppt_h/2)" to="(#ppt_y)" calcmode="lin" valueType="num">
                                      <p:cBhvr>
                                        <p:cTn id="23" dur="1000" fill="hold">
                                          <p:stCondLst>
                                            <p:cond delay="0"/>
                                          </p:stCondLst>
                                        </p:cTn>
                                        <p:tgtEl>
                                          <p:spTgt spid="9"/>
                                        </p:tgtEl>
                                        <p:attrNameLst>
                                          <p:attrName>ppt_y</p:attrName>
                                        </p:attrNameLst>
                                      </p:cBhvr>
                                    </p:anim>
                                    <p:animRot by="21600000">
                                      <p:cBhvr>
                                        <p:cTn id="24"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94"/>
            <a:ext cx="12193057" cy="6858594"/>
          </a:xfrm>
          <a:prstGeom prst="rect">
            <a:avLst/>
          </a:prstGeom>
        </p:spPr>
      </p:pic>
      <p:grpSp>
        <p:nvGrpSpPr>
          <p:cNvPr id="4" name="Group 3">
            <a:extLst>
              <a:ext uri="{FF2B5EF4-FFF2-40B4-BE49-F238E27FC236}">
                <a16:creationId xmlns:a16="http://schemas.microsoft.com/office/drawing/2014/main" id="{0E78E4F7-CE6E-4EED-96B8-B2E3136ECD49}"/>
              </a:ext>
            </a:extLst>
          </p:cNvPr>
          <p:cNvGrpSpPr/>
          <p:nvPr/>
        </p:nvGrpSpPr>
        <p:grpSpPr>
          <a:xfrm>
            <a:off x="400564" y="409284"/>
            <a:ext cx="11336506" cy="2991673"/>
            <a:chOff x="320352" y="437328"/>
            <a:chExt cx="11336506" cy="2991673"/>
          </a:xfrm>
        </p:grpSpPr>
        <p:sp>
          <p:nvSpPr>
            <p:cNvPr id="6" name="TextBox 5"/>
            <p:cNvSpPr txBox="1"/>
            <p:nvPr/>
          </p:nvSpPr>
          <p:spPr>
            <a:xfrm>
              <a:off x="320352" y="549745"/>
              <a:ext cx="6608479" cy="2308324"/>
            </a:xfrm>
            <a:prstGeom prst="rect">
              <a:avLst/>
            </a:prstGeom>
            <a:noFill/>
          </p:spPr>
          <p:txBody>
            <a:bodyPr wrap="square" rtlCol="0">
              <a:spAutoFit/>
            </a:bodyPr>
            <a:lstStyle/>
            <a:p>
              <a:r>
                <a:rPr lang="en-US" sz="3600" b="1" dirty="0">
                  <a:solidFill>
                    <a:srgbClr val="FF0000"/>
                  </a:solidFill>
                  <a:latin typeface="NikoshBAN" panose="02000000000000000000" pitchFamily="2" charset="0"/>
                  <a:cs typeface="NikoshBAN" panose="02000000000000000000" pitchFamily="2" charset="0"/>
                </a:rPr>
                <a:t>(ছ) </a:t>
              </a:r>
              <a:r>
                <a:rPr lang="en-US" sz="3600" b="1" dirty="0" err="1">
                  <a:solidFill>
                    <a:srgbClr val="FF0000"/>
                  </a:solidFill>
                  <a:latin typeface="NikoshBAN" panose="02000000000000000000" pitchFamily="2" charset="0"/>
                  <a:cs typeface="NikoshBAN" panose="02000000000000000000" pitchFamily="2" charset="0"/>
                </a:rPr>
                <a:t>স্ফটিক</a:t>
              </a:r>
              <a:r>
                <a:rPr lang="en-US" sz="3600" b="1" dirty="0">
                  <a:solidFill>
                    <a:srgbClr val="FF0000"/>
                  </a:solidFill>
                  <a:latin typeface="NikoshBAN" panose="02000000000000000000" pitchFamily="2" charset="0"/>
                  <a:cs typeface="NikoshBAN" panose="02000000000000000000" pitchFamily="2" charset="0"/>
                </a:rPr>
                <a:t> </a:t>
              </a:r>
              <a:r>
                <a:rPr lang="en-US" sz="3600" b="1" dirty="0" err="1">
                  <a:solidFill>
                    <a:srgbClr val="FF0000"/>
                  </a:solidFill>
                  <a:latin typeface="NikoshBAN" panose="02000000000000000000" pitchFamily="2" charset="0"/>
                  <a:cs typeface="NikoshBAN" panose="02000000000000000000" pitchFamily="2" charset="0"/>
                </a:rPr>
                <a:t>উত্তল</a:t>
              </a:r>
              <a:r>
                <a:rPr lang="en-US" sz="3600" b="1" dirty="0">
                  <a:solidFill>
                    <a:srgbClr val="FF0000"/>
                  </a:solidFill>
                  <a:latin typeface="NikoshBAN" panose="02000000000000000000" pitchFamily="2" charset="0"/>
                  <a:cs typeface="NikoshBAN" panose="02000000000000000000" pitchFamily="2" charset="0"/>
                </a:rPr>
                <a:t> </a:t>
              </a:r>
              <a:r>
                <a:rPr lang="en-US" sz="3600" b="1" dirty="0" err="1">
                  <a:solidFill>
                    <a:srgbClr val="FF0000"/>
                  </a:solidFill>
                  <a:latin typeface="NikoshBAN" panose="02000000000000000000" pitchFamily="2" charset="0"/>
                  <a:cs typeface="NikoshBAN" panose="02000000000000000000" pitchFamily="2" charset="0"/>
                </a:rPr>
                <a:t>লেন্স</a:t>
              </a:r>
              <a:r>
                <a:rPr lang="en-US" sz="3600" b="1" dirty="0">
                  <a:solidFill>
                    <a:srgbClr val="FF0000"/>
                  </a:solidFill>
                  <a:latin typeface="NikoshBAN" panose="02000000000000000000" pitchFamily="2" charset="0"/>
                  <a:cs typeface="NikoshBAN" panose="02000000000000000000" pitchFamily="2" charset="0"/>
                </a:rPr>
                <a:t> (</a:t>
              </a:r>
              <a:r>
                <a:rPr lang="en-US" sz="3200" b="1" dirty="0">
                  <a:solidFill>
                    <a:srgbClr val="FF0000"/>
                  </a:solidFill>
                  <a:latin typeface="NikoshBAN" panose="02000000000000000000" pitchFamily="2" charset="0"/>
                  <a:cs typeface="NikoshBAN" panose="02000000000000000000" pitchFamily="2" charset="0"/>
                </a:rPr>
                <a:t>Crystalline Convex lens</a:t>
              </a:r>
              <a:r>
                <a:rPr lang="en-US" sz="3600" b="1" dirty="0">
                  <a:solidFill>
                    <a:srgbClr val="FF0000"/>
                  </a:solidFill>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কর্নিয়ার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পিছনে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অবস্থিত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জেলির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নরম</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স্বচ্ছ</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পদার্থে</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তৈরি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একটি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উত্তল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লেন্স</a:t>
              </a:r>
              <a:r>
                <a:rPr lang="en-US" sz="3600" b="1" dirty="0">
                  <a:latin typeface="NikoshBAN" panose="02000000000000000000" pitchFamily="2" charset="0"/>
                  <a:cs typeface="NikoshBAN" panose="02000000000000000000" pitchFamily="2" charset="0"/>
                </a:rPr>
                <a:t>।</a:t>
              </a:r>
            </a:p>
          </p:txBody>
        </p:sp>
        <p:grpSp>
          <p:nvGrpSpPr>
            <p:cNvPr id="9" name="Group 8">
              <a:extLst>
                <a:ext uri="{FF2B5EF4-FFF2-40B4-BE49-F238E27FC236}">
                  <a16:creationId xmlns:a16="http://schemas.microsoft.com/office/drawing/2014/main" id="{FAFE7328-834A-4EEF-86E3-900EEA0C2A49}"/>
                </a:ext>
              </a:extLst>
            </p:cNvPr>
            <p:cNvGrpSpPr/>
            <p:nvPr/>
          </p:nvGrpSpPr>
          <p:grpSpPr>
            <a:xfrm>
              <a:off x="7169430" y="437328"/>
              <a:ext cx="4487428" cy="2991673"/>
              <a:chOff x="7434470" y="397565"/>
              <a:chExt cx="4487428" cy="3369887"/>
            </a:xfrm>
          </p:grpSpPr>
          <p:pic>
            <p:nvPicPr>
              <p:cNvPr id="19" name="Picture 18">
                <a:extLst>
                  <a:ext uri="{FF2B5EF4-FFF2-40B4-BE49-F238E27FC236}">
                    <a16:creationId xmlns:a16="http://schemas.microsoft.com/office/drawing/2014/main" id="{30474143-7CF4-4D0C-B64F-88724F26B6F0}"/>
                  </a:ext>
                </a:extLst>
              </p:cNvPr>
              <p:cNvPicPr>
                <a:picLocks noChangeAspect="1"/>
              </p:cNvPicPr>
              <p:nvPr/>
            </p:nvPicPr>
            <p:blipFill rotWithShape="1">
              <a:blip r:embed="rId3">
                <a:extLst>
                  <a:ext uri="{28A0092B-C50C-407E-A947-70E740481C1C}">
                    <a14:useLocalDpi xmlns:a14="http://schemas.microsoft.com/office/drawing/2010/main" val="0"/>
                  </a:ext>
                </a:extLst>
              </a:blip>
              <a:srcRect t="20549" r="23899" b="18066"/>
              <a:stretch/>
            </p:blipFill>
            <p:spPr>
              <a:xfrm flipH="1">
                <a:off x="9793357" y="397565"/>
                <a:ext cx="2128540" cy="2017442"/>
              </a:xfrm>
              <a:prstGeom prst="rect">
                <a:avLst/>
              </a:prstGeom>
              <a:ln w="12700">
                <a:solidFill>
                  <a:schemeClr val="tx1"/>
                </a:solidFill>
              </a:ln>
            </p:spPr>
          </p:pic>
          <p:pic>
            <p:nvPicPr>
              <p:cNvPr id="21" name="Picture 20">
                <a:extLst>
                  <a:ext uri="{FF2B5EF4-FFF2-40B4-BE49-F238E27FC236}">
                    <a16:creationId xmlns:a16="http://schemas.microsoft.com/office/drawing/2014/main" id="{05A1724A-55A6-4AB9-A266-53EB652BB31D}"/>
                  </a:ext>
                </a:extLst>
              </p:cNvPr>
              <p:cNvPicPr>
                <a:picLocks noChangeAspect="1"/>
              </p:cNvPicPr>
              <p:nvPr/>
            </p:nvPicPr>
            <p:blipFill rotWithShape="1">
              <a:blip r:embed="rId4">
                <a:extLst>
                  <a:ext uri="{28A0092B-C50C-407E-A947-70E740481C1C}">
                    <a14:useLocalDpi xmlns:a14="http://schemas.microsoft.com/office/drawing/2010/main" val="0"/>
                  </a:ext>
                </a:extLst>
              </a:blip>
              <a:srcRect l="23517" t="2510" r="18712"/>
              <a:stretch/>
            </p:blipFill>
            <p:spPr>
              <a:xfrm flipH="1">
                <a:off x="7454736" y="397565"/>
                <a:ext cx="2338619" cy="2017443"/>
              </a:xfrm>
              <a:prstGeom prst="rect">
                <a:avLst/>
              </a:prstGeom>
              <a:ln w="12700">
                <a:solidFill>
                  <a:schemeClr val="tx1"/>
                </a:solidFill>
              </a:ln>
            </p:spPr>
          </p:pic>
          <p:sp>
            <p:nvSpPr>
              <p:cNvPr id="22" name="Rectangle 21">
                <a:extLst>
                  <a:ext uri="{FF2B5EF4-FFF2-40B4-BE49-F238E27FC236}">
                    <a16:creationId xmlns:a16="http://schemas.microsoft.com/office/drawing/2014/main" id="{CEC6076D-79F0-4BED-9764-FCCE325E7036}"/>
                  </a:ext>
                </a:extLst>
              </p:cNvPr>
              <p:cNvSpPr/>
              <p:nvPr/>
            </p:nvSpPr>
            <p:spPr>
              <a:xfrm>
                <a:off x="7434470" y="2415006"/>
                <a:ext cx="4487428" cy="77876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NikoshBAN" panose="02000000000000000000" pitchFamily="2" charset="0"/>
                    <a:cs typeface="NikoshBAN" panose="02000000000000000000" pitchFamily="2" charset="0"/>
                  </a:rPr>
                  <a:t>Lens</a:t>
                </a:r>
              </a:p>
            </p:txBody>
          </p:sp>
          <p:grpSp>
            <p:nvGrpSpPr>
              <p:cNvPr id="23" name="Group 22">
                <a:extLst>
                  <a:ext uri="{FF2B5EF4-FFF2-40B4-BE49-F238E27FC236}">
                    <a16:creationId xmlns:a16="http://schemas.microsoft.com/office/drawing/2014/main" id="{61DABFBB-5FD2-4CD1-98ED-8DC10983A269}"/>
                  </a:ext>
                </a:extLst>
              </p:cNvPr>
              <p:cNvGrpSpPr/>
              <p:nvPr/>
            </p:nvGrpSpPr>
            <p:grpSpPr>
              <a:xfrm>
                <a:off x="7686253" y="1681328"/>
                <a:ext cx="559485" cy="2086124"/>
                <a:chOff x="8676176" y="1552470"/>
                <a:chExt cx="802674" cy="2312570"/>
              </a:xfrm>
            </p:grpSpPr>
            <p:cxnSp>
              <p:nvCxnSpPr>
                <p:cNvPr id="24" name="Straight Arrow Connector 23">
                  <a:extLst>
                    <a:ext uri="{FF2B5EF4-FFF2-40B4-BE49-F238E27FC236}">
                      <a16:creationId xmlns:a16="http://schemas.microsoft.com/office/drawing/2014/main" id="{735FC619-26FC-40B6-A018-D66C82571FAC}"/>
                    </a:ext>
                  </a:extLst>
                </p:cNvPr>
                <p:cNvCxnSpPr>
                  <a:cxnSpLocks/>
                </p:cNvCxnSpPr>
                <p:nvPr/>
              </p:nvCxnSpPr>
              <p:spPr>
                <a:xfrm flipH="1" flipV="1">
                  <a:off x="8676176" y="1552470"/>
                  <a:ext cx="802674" cy="1007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5D2EC5A-C21A-4200-AE1E-73E4A45CDD02}"/>
                    </a:ext>
                  </a:extLst>
                </p:cNvPr>
                <p:cNvCxnSpPr/>
                <p:nvPr/>
              </p:nvCxnSpPr>
              <p:spPr>
                <a:xfrm>
                  <a:off x="9168799" y="3390972"/>
                  <a:ext cx="222258" cy="47406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5" name="Group 4">
            <a:extLst>
              <a:ext uri="{FF2B5EF4-FFF2-40B4-BE49-F238E27FC236}">
                <a16:creationId xmlns:a16="http://schemas.microsoft.com/office/drawing/2014/main" id="{4BA7FC20-1BD5-40CA-8858-9A97371649BB}"/>
              </a:ext>
            </a:extLst>
          </p:cNvPr>
          <p:cNvGrpSpPr/>
          <p:nvPr/>
        </p:nvGrpSpPr>
        <p:grpSpPr>
          <a:xfrm>
            <a:off x="722244" y="3379566"/>
            <a:ext cx="11014826" cy="3416320"/>
            <a:chOff x="722244" y="3379566"/>
            <a:chExt cx="11014826" cy="3416320"/>
          </a:xfrm>
        </p:grpSpPr>
        <p:sp>
          <p:nvSpPr>
            <p:cNvPr id="18" name="TextBox 17"/>
            <p:cNvSpPr txBox="1"/>
            <p:nvPr/>
          </p:nvSpPr>
          <p:spPr>
            <a:xfrm>
              <a:off x="5764696" y="3379566"/>
              <a:ext cx="5972374" cy="3416320"/>
            </a:xfrm>
            <a:prstGeom prst="rect">
              <a:avLst/>
            </a:prstGeom>
            <a:noFill/>
          </p:spPr>
          <p:txBody>
            <a:bodyPr wrap="square" rtlCol="0">
              <a:spAutoFit/>
            </a:bodyPr>
            <a:lstStyle/>
            <a:p>
              <a:r>
                <a:rPr lang="en-US" sz="3600" b="1" dirty="0">
                  <a:solidFill>
                    <a:srgbClr val="FF0000"/>
                  </a:solidFill>
                  <a:latin typeface="NikoshBAN" panose="02000000000000000000" pitchFamily="2" charset="0"/>
                  <a:cs typeface="NikoshBAN" panose="02000000000000000000" pitchFamily="2" charset="0"/>
                </a:rPr>
                <a:t>(জ) </a:t>
              </a:r>
              <a:r>
                <a:rPr lang="en-US" sz="3600" b="1" dirty="0" err="1">
                  <a:solidFill>
                    <a:srgbClr val="FF0000"/>
                  </a:solidFill>
                  <a:latin typeface="NikoshBAN" panose="02000000000000000000" pitchFamily="2" charset="0"/>
                  <a:cs typeface="NikoshBAN" panose="02000000000000000000" pitchFamily="2" charset="0"/>
                </a:rPr>
                <a:t>অক্ষিপট</a:t>
              </a:r>
              <a:r>
                <a:rPr lang="en-US" sz="3600" b="1" dirty="0">
                  <a:solidFill>
                    <a:srgbClr val="FF0000"/>
                  </a:solidFill>
                  <a:latin typeface="NikoshBAN" panose="02000000000000000000" pitchFamily="2" charset="0"/>
                  <a:cs typeface="NikoshBAN" panose="02000000000000000000" pitchFamily="2" charset="0"/>
                </a:rPr>
                <a:t> </a:t>
              </a:r>
              <a:r>
                <a:rPr lang="en-US" sz="3600" b="1" dirty="0" err="1">
                  <a:solidFill>
                    <a:srgbClr val="FF0000"/>
                  </a:solidFill>
                  <a:latin typeface="NikoshBAN" panose="02000000000000000000" pitchFamily="2" charset="0"/>
                  <a:cs typeface="NikoshBAN" panose="02000000000000000000" pitchFamily="2" charset="0"/>
                </a:rPr>
                <a:t>বা</a:t>
              </a:r>
              <a:r>
                <a:rPr lang="en-US" sz="3600" b="1" dirty="0">
                  <a:solidFill>
                    <a:srgbClr val="FF0000"/>
                  </a:solidFill>
                  <a:latin typeface="NikoshBAN" panose="02000000000000000000" pitchFamily="2" charset="0"/>
                  <a:cs typeface="NikoshBAN" panose="02000000000000000000" pitchFamily="2" charset="0"/>
                </a:rPr>
                <a:t> </a:t>
              </a:r>
              <a:r>
                <a:rPr lang="en-US" sz="3600" b="1" dirty="0" err="1">
                  <a:solidFill>
                    <a:srgbClr val="FF0000"/>
                  </a:solidFill>
                  <a:latin typeface="NikoshBAN" panose="02000000000000000000" pitchFamily="2" charset="0"/>
                  <a:cs typeface="NikoshBAN" panose="02000000000000000000" pitchFamily="2" charset="0"/>
                </a:rPr>
                <a:t>রেটিনা</a:t>
              </a:r>
              <a:r>
                <a:rPr lang="en-US" sz="3600" b="1" dirty="0">
                  <a:solidFill>
                    <a:srgbClr val="FF0000"/>
                  </a:solidFill>
                  <a:latin typeface="NikoshBAN" panose="02000000000000000000" pitchFamily="2" charset="0"/>
                  <a:cs typeface="NikoshBAN" panose="02000000000000000000" pitchFamily="2" charset="0"/>
                </a:rPr>
                <a:t> (</a:t>
              </a:r>
              <a:r>
                <a:rPr lang="en-US" sz="3200" b="1" dirty="0">
                  <a:solidFill>
                    <a:srgbClr val="FF0000"/>
                  </a:solidFill>
                  <a:latin typeface="NikoshBAN" panose="02000000000000000000" pitchFamily="2" charset="0"/>
                  <a:cs typeface="NikoshBAN" panose="02000000000000000000" pitchFamily="2" charset="0"/>
                </a:rPr>
                <a:t>Retina</a:t>
              </a:r>
              <a:r>
                <a:rPr lang="en-US" sz="3600" b="1" dirty="0">
                  <a:solidFill>
                    <a:srgbClr val="FF0000"/>
                  </a:solidFill>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এটি</a:t>
              </a:r>
              <a:r>
                <a:rPr lang="en-US" sz="3600" b="1" dirty="0">
                  <a:latin typeface="NikoshBAN" panose="02000000000000000000" pitchFamily="2" charset="0"/>
                  <a:cs typeface="NikoshBAN" panose="02000000000000000000" pitchFamily="2" charset="0"/>
                </a:rPr>
                <a:t> গ</a:t>
              </a:r>
              <a:r>
                <a:rPr lang="bn-IN" sz="3600" b="1" dirty="0">
                  <a:latin typeface="NikoshBAN" panose="02000000000000000000" pitchFamily="2" charset="0"/>
                  <a:cs typeface="NikoshBAN" panose="02000000000000000000" pitchFamily="2" charset="0"/>
                </a:rPr>
                <a:t>ো</a:t>
              </a:r>
              <a:r>
                <a:rPr lang="en-US" sz="3600" b="1" dirty="0" err="1">
                  <a:latin typeface="NikoshBAN" panose="02000000000000000000" pitchFamily="2" charset="0"/>
                  <a:cs typeface="NikoshBAN" panose="02000000000000000000" pitchFamily="2" charset="0"/>
                </a:rPr>
                <a:t>লকের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পিছনে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অবস্থিত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একটি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ঈষদচ্ছ</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গোলাপি</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আলোকগ্রাহী</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পর্দা</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রেটিনার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উপর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পরলে</a:t>
              </a:r>
              <a:r>
                <a:rPr lang="en-US" sz="3600" b="1" dirty="0">
                  <a:latin typeface="NikoshBAN" panose="02000000000000000000" pitchFamily="2" charset="0"/>
                  <a:cs typeface="NikoshBAN" panose="02000000000000000000" pitchFamily="2" charset="0"/>
                </a:rPr>
                <a:t> ঐ </a:t>
              </a:r>
              <a:r>
                <a:rPr lang="en-US" sz="3600" b="1" dirty="0" err="1">
                  <a:latin typeface="NikoshBAN" panose="02000000000000000000" pitchFamily="2" charset="0"/>
                  <a:cs typeface="NikoshBAN" panose="02000000000000000000" pitchFamily="2" charset="0"/>
                </a:rPr>
                <a:t>স্নায়ুতন্ত্রতে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উত্তেজনা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সৃষ্টি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এবং</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মস্তিষ্কে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দর্শনের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অনুভূতি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জাগায়</a:t>
              </a:r>
              <a:r>
                <a:rPr lang="en-US" sz="3600" b="1" dirty="0">
                  <a:latin typeface="NikoshBAN" panose="02000000000000000000" pitchFamily="2" charset="0"/>
                  <a:cs typeface="NikoshBAN" panose="02000000000000000000" pitchFamily="2" charset="0"/>
                </a:rPr>
                <a:t>। </a:t>
              </a:r>
            </a:p>
          </p:txBody>
        </p:sp>
        <p:pic>
          <p:nvPicPr>
            <p:cNvPr id="12" name="Picture 11">
              <a:extLst>
                <a:ext uri="{FF2B5EF4-FFF2-40B4-BE49-F238E27FC236}">
                  <a16:creationId xmlns:a16="http://schemas.microsoft.com/office/drawing/2014/main" id="{D7860DB3-9607-4841-83E7-28CC7211F8CB}"/>
                </a:ext>
              </a:extLst>
            </p:cNvPr>
            <p:cNvPicPr>
              <a:picLocks noChangeAspect="1"/>
            </p:cNvPicPr>
            <p:nvPr/>
          </p:nvPicPr>
          <p:blipFill rotWithShape="1">
            <a:blip r:embed="rId5">
              <a:extLst>
                <a:ext uri="{28A0092B-C50C-407E-A947-70E740481C1C}">
                  <a14:useLocalDpi xmlns:a14="http://schemas.microsoft.com/office/drawing/2010/main" val="0"/>
                </a:ext>
              </a:extLst>
            </a:blip>
            <a:srcRect l="15745" t="3581" r="13427" b="6616"/>
            <a:stretch/>
          </p:blipFill>
          <p:spPr>
            <a:xfrm>
              <a:off x="722244" y="3595200"/>
              <a:ext cx="4320209" cy="2985051"/>
            </a:xfrm>
            <a:prstGeom prst="rect">
              <a:avLst/>
            </a:prstGeom>
          </p:spPr>
        </p:pic>
      </p:grpSp>
    </p:spTree>
    <p:extLst>
      <p:ext uri="{BB962C8B-B14F-4D97-AF65-F5344CB8AC3E}">
        <p14:creationId xmlns:p14="http://schemas.microsoft.com/office/powerpoint/2010/main" val="2427178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sp>
        <p:nvSpPr>
          <p:cNvPr id="3" name="TextBox 2"/>
          <p:cNvSpPr txBox="1"/>
          <p:nvPr/>
        </p:nvSpPr>
        <p:spPr>
          <a:xfrm>
            <a:off x="384312" y="242373"/>
            <a:ext cx="6281532" cy="6186309"/>
          </a:xfrm>
          <a:prstGeom prst="rect">
            <a:avLst/>
          </a:prstGeom>
          <a:noFill/>
        </p:spPr>
        <p:txBody>
          <a:bodyPr wrap="square" rtlCol="0">
            <a:spAutoFit/>
          </a:bodyPr>
          <a:lstStyle/>
          <a:p>
            <a:r>
              <a:rPr lang="en-US" sz="4400" b="1" dirty="0">
                <a:solidFill>
                  <a:srgbClr val="FF0000"/>
                </a:solidFill>
                <a:latin typeface="NikoshBAN" panose="02000000000000000000" pitchFamily="2" charset="0"/>
                <a:cs typeface="NikoshBAN" panose="02000000000000000000" pitchFamily="2" charset="0"/>
              </a:rPr>
              <a:t>(ঝ) </a:t>
            </a:r>
            <a:r>
              <a:rPr lang="en-US" sz="4400" b="1" dirty="0" err="1">
                <a:solidFill>
                  <a:srgbClr val="FF0000"/>
                </a:solidFill>
                <a:latin typeface="NikoshBAN" panose="02000000000000000000" pitchFamily="2" charset="0"/>
                <a:cs typeface="NikoshBAN" panose="02000000000000000000" pitchFamily="2" charset="0"/>
              </a:rPr>
              <a:t>অ্যাকুয়াস</a:t>
            </a:r>
            <a:r>
              <a:rPr lang="en-US" sz="4400" b="1" dirty="0">
                <a:solidFill>
                  <a:srgbClr val="FF0000"/>
                </a:solidFill>
                <a:latin typeface="NikoshBAN" panose="02000000000000000000" pitchFamily="2" charset="0"/>
                <a:cs typeface="NikoshBAN" panose="02000000000000000000" pitchFamily="2" charset="0"/>
              </a:rPr>
              <a:t> </a:t>
            </a:r>
            <a:r>
              <a:rPr lang="en-US" sz="4400" b="1" dirty="0" err="1">
                <a:solidFill>
                  <a:srgbClr val="FF0000"/>
                </a:solidFill>
                <a:latin typeface="NikoshBAN" panose="02000000000000000000" pitchFamily="2" charset="0"/>
                <a:cs typeface="NikoshBAN" panose="02000000000000000000" pitchFamily="2" charset="0"/>
              </a:rPr>
              <a:t>হিউমার</a:t>
            </a:r>
            <a:r>
              <a:rPr lang="en-US" sz="4400" b="1" dirty="0">
                <a:solidFill>
                  <a:srgbClr val="FF0000"/>
                </a:solidFill>
                <a:latin typeface="NikoshBAN" panose="02000000000000000000" pitchFamily="2" charset="0"/>
                <a:cs typeface="NikoshBAN" panose="02000000000000000000" pitchFamily="2" charset="0"/>
              </a:rPr>
              <a:t> ও </a:t>
            </a:r>
            <a:r>
              <a:rPr lang="en-US" sz="4400" b="1" dirty="0" err="1">
                <a:solidFill>
                  <a:srgbClr val="FF0000"/>
                </a:solidFill>
                <a:latin typeface="NikoshBAN" panose="02000000000000000000" pitchFamily="2" charset="0"/>
                <a:cs typeface="NikoshBAN" panose="02000000000000000000" pitchFamily="2" charset="0"/>
              </a:rPr>
              <a:t>ভিট্রিয়াস</a:t>
            </a:r>
            <a:r>
              <a:rPr lang="en-US" sz="4400" b="1" dirty="0">
                <a:solidFill>
                  <a:srgbClr val="FF0000"/>
                </a:solidFill>
                <a:latin typeface="NikoshBAN" panose="02000000000000000000" pitchFamily="2" charset="0"/>
                <a:cs typeface="NikoshBAN" panose="02000000000000000000" pitchFamily="2" charset="0"/>
              </a:rPr>
              <a:t> </a:t>
            </a:r>
            <a:r>
              <a:rPr lang="en-US" sz="4400" b="1" dirty="0" err="1">
                <a:solidFill>
                  <a:srgbClr val="FF0000"/>
                </a:solidFill>
                <a:latin typeface="NikoshBAN" panose="02000000000000000000" pitchFamily="2" charset="0"/>
                <a:cs typeface="NikoshBAN" panose="02000000000000000000" pitchFamily="2" charset="0"/>
              </a:rPr>
              <a:t>হিউমার</a:t>
            </a:r>
            <a:r>
              <a:rPr lang="en-US" sz="4400" b="1" dirty="0">
                <a:solidFill>
                  <a:srgbClr val="FF0000"/>
                </a:solidFill>
                <a:latin typeface="NikoshBAN" panose="02000000000000000000" pitchFamily="2" charset="0"/>
                <a:cs typeface="NikoshBAN" panose="02000000000000000000" pitchFamily="2" charset="0"/>
              </a:rPr>
              <a:t> </a:t>
            </a:r>
            <a:r>
              <a:rPr lang="en-US" sz="3600" b="1" dirty="0">
                <a:solidFill>
                  <a:srgbClr val="FF0000"/>
                </a:solidFill>
                <a:latin typeface="NikoshBAN" panose="02000000000000000000" pitchFamily="2" charset="0"/>
                <a:cs typeface="NikoshBAN" panose="02000000000000000000" pitchFamily="2" charset="0"/>
              </a:rPr>
              <a:t>(Aqueous </a:t>
            </a:r>
            <a:r>
              <a:rPr lang="en-US" sz="3600" b="1" dirty="0" err="1">
                <a:solidFill>
                  <a:srgbClr val="FF0000"/>
                </a:solidFill>
                <a:latin typeface="NikoshBAN" panose="02000000000000000000" pitchFamily="2" charset="0"/>
                <a:cs typeface="NikoshBAN" panose="02000000000000000000" pitchFamily="2" charset="0"/>
              </a:rPr>
              <a:t>humour</a:t>
            </a:r>
            <a:r>
              <a:rPr lang="en-US" sz="3600" b="1" dirty="0">
                <a:solidFill>
                  <a:srgbClr val="FF0000"/>
                </a:solidFill>
                <a:latin typeface="NikoshBAN" panose="02000000000000000000" pitchFamily="2" charset="0"/>
                <a:cs typeface="NikoshBAN" panose="02000000000000000000" pitchFamily="2" charset="0"/>
              </a:rPr>
              <a:t> and vitreous </a:t>
            </a:r>
            <a:r>
              <a:rPr lang="en-US" sz="3600" b="1" dirty="0" err="1">
                <a:solidFill>
                  <a:srgbClr val="FF0000"/>
                </a:solidFill>
                <a:latin typeface="NikoshBAN" panose="02000000000000000000" pitchFamily="2" charset="0"/>
                <a:cs typeface="NikoshBAN" panose="02000000000000000000" pitchFamily="2" charset="0"/>
              </a:rPr>
              <a:t>humour</a:t>
            </a:r>
            <a:r>
              <a:rPr lang="en-US" sz="3600" b="1" dirty="0">
                <a:solidFill>
                  <a:srgbClr val="FF0000"/>
                </a:solidFill>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লেন্স</a:t>
            </a:r>
            <a:r>
              <a:rPr lang="en-US" sz="4400" b="1" dirty="0">
                <a:latin typeface="NikoshBAN" panose="02000000000000000000" pitchFamily="2" charset="0"/>
                <a:cs typeface="NikoshBAN" panose="02000000000000000000" pitchFamily="2" charset="0"/>
              </a:rPr>
              <a:t> ও </a:t>
            </a:r>
            <a:r>
              <a:rPr lang="en-US" sz="4400" b="1" dirty="0" err="1">
                <a:latin typeface="NikoshBAN" panose="02000000000000000000" pitchFamily="2" charset="0"/>
                <a:cs typeface="NikoshBAN" panose="02000000000000000000" pitchFamily="2" charset="0"/>
              </a:rPr>
              <a:t>কর্নিয়ার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মধ্যবর্তী</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স্থান</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এক</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প্রকার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স্বচ্ছ</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জলীয়</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পদার্থে</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ভর্তি</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থাকে</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একে</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বলা</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হয়</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অ্যাকুয়াস</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হিউমার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লেন্স</a:t>
            </a:r>
            <a:r>
              <a:rPr lang="en-US" sz="4400" b="1" dirty="0">
                <a:latin typeface="NikoshBAN" panose="02000000000000000000" pitchFamily="2" charset="0"/>
                <a:cs typeface="NikoshBAN" panose="02000000000000000000" pitchFamily="2" charset="0"/>
              </a:rPr>
              <a:t> ও </a:t>
            </a:r>
            <a:r>
              <a:rPr lang="en-US" sz="4400" b="1" dirty="0" err="1">
                <a:latin typeface="NikoshBAN" panose="02000000000000000000" pitchFamily="2" charset="0"/>
                <a:cs typeface="NikoshBAN" panose="02000000000000000000" pitchFamily="2" charset="0"/>
              </a:rPr>
              <a:t>রেটিনার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মধ্যবর্তী</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অংশে</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এক</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প্রকার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জেলি</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জাতীয়</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পদার্থে</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পূর্ণ</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থাকে</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একে</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বলা</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হয়</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ভিট্রিয়াস</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হিউমার</a:t>
            </a:r>
            <a:r>
              <a:rPr lang="en-US" sz="4400" b="1" dirty="0">
                <a:latin typeface="NikoshBAN" panose="02000000000000000000" pitchFamily="2" charset="0"/>
                <a:cs typeface="NikoshBAN" panose="02000000000000000000" pitchFamily="2" charset="0"/>
              </a:rPr>
              <a:t>।</a:t>
            </a:r>
          </a:p>
        </p:txBody>
      </p:sp>
      <p:grpSp>
        <p:nvGrpSpPr>
          <p:cNvPr id="21" name="Group 20"/>
          <p:cNvGrpSpPr/>
          <p:nvPr/>
        </p:nvGrpSpPr>
        <p:grpSpPr>
          <a:xfrm>
            <a:off x="6599583" y="1033528"/>
            <a:ext cx="5274365" cy="4598640"/>
            <a:chOff x="4417453" y="3216113"/>
            <a:chExt cx="6864440" cy="2798321"/>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769" t="5403" r="22191" b="3829"/>
            <a:stretch/>
          </p:blipFill>
          <p:spPr>
            <a:xfrm>
              <a:off x="7534141" y="3216113"/>
              <a:ext cx="3747752" cy="2798321"/>
            </a:xfrm>
            <a:prstGeom prst="rect">
              <a:avLst/>
            </a:prstGeom>
            <a:ln w="12700">
              <a:solidFill>
                <a:schemeClr val="tx1"/>
              </a:solidFill>
            </a:ln>
          </p:spPr>
        </p:pic>
        <p:cxnSp>
          <p:nvCxnSpPr>
            <p:cNvPr id="6" name="Straight Arrow Connector 5"/>
            <p:cNvCxnSpPr/>
            <p:nvPr/>
          </p:nvCxnSpPr>
          <p:spPr>
            <a:xfrm flipH="1" flipV="1">
              <a:off x="6584871" y="3992451"/>
              <a:ext cx="1799275" cy="12002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623506" y="5040600"/>
              <a:ext cx="1181092" cy="3961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417454" y="3488226"/>
              <a:ext cx="2099256" cy="118733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NikoshBAN" panose="02000000000000000000" pitchFamily="2" charset="0"/>
                  <a:cs typeface="NikoshBAN" panose="02000000000000000000" pitchFamily="2" charset="0"/>
                </a:rPr>
                <a:t>ভিট্রিয়াস</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হিউমার</a:t>
              </a:r>
              <a:endParaRPr lang="en-US" sz="3600" dirty="0">
                <a:solidFill>
                  <a:schemeClr val="tx1"/>
                </a:solidFill>
              </a:endParaRPr>
            </a:p>
          </p:txBody>
        </p:sp>
        <p:sp>
          <p:nvSpPr>
            <p:cNvPr id="15" name="Rectangle 14"/>
            <p:cNvSpPr/>
            <p:nvPr/>
          </p:nvSpPr>
          <p:spPr>
            <a:xfrm>
              <a:off x="4417453" y="4766127"/>
              <a:ext cx="2099257" cy="118733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NikoshBAN" panose="02000000000000000000" pitchFamily="2" charset="0"/>
                  <a:cs typeface="NikoshBAN" panose="02000000000000000000" pitchFamily="2" charset="0"/>
                </a:rPr>
                <a:t>অ্যাকুয়াস</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হিউমার</a:t>
              </a:r>
              <a:endParaRPr lang="en-US" sz="3600" dirty="0">
                <a:solidFill>
                  <a:schemeClr val="tx1"/>
                </a:solidFill>
              </a:endParaRPr>
            </a:p>
          </p:txBody>
        </p:sp>
      </p:grpSp>
    </p:spTree>
    <p:extLst>
      <p:ext uri="{BB962C8B-B14F-4D97-AF65-F5344CB8AC3E}">
        <p14:creationId xmlns:p14="http://schemas.microsoft.com/office/powerpoint/2010/main" val="1566817404"/>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94"/>
            <a:ext cx="12193057" cy="6858594"/>
          </a:xfrm>
          <a:prstGeom prst="rect">
            <a:avLst/>
          </a:prstGeom>
        </p:spPr>
      </p:pic>
      <p:sp>
        <p:nvSpPr>
          <p:cNvPr id="4" name="Rounded Rectangle 3"/>
          <p:cNvSpPr/>
          <p:nvPr/>
        </p:nvSpPr>
        <p:spPr>
          <a:xfrm>
            <a:off x="344558" y="217674"/>
            <a:ext cx="11310822" cy="776240"/>
          </a:xfrm>
          <a:prstGeom prst="round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আলোক-চিত্রগ্রাহী ক্যামেরা (</a:t>
            </a:r>
            <a:r>
              <a:rPr lang="en-US" sz="4000" b="1" dirty="0">
                <a:solidFill>
                  <a:schemeClr val="tx1"/>
                </a:solidFill>
                <a:latin typeface="NikoshBAN" panose="02000000000000000000" pitchFamily="2" charset="0"/>
                <a:cs typeface="NikoshBAN" panose="02000000000000000000" pitchFamily="2" charset="0"/>
              </a:rPr>
              <a:t>Photographic Camera</a:t>
            </a:r>
            <a:r>
              <a:rPr lang="bn-IN" sz="4000" b="1" dirty="0">
                <a:solidFill>
                  <a:schemeClr val="tx1"/>
                </a:solidFill>
                <a:latin typeface="NikoshBAN" panose="02000000000000000000" pitchFamily="2" charset="0"/>
                <a:cs typeface="NikoshBAN" panose="02000000000000000000" pitchFamily="2" charset="0"/>
              </a:rPr>
              <a:t>)</a:t>
            </a:r>
            <a:endParaRPr lang="en-US" sz="4000" b="1" dirty="0">
              <a:solidFill>
                <a:schemeClr val="tx1"/>
              </a:solidFill>
              <a:latin typeface="NikoshBAN" panose="02000000000000000000" pitchFamily="2" charset="0"/>
              <a:cs typeface="NikoshBAN" panose="02000000000000000000" pitchFamily="2" charset="0"/>
            </a:endParaRPr>
          </a:p>
        </p:txBody>
      </p:sp>
      <p:grpSp>
        <p:nvGrpSpPr>
          <p:cNvPr id="5" name="Group 4"/>
          <p:cNvGrpSpPr/>
          <p:nvPr/>
        </p:nvGrpSpPr>
        <p:grpSpPr>
          <a:xfrm>
            <a:off x="9289680" y="1288186"/>
            <a:ext cx="2365699" cy="5032661"/>
            <a:chOff x="10291282" y="1156374"/>
            <a:chExt cx="1401947" cy="503266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1283" y="3912387"/>
              <a:ext cx="1355099" cy="2276648"/>
            </a:xfrm>
            <a:prstGeom prst="rect">
              <a:avLst/>
            </a:prstGeom>
            <a:ln w="12700">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1282" y="1156374"/>
              <a:ext cx="1401947" cy="2374937"/>
            </a:xfrm>
            <a:prstGeom prst="rect">
              <a:avLst/>
            </a:prstGeom>
            <a:ln w="12700">
              <a:solidFill>
                <a:schemeClr val="tx1"/>
              </a:solidFill>
            </a:ln>
          </p:spPr>
        </p:pic>
      </p:grpSp>
      <p:sp>
        <p:nvSpPr>
          <p:cNvPr id="11" name="TextBox 10">
            <a:extLst>
              <a:ext uri="{FF2B5EF4-FFF2-40B4-BE49-F238E27FC236}">
                <a16:creationId xmlns:a16="http://schemas.microsoft.com/office/drawing/2014/main" id="{4948C7B8-AF42-439B-A11E-B144D4111334}"/>
              </a:ext>
            </a:extLst>
          </p:cNvPr>
          <p:cNvSpPr txBox="1"/>
          <p:nvPr/>
        </p:nvSpPr>
        <p:spPr>
          <a:xfrm>
            <a:off x="536620" y="937092"/>
            <a:ext cx="8560998" cy="6001643"/>
          </a:xfrm>
          <a:prstGeom prst="rect">
            <a:avLst/>
          </a:prstGeom>
          <a:noFill/>
        </p:spPr>
        <p:txBody>
          <a:bodyPr wrap="square">
            <a:spAutoFit/>
          </a:bodyPr>
          <a:lstStyle/>
          <a:p>
            <a:r>
              <a:rPr lang="bn-IN" sz="4800" b="1" dirty="0">
                <a:latin typeface="NikoshBAN" panose="02000000000000000000" pitchFamily="2" charset="0"/>
                <a:cs typeface="NikoshBAN" panose="02000000000000000000" pitchFamily="2" charset="0"/>
              </a:rPr>
              <a:t>এই যন্ত্রে আলোকিত বস্তুর চিত্র লেন্সের সাহায্যে আলোক চিত্রগ্রাহী প্লেটের উপর গ্রহণ কর</a:t>
            </a:r>
            <a:r>
              <a:rPr lang="en-US" sz="4800" b="1" dirty="0">
                <a:latin typeface="NikoshBAN" panose="02000000000000000000" pitchFamily="2" charset="0"/>
                <a:cs typeface="NikoshBAN" panose="02000000000000000000" pitchFamily="2" charset="0"/>
              </a:rPr>
              <a:t>া </a:t>
            </a:r>
            <a:r>
              <a:rPr lang="bn-IN" sz="4800" b="1" dirty="0">
                <a:latin typeface="NikoshBAN" panose="02000000000000000000" pitchFamily="2" charset="0"/>
                <a:cs typeface="NikoshBAN" panose="02000000000000000000" pitchFamily="2" charset="0"/>
              </a:rPr>
              <a:t> হয়। এই কারণে যন্ত্রটি আলোক-চিত্রগাহী ক্যামেরা সংক্ষেপে ক্যামেরা নামে পরিচিত। ক্যামেরার বিভিন্ন অংশ হলোঃ </a:t>
            </a:r>
            <a:r>
              <a:rPr lang="bn-IN" sz="4800" b="1" dirty="0">
                <a:solidFill>
                  <a:srgbClr val="FF0000"/>
                </a:solidFill>
                <a:latin typeface="NikoshBAN" panose="02000000000000000000" pitchFamily="2" charset="0"/>
                <a:cs typeface="NikoshBAN" panose="02000000000000000000" pitchFamily="2" charset="0"/>
              </a:rPr>
              <a:t>(১)</a:t>
            </a:r>
            <a:r>
              <a:rPr lang="bn-IN" sz="4800" b="1" dirty="0">
                <a:latin typeface="NikoshBAN" panose="02000000000000000000" pitchFamily="2" charset="0"/>
                <a:cs typeface="NikoshBAN" panose="02000000000000000000" pitchFamily="2" charset="0"/>
              </a:rPr>
              <a:t> ক্যামেরা বক্স </a:t>
            </a:r>
            <a:r>
              <a:rPr lang="bn-IN" sz="4800" b="1" dirty="0">
                <a:solidFill>
                  <a:srgbClr val="FF0000"/>
                </a:solidFill>
                <a:latin typeface="NikoshBAN" panose="02000000000000000000" pitchFamily="2" charset="0"/>
                <a:cs typeface="NikoshBAN" panose="02000000000000000000" pitchFamily="2" charset="0"/>
              </a:rPr>
              <a:t>(২)</a:t>
            </a:r>
            <a:r>
              <a:rPr lang="bn-IN" sz="4800" b="1" dirty="0">
                <a:latin typeface="NikoshBAN" panose="02000000000000000000" pitchFamily="2" charset="0"/>
                <a:cs typeface="NikoshBAN" panose="02000000000000000000" pitchFamily="2" charset="0"/>
              </a:rPr>
              <a:t> ক্যামেরা লেন্স </a:t>
            </a:r>
            <a:r>
              <a:rPr lang="bn-IN" sz="4800" b="1" dirty="0">
                <a:solidFill>
                  <a:srgbClr val="FF0000"/>
                </a:solidFill>
                <a:latin typeface="NikoshBAN" panose="02000000000000000000" pitchFamily="2" charset="0"/>
                <a:cs typeface="NikoshBAN" panose="02000000000000000000" pitchFamily="2" charset="0"/>
              </a:rPr>
              <a:t>(৩)</a:t>
            </a:r>
            <a:r>
              <a:rPr lang="bn-IN" sz="4800" b="1" dirty="0">
                <a:latin typeface="NikoshBAN" panose="02000000000000000000" pitchFamily="2" charset="0"/>
                <a:cs typeface="NikoshBAN" panose="02000000000000000000" pitchFamily="2" charset="0"/>
              </a:rPr>
              <a:t> রন্ধ্র বা ডায়াফ্রাম </a:t>
            </a:r>
            <a:r>
              <a:rPr lang="bn-IN" sz="4800" b="1" dirty="0">
                <a:solidFill>
                  <a:srgbClr val="FF0000"/>
                </a:solidFill>
                <a:latin typeface="NikoshBAN" panose="02000000000000000000" pitchFamily="2" charset="0"/>
                <a:cs typeface="NikoshBAN" panose="02000000000000000000" pitchFamily="2" charset="0"/>
              </a:rPr>
              <a:t>(৪)</a:t>
            </a:r>
            <a:r>
              <a:rPr lang="bn-IN" sz="4800" b="1" dirty="0">
                <a:latin typeface="NikoshBAN" panose="02000000000000000000" pitchFamily="2" charset="0"/>
                <a:cs typeface="NikoshBAN" panose="02000000000000000000" pitchFamily="2" charset="0"/>
              </a:rPr>
              <a:t> সাটার </a:t>
            </a:r>
            <a:r>
              <a:rPr lang="bn-IN" sz="4800" b="1" dirty="0">
                <a:solidFill>
                  <a:srgbClr val="FF0000"/>
                </a:solidFill>
                <a:latin typeface="NikoshBAN" panose="02000000000000000000" pitchFamily="2" charset="0"/>
                <a:cs typeface="NikoshBAN" panose="02000000000000000000" pitchFamily="2" charset="0"/>
              </a:rPr>
              <a:t>(৫)</a:t>
            </a:r>
            <a:r>
              <a:rPr lang="bn-IN" sz="4800" b="1" dirty="0">
                <a:latin typeface="NikoshBAN" panose="02000000000000000000" pitchFamily="2" charset="0"/>
                <a:cs typeface="NikoshBAN" panose="02000000000000000000" pitchFamily="2" charset="0"/>
              </a:rPr>
              <a:t> পর্দা </a:t>
            </a:r>
            <a:r>
              <a:rPr lang="bn-IN" sz="4800" b="1" dirty="0">
                <a:solidFill>
                  <a:srgbClr val="FF0000"/>
                </a:solidFill>
                <a:latin typeface="NikoshBAN" panose="02000000000000000000" pitchFamily="2" charset="0"/>
                <a:cs typeface="NikoshBAN" panose="02000000000000000000" pitchFamily="2" charset="0"/>
              </a:rPr>
              <a:t>(৬)</a:t>
            </a:r>
            <a:r>
              <a:rPr lang="bn-IN" sz="4800" b="1" dirty="0">
                <a:latin typeface="NikoshBAN" panose="02000000000000000000" pitchFamily="2" charset="0"/>
                <a:cs typeface="NikoshBAN" panose="02000000000000000000" pitchFamily="2" charset="0"/>
              </a:rPr>
              <a:t> আলোক চিত্রগ্রাহী প্লেট এবং </a:t>
            </a:r>
            <a:r>
              <a:rPr lang="bn-IN" sz="4800" b="1" dirty="0">
                <a:solidFill>
                  <a:srgbClr val="FF0000"/>
                </a:solidFill>
                <a:latin typeface="NikoshBAN" panose="02000000000000000000" pitchFamily="2" charset="0"/>
                <a:cs typeface="NikoshBAN" panose="02000000000000000000" pitchFamily="2" charset="0"/>
              </a:rPr>
              <a:t>(৭)</a:t>
            </a:r>
            <a:r>
              <a:rPr lang="en-US" sz="4800" b="1" dirty="0">
                <a:latin typeface="NikoshBAN" panose="02000000000000000000" pitchFamily="2" charset="0"/>
                <a:cs typeface="NikoshBAN" panose="02000000000000000000" pitchFamily="2" charset="0"/>
              </a:rPr>
              <a:t> </a:t>
            </a:r>
            <a:r>
              <a:rPr lang="bn-IN" sz="4800" b="1" dirty="0">
                <a:latin typeface="NikoshBAN" panose="02000000000000000000" pitchFamily="2" charset="0"/>
                <a:cs typeface="NikoshBAN" panose="02000000000000000000" pitchFamily="2" charset="0"/>
              </a:rPr>
              <a:t>স্লাইড।</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86191425"/>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375" autoRev="1" fill="hold">
                                          <p:stCondLst>
                                            <p:cond delay="0"/>
                                          </p:stCondLst>
                                        </p:cTn>
                                        <p:tgtEl>
                                          <p:spTgt spid="4"/>
                                        </p:tgtEl>
                                        <p:attrNameLst>
                                          <p:attrName>ppt_w</p:attrName>
                                        </p:attrNameLst>
                                      </p:cBhvr>
                                    </p:anim>
                                    <p:anim by="(#ppt_w*0.50)" calcmode="lin" valueType="num">
                                      <p:cBhvr>
                                        <p:cTn id="8" dur="375" decel="50000" autoRev="1" fill="hold">
                                          <p:stCondLst>
                                            <p:cond delay="0"/>
                                          </p:stCondLst>
                                        </p:cTn>
                                        <p:tgtEl>
                                          <p:spTgt spid="4"/>
                                        </p:tgtEl>
                                        <p:attrNameLst>
                                          <p:attrName>ppt_x</p:attrName>
                                        </p:attrNameLst>
                                      </p:cBhvr>
                                    </p:anim>
                                    <p:anim from="(-#ppt_h/2)" to="(#ppt_y)" calcmode="lin" valueType="num">
                                      <p:cBhvr>
                                        <p:cTn id="9" dur="750" fill="hold">
                                          <p:stCondLst>
                                            <p:cond delay="0"/>
                                          </p:stCondLst>
                                        </p:cTn>
                                        <p:tgtEl>
                                          <p:spTgt spid="4"/>
                                        </p:tgtEl>
                                        <p:attrNameLst>
                                          <p:attrName>ppt_y</p:attrName>
                                        </p:attrNameLst>
                                      </p:cBhvr>
                                    </p:anim>
                                    <p:animRot by="21600000">
                                      <p:cBhvr>
                                        <p:cTn id="10" dur="75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750" fill="hold"/>
                                        <p:tgtEl>
                                          <p:spTgt spid="5"/>
                                        </p:tgtEl>
                                        <p:attrNameLst>
                                          <p:attrName>ppt_w</p:attrName>
                                        </p:attrNameLst>
                                      </p:cBhvr>
                                      <p:tavLst>
                                        <p:tav tm="0">
                                          <p:val>
                                            <p:fltVal val="0"/>
                                          </p:val>
                                        </p:tav>
                                        <p:tav tm="100000">
                                          <p:val>
                                            <p:strVal val="#ppt_w"/>
                                          </p:val>
                                        </p:tav>
                                      </p:tavLst>
                                    </p:anim>
                                    <p:anim calcmode="lin" valueType="num">
                                      <p:cBhvr>
                                        <p:cTn id="16" dur="750" fill="hold"/>
                                        <p:tgtEl>
                                          <p:spTgt spid="5"/>
                                        </p:tgtEl>
                                        <p:attrNameLst>
                                          <p:attrName>ppt_h</p:attrName>
                                        </p:attrNameLst>
                                      </p:cBhvr>
                                      <p:tavLst>
                                        <p:tav tm="0">
                                          <p:val>
                                            <p:fltVal val="0"/>
                                          </p:val>
                                        </p:tav>
                                        <p:tav tm="100000">
                                          <p:val>
                                            <p:strVal val="#ppt_h"/>
                                          </p:val>
                                        </p:tav>
                                      </p:tavLst>
                                    </p:anim>
                                    <p:animEffect transition="in" filter="fade">
                                      <p:cBhvr>
                                        <p:cTn id="17" dur="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anim calcmode="lin" valueType="num">
                                      <p:cBhvr>
                                        <p:cTn id="2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sp>
        <p:nvSpPr>
          <p:cNvPr id="3" name="TextBox 2"/>
          <p:cNvSpPr txBox="1"/>
          <p:nvPr/>
        </p:nvSpPr>
        <p:spPr>
          <a:xfrm>
            <a:off x="218939" y="151177"/>
            <a:ext cx="8885304" cy="6555641"/>
          </a:xfrm>
          <a:prstGeom prst="rect">
            <a:avLst/>
          </a:prstGeom>
          <a:noFill/>
        </p:spPr>
        <p:txBody>
          <a:bodyPr wrap="square" rtlCol="0">
            <a:spAutoFit/>
          </a:bodyPr>
          <a:lstStyle/>
          <a:p>
            <a:r>
              <a:rPr lang="en-US" sz="3000" b="1" dirty="0" err="1">
                <a:solidFill>
                  <a:srgbClr val="FF0000"/>
                </a:solidFill>
                <a:latin typeface="NikoshBAN" panose="02000000000000000000" pitchFamily="2" charset="0"/>
                <a:cs typeface="NikoshBAN" panose="02000000000000000000" pitchFamily="2" charset="0"/>
              </a:rPr>
              <a:t>ক্রিয়া</a:t>
            </a:r>
            <a:r>
              <a:rPr lang="en-US" sz="3000" b="1" dirty="0">
                <a:solidFill>
                  <a:srgbClr val="FF0000"/>
                </a:solidFill>
                <a:latin typeface="NikoshBAN" panose="02000000000000000000" pitchFamily="2" charset="0"/>
                <a:cs typeface="NikoshBAN" panose="02000000000000000000" pitchFamily="2" charset="0"/>
              </a:rPr>
              <a:t> (Action): </a:t>
            </a:r>
            <a:r>
              <a:rPr lang="en-US" sz="3000" b="1" dirty="0" err="1">
                <a:latin typeface="NikoshBAN" panose="02000000000000000000" pitchFamily="2" charset="0"/>
                <a:cs typeface="NikoshBAN" panose="02000000000000000000" pitchFamily="2" charset="0"/>
              </a:rPr>
              <a:t>কোনো</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বস্তুর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ছবি</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তোলার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পূর্বে</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ক্যামেরায়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ঘষা</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কাচের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পর্দাটি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বসিয়ে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যন্ত্রটিতে</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লক্ষবস্তু</a:t>
            </a:r>
            <a:r>
              <a:rPr lang="en-US" sz="3000" b="1" dirty="0">
                <a:latin typeface="NikoshBAN" panose="02000000000000000000" pitchFamily="2" charset="0"/>
                <a:cs typeface="NikoshBAN" panose="02000000000000000000" pitchFamily="2" charset="0"/>
              </a:rPr>
              <a:t> PQ </a:t>
            </a:r>
            <a:r>
              <a:rPr lang="en-US" sz="3000" b="1" dirty="0" err="1">
                <a:latin typeface="NikoshBAN" panose="02000000000000000000" pitchFamily="2" charset="0"/>
                <a:cs typeface="NikoshBAN" panose="02000000000000000000" pitchFamily="2" charset="0"/>
              </a:rPr>
              <a:t>এর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দিকে</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ধরে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সাটার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খুলে</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দেওয়া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হয়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অতঃপর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ক্যামেরা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বাক্সের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দৈর্ঘ্য</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কমিয়ে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বাড়িয়ে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এমন</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অবস্থায়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রাখা</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হয়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যাতে</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লক্ষবস্তুর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উল্টা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প্রতিবিম্ব</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pq</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পর্দার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উপর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গঠিত</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হয়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ডায়াফ্রামের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সাহায্যে</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প্রতিবিম্বটি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প্রয়োজন</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মতো</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উজ্জ্বল</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করা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হয়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এরপর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ঘষা</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কাচের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পর্দা</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সরিয়ে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সাটার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বন্ধ</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করা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হয়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এবং</a:t>
            </a:r>
            <a:r>
              <a:rPr lang="en-US" sz="3000" b="1" dirty="0">
                <a:latin typeface="NikoshBAN" panose="02000000000000000000" pitchFamily="2" charset="0"/>
                <a:cs typeface="NikoshBAN" panose="02000000000000000000" pitchFamily="2" charset="0"/>
              </a:rPr>
              <a:t> ঐ </a:t>
            </a:r>
            <a:r>
              <a:rPr lang="en-US" sz="3000" b="1" dirty="0" err="1">
                <a:latin typeface="NikoshBAN" panose="02000000000000000000" pitchFamily="2" charset="0"/>
                <a:cs typeface="NikoshBAN" panose="02000000000000000000" pitchFamily="2" charset="0"/>
              </a:rPr>
              <a:t>স্থানে</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আলোক</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চিত্রগ্রাহী</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প্লেটসহ</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স্লাইড</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বসানো</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হয়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এখন</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স্লাইডের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ঢাকনা</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সরিয়ে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নিয়ে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সাটার</a:t>
            </a:r>
            <a:r>
              <a:rPr lang="en-US" sz="3000" b="1" dirty="0">
                <a:latin typeface="NikoshBAN" panose="02000000000000000000" pitchFamily="2" charset="0"/>
                <a:cs typeface="NikoshBAN" panose="02000000000000000000" pitchFamily="2" charset="0"/>
              </a:rPr>
              <a:t> ও </a:t>
            </a:r>
            <a:r>
              <a:rPr lang="en-US" sz="3000" b="1" dirty="0" err="1">
                <a:latin typeface="NikoshBAN" panose="02000000000000000000" pitchFamily="2" charset="0"/>
                <a:cs typeface="NikoshBAN" panose="02000000000000000000" pitchFamily="2" charset="0"/>
              </a:rPr>
              <a:t>ডায়াফ্রামের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মধ্য</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দিয়ে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একটি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নির্দিষ্ট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সময়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পর্যন্ত</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আলোক</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চিত্রিগ্রাহী</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প্লেটের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উপর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আলোক</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আপতিত</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হতে</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দিয়ে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পুনরায়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ডায়াফ্রাম</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বন্ধ</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করা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হয়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এই</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প্রতিক্রিয়াকে</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এক্সপোজার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বা</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আলোক</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সম্পাত</a:t>
            </a:r>
            <a:r>
              <a:rPr lang="en-US" sz="3000" b="1" dirty="0">
                <a:latin typeface="NikoshBAN" panose="02000000000000000000" pitchFamily="2" charset="0"/>
                <a:cs typeface="NikoshBAN" panose="02000000000000000000" pitchFamily="2" charset="0"/>
              </a:rPr>
              <a:t> (exposure) </a:t>
            </a:r>
            <a:r>
              <a:rPr lang="en-US" sz="3000" b="1" dirty="0" err="1">
                <a:latin typeface="NikoshBAN" panose="02000000000000000000" pitchFamily="2" charset="0"/>
                <a:cs typeface="NikoshBAN" panose="02000000000000000000" pitchFamily="2" charset="0"/>
              </a:rPr>
              <a:t>বলে</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এই</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আপতিত</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আলোকে</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আলোক</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চিত্রগাহী</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প্লেটের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রৌপ্য</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দ্রবণে</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রাসায়নিক</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ক্রিয়া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ঘটে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এইবার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স্লাইডের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মুখের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ঢাকনা</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বন্ধ</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করে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অন্ধকার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ঘরে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নিয়ে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যাওয়া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হয়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এবং</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আলোক</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চিত্রগ্রাহী</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প্লেটটিকে</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স্লাইড</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হতে</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বের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করে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ডেভেলপার</a:t>
            </a:r>
            <a:r>
              <a:rPr lang="en-US" sz="3000" b="1" dirty="0">
                <a:latin typeface="NikoshBAN" panose="02000000000000000000" pitchFamily="2" charset="0"/>
                <a:cs typeface="NikoshBAN" panose="02000000000000000000" pitchFamily="2" charset="0"/>
              </a:rPr>
              <a:t> (developer) </a:t>
            </a:r>
            <a:r>
              <a:rPr lang="en-US" sz="3000" b="1" dirty="0" err="1">
                <a:latin typeface="NikoshBAN" panose="02000000000000000000" pitchFamily="2" charset="0"/>
                <a:cs typeface="NikoshBAN" panose="02000000000000000000" pitchFamily="2" charset="0"/>
              </a:rPr>
              <a:t>নামক</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এক</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প্রকার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রাসায়নিক</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দ্রবণে</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ডুবিয়ে</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রাখা</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হয়</a:t>
            </a:r>
            <a:r>
              <a:rPr lang="en-US" sz="3000" b="1" dirty="0">
                <a:latin typeface="NikoshBAN" panose="02000000000000000000" pitchFamily="2" charset="0"/>
                <a:cs typeface="NikoshBAN" panose="02000000000000000000" pitchFamily="2" charset="0"/>
              </a:rPr>
              <a:t>।</a:t>
            </a:r>
          </a:p>
        </p:txBody>
      </p:sp>
      <p:grpSp>
        <p:nvGrpSpPr>
          <p:cNvPr id="6" name="Group 5"/>
          <p:cNvGrpSpPr/>
          <p:nvPr/>
        </p:nvGrpSpPr>
        <p:grpSpPr>
          <a:xfrm>
            <a:off x="9005658" y="615175"/>
            <a:ext cx="2717660" cy="5878390"/>
            <a:chOff x="8023538" y="416960"/>
            <a:chExt cx="3834198" cy="826601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538" y="3614136"/>
              <a:ext cx="3834198" cy="5068843"/>
            </a:xfrm>
            <a:prstGeom prst="rect">
              <a:avLst/>
            </a:prstGeom>
            <a:ln w="1270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57892">
              <a:off x="8191357" y="416960"/>
              <a:ext cx="3498560" cy="2275623"/>
            </a:xfrm>
            <a:prstGeom prst="rect">
              <a:avLst/>
            </a:prstGeom>
            <a:ln w="12700">
              <a:solidFill>
                <a:schemeClr val="tx1"/>
              </a:solidFill>
            </a:ln>
          </p:spPr>
        </p:pic>
      </p:grpSp>
    </p:spTree>
    <p:extLst>
      <p:ext uri="{BB962C8B-B14F-4D97-AF65-F5344CB8AC3E}">
        <p14:creationId xmlns:p14="http://schemas.microsoft.com/office/powerpoint/2010/main" val="39548858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sp>
        <p:nvSpPr>
          <p:cNvPr id="3" name="TextBox 2"/>
          <p:cNvSpPr txBox="1"/>
          <p:nvPr/>
        </p:nvSpPr>
        <p:spPr>
          <a:xfrm>
            <a:off x="270457" y="115382"/>
            <a:ext cx="9239811" cy="6494085"/>
          </a:xfrm>
          <a:prstGeom prst="rect">
            <a:avLst/>
          </a:prstGeom>
          <a:noFill/>
        </p:spPr>
        <p:txBody>
          <a:bodyPr wrap="square" rtlCol="0">
            <a:spAutoFit/>
          </a:bodyPr>
          <a:lstStyle/>
          <a:p>
            <a:r>
              <a:rPr lang="en-US" sz="3200" b="1" dirty="0" err="1">
                <a:latin typeface="NikoshBAN" panose="02000000000000000000" pitchFamily="2" charset="0"/>
                <a:cs typeface="NikoshBAN" panose="02000000000000000000" pitchFamily="2" charset="0"/>
              </a:rPr>
              <a:t>সিলভার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হ্যালাইড</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ডেভেলপার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বিজারণ</a:t>
            </a:r>
            <a:r>
              <a:rPr lang="en-US" sz="3200" b="1" dirty="0">
                <a:latin typeface="NikoshBAN" panose="02000000000000000000" pitchFamily="2" charset="0"/>
                <a:cs typeface="NikoshBAN" panose="02000000000000000000" pitchFamily="2" charset="0"/>
              </a:rPr>
              <a:t> (reduction) </a:t>
            </a:r>
            <a:r>
              <a:rPr lang="en-US" sz="3200" b="1" dirty="0" err="1">
                <a:latin typeface="NikoshBAN" panose="02000000000000000000" pitchFamily="2" charset="0"/>
                <a:cs typeface="NikoshBAN" panose="02000000000000000000" pitchFamily="2" charset="0"/>
              </a:rPr>
              <a:t>প্রক্রিয়ায়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রৌপ্য</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ধাতবে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পরিণত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লক্ষবস্তুর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যে</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অংশ</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যত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উজ্জ্বল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প্লেটের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সেই</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অংশে</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রূপা</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জমা</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হয়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এবং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বেশি</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দেখায়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আলোর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তীব্রতা</a:t>
            </a:r>
            <a:r>
              <a:rPr lang="en-US" sz="3200" b="1" dirty="0">
                <a:latin typeface="NikoshBAN" panose="02000000000000000000" pitchFamily="2" charset="0"/>
                <a:cs typeface="NikoshBAN" panose="02000000000000000000" pitchFamily="2" charset="0"/>
              </a:rPr>
              <a:t> ও </a:t>
            </a:r>
            <a:r>
              <a:rPr lang="en-US" sz="3200" b="1" dirty="0" err="1">
                <a:latin typeface="NikoshBAN" panose="02000000000000000000" pitchFamily="2" charset="0"/>
                <a:cs typeface="NikoshBAN" panose="02000000000000000000" pitchFamily="2" charset="0"/>
              </a:rPr>
              <a:t>উন্মোচনকালের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উপর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রূপার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স্তরের</a:t>
            </a:r>
            <a:r>
              <a:rPr lang="bn-IN" sz="3200" b="1" dirty="0">
                <a:latin typeface="NikoshBAN" panose="02000000000000000000" pitchFamily="2" charset="0"/>
                <a:cs typeface="NikoshBAN" panose="02000000000000000000" pitchFamily="2" charset="0"/>
              </a:rPr>
              <a:t> পুরত্বের তারতম্য নির্ভর করে। এখন প্লেটটিকে পানিতে ধুয়ে হাইপো (</a:t>
            </a:r>
            <a:r>
              <a:rPr lang="en-US" sz="3200" b="1" dirty="0">
                <a:latin typeface="NikoshBAN" panose="02000000000000000000" pitchFamily="2" charset="0"/>
                <a:cs typeface="NikoshBAN" panose="02000000000000000000" pitchFamily="2" charset="0"/>
              </a:rPr>
              <a:t>Sodium </a:t>
            </a:r>
            <a:r>
              <a:rPr lang="en-US" sz="3200" b="1" dirty="0" err="1">
                <a:latin typeface="NikoshBAN" panose="02000000000000000000" pitchFamily="2" charset="0"/>
                <a:cs typeface="NikoshBAN" panose="02000000000000000000" pitchFamily="2" charset="0"/>
              </a:rPr>
              <a:t>thiosulphate</a:t>
            </a:r>
            <a:r>
              <a:rPr lang="bn-IN" sz="3200" b="1" dirty="0">
                <a:latin typeface="NikoshBAN" panose="02000000000000000000" pitchFamily="2" charset="0"/>
                <a:cs typeface="NikoshBAN" panose="02000000000000000000" pitchFamily="2" charset="0"/>
              </a:rPr>
              <a:t>) নামক দ্রবণে ডুবানো হয়। এতে প্লেটের যে যে অংশে আলো পড়ে না সেই সকল অংশের সিলভার হ্যালাইড গলে যায়। অতঃপর পরিষ্কার পানি দ্বারা প্লেটটি ধুয়ে ফেলা হয়। এভাবে প্লেটের লক্ষবস্তুর একটি নেগেটিভ চিত্র পাওয়া যায়।</a:t>
            </a:r>
          </a:p>
          <a:p>
            <a:r>
              <a:rPr lang="en-US" sz="3200" b="1" dirty="0" err="1">
                <a:solidFill>
                  <a:srgbClr val="002060"/>
                </a:solidFill>
                <a:latin typeface="NikoshBAN" panose="02000000000000000000" pitchFamily="2" charset="0"/>
                <a:cs typeface="NikoshBAN" panose="02000000000000000000" pitchFamily="2" charset="0"/>
              </a:rPr>
              <a:t>নেগেটিভ</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হতে</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প্রকৃত</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চিত্র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অর্থা</a:t>
            </a:r>
            <a:r>
              <a:rPr lang="en-US" sz="3200" b="1" dirty="0">
                <a:solidFill>
                  <a:srgbClr val="002060"/>
                </a:solidFill>
                <a:latin typeface="NikoshBAN" panose="02000000000000000000" pitchFamily="2" charset="0"/>
                <a:cs typeface="NikoshBAN" panose="02000000000000000000" pitchFamily="2" charset="0"/>
              </a:rPr>
              <a:t>ৎ </a:t>
            </a:r>
            <a:r>
              <a:rPr lang="en-US" sz="3200" b="1" dirty="0" err="1">
                <a:solidFill>
                  <a:srgbClr val="002060"/>
                </a:solidFill>
                <a:latin typeface="NikoshBAN" panose="02000000000000000000" pitchFamily="2" charset="0"/>
                <a:cs typeface="NikoshBAN" panose="02000000000000000000" pitchFamily="2" charset="0"/>
              </a:rPr>
              <a:t>পজেটিভ</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মুদ্রিত</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করার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জন্য</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নেগেটিভের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নিচে</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সিলভার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হ্যালাইড</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দ্রবণের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প্রলেপ</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দেওয়া</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ফটোগ্রাফের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কাগজ</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স্থাপন</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করে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অল্প</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সময়ের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জন্য</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নেগেটিভের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উপর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আলোক</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সম্পাত</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করতে</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হয়</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এরপর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পূর্বের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মতো</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হাইপোর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দ্রবণে</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ফটোগ্রাফের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কাগজ</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ডুবিয়ে</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পরিষ্কার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পানিতে</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ধুয়ে</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পজেটিভ</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পাওয়া</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যায়</a:t>
            </a:r>
            <a:r>
              <a:rPr lang="en-US" sz="3200" b="1" dirty="0">
                <a:solidFill>
                  <a:srgbClr val="002060"/>
                </a:solidFill>
                <a:latin typeface="NikoshBAN" panose="02000000000000000000" pitchFamily="2" charset="0"/>
                <a:cs typeface="NikoshBAN" panose="02000000000000000000" pitchFamily="2" charset="0"/>
              </a:rPr>
              <a:t>।</a:t>
            </a:r>
            <a:endParaRPr lang="bn-IN" sz="3200" b="1" dirty="0">
              <a:solidFill>
                <a:srgbClr val="002060"/>
              </a:solidFill>
              <a:latin typeface="NikoshBAN" panose="02000000000000000000" pitchFamily="2" charset="0"/>
              <a:cs typeface="NikoshBAN" panose="02000000000000000000" pitchFamily="2" charset="0"/>
            </a:endParaRPr>
          </a:p>
        </p:txBody>
      </p:sp>
      <p:grpSp>
        <p:nvGrpSpPr>
          <p:cNvPr id="6" name="Group 5">
            <a:extLst>
              <a:ext uri="{FF2B5EF4-FFF2-40B4-BE49-F238E27FC236}">
                <a16:creationId xmlns:a16="http://schemas.microsoft.com/office/drawing/2014/main" id="{1D7699FA-B9D4-4C1D-834C-C0CC8ABAF24B}"/>
              </a:ext>
            </a:extLst>
          </p:cNvPr>
          <p:cNvGrpSpPr/>
          <p:nvPr/>
        </p:nvGrpSpPr>
        <p:grpSpPr>
          <a:xfrm>
            <a:off x="9266290" y="408179"/>
            <a:ext cx="2618288" cy="6028969"/>
            <a:chOff x="9510268" y="2077953"/>
            <a:chExt cx="2618288" cy="6028969"/>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0268" y="5658676"/>
              <a:ext cx="2542185" cy="2448246"/>
            </a:xfrm>
            <a:prstGeom prst="rect">
              <a:avLst/>
            </a:prstGeom>
            <a:ln w="12700">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8800" y="2077953"/>
              <a:ext cx="2499756" cy="2709414"/>
            </a:xfrm>
            <a:prstGeom prst="ellipse">
              <a:avLst/>
            </a:prstGeom>
            <a:ln>
              <a:noFill/>
            </a:ln>
            <a:effectLst>
              <a:softEdge rad="112500"/>
            </a:effectLst>
          </p:spPr>
        </p:pic>
      </p:grpSp>
    </p:spTree>
    <p:extLst>
      <p:ext uri="{BB962C8B-B14F-4D97-AF65-F5344CB8AC3E}">
        <p14:creationId xmlns:p14="http://schemas.microsoft.com/office/powerpoint/2010/main" val="29381958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grpSp>
        <p:nvGrpSpPr>
          <p:cNvPr id="15" name="Group 14"/>
          <p:cNvGrpSpPr/>
          <p:nvPr/>
        </p:nvGrpSpPr>
        <p:grpSpPr>
          <a:xfrm>
            <a:off x="344557" y="821635"/>
            <a:ext cx="11608904" cy="5982939"/>
            <a:chOff x="993239" y="358105"/>
            <a:chExt cx="10642854" cy="6643704"/>
          </a:xfrm>
        </p:grpSpPr>
        <p:grpSp>
          <p:nvGrpSpPr>
            <p:cNvPr id="11" name="Group 10"/>
            <p:cNvGrpSpPr/>
            <p:nvPr/>
          </p:nvGrpSpPr>
          <p:grpSpPr>
            <a:xfrm>
              <a:off x="993240" y="1007165"/>
              <a:ext cx="10642853" cy="5994644"/>
              <a:chOff x="865243" y="410817"/>
              <a:chExt cx="10551330" cy="6260141"/>
            </a:xfrm>
            <a:solidFill>
              <a:schemeClr val="accent2">
                <a:lumMod val="20000"/>
                <a:lumOff val="80000"/>
              </a:schemeClr>
            </a:solidFill>
          </p:grpSpPr>
          <p:sp>
            <p:nvSpPr>
              <p:cNvPr id="9" name="Rectangle 8"/>
              <p:cNvSpPr/>
              <p:nvPr/>
            </p:nvSpPr>
            <p:spPr>
              <a:xfrm>
                <a:off x="865243" y="422604"/>
                <a:ext cx="5240268" cy="62483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a:solidFill>
                      <a:schemeClr val="tx1"/>
                    </a:solidFill>
                    <a:latin typeface="NikoshBAN" panose="02000000000000000000" pitchFamily="2" charset="0"/>
                    <a:cs typeface="NikoshBAN" panose="02000000000000000000" pitchFamily="2" charset="0"/>
                  </a:rPr>
                  <a:t>১) এতে একটি রুদ্ধ আলোক প্রকোষ্ঠ থাকে যার ভিতর দিক কালো রঙে রঞ্জিত। কালো রঙের জন্য ক্যামেরার ভিতর প্রবিষ্ট আলোকের প্রতিফলন হয় না।</a:t>
                </a:r>
              </a:p>
              <a:p>
                <a:r>
                  <a:rPr lang="bn-IN" sz="3600" b="1" dirty="0">
                    <a:solidFill>
                      <a:srgbClr val="002060"/>
                    </a:solidFill>
                    <a:latin typeface="NikoshBAN" panose="02000000000000000000" pitchFamily="2" charset="0"/>
                    <a:cs typeface="NikoshBAN" panose="02000000000000000000" pitchFamily="2" charset="0"/>
                  </a:rPr>
                  <a:t>২) ক্যামেরার সাটারের সাহায্যে লেন্সের মুখ যেকোনো সময়ের জন্য খোলা রাখা যায়।</a:t>
                </a:r>
              </a:p>
              <a:p>
                <a:r>
                  <a:rPr lang="bn-IN" sz="3200" b="1" dirty="0">
                    <a:solidFill>
                      <a:schemeClr val="tx1"/>
                    </a:solidFill>
                    <a:latin typeface="NikoshBAN" panose="02000000000000000000" pitchFamily="2" charset="0"/>
                    <a:cs typeface="NikoshBAN" panose="02000000000000000000" pitchFamily="2" charset="0"/>
                  </a:rPr>
                  <a:t>৩) ডায়াফ্রামের বৃত্তাকার ছিদ্র পথ ছোট বড় করে প্রতিবিম্ব গঠনের উপযোগী প্রয়োজনীয় আলো ক্যামেরায় প্রবেশ করতে দেওয়া হয়।</a:t>
                </a:r>
              </a:p>
            </p:txBody>
          </p:sp>
          <p:sp>
            <p:nvSpPr>
              <p:cNvPr id="10" name="Rectangle 9"/>
              <p:cNvSpPr/>
              <p:nvPr/>
            </p:nvSpPr>
            <p:spPr>
              <a:xfrm>
                <a:off x="6115703" y="410817"/>
                <a:ext cx="5300870" cy="62483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a:solidFill>
                      <a:schemeClr val="tx1"/>
                    </a:solidFill>
                    <a:latin typeface="NikoshBAN" panose="02000000000000000000" pitchFamily="2" charset="0"/>
                    <a:cs typeface="NikoshBAN" panose="02000000000000000000" pitchFamily="2" charset="0"/>
                  </a:rPr>
                  <a:t>১) চোখের অক্ষিগোলকের কৃষ্ণ প্রাচীর রুদ্ধ আলোক প্রকোষ্ঠের মতো ক্রিয়া করে। এই প্রাচীরের জন্য চোখের ভিতর আলোকের প্রতিফলন হয় না।</a:t>
                </a:r>
              </a:p>
              <a:p>
                <a:r>
                  <a:rPr lang="bn-IN" sz="3600" b="1" dirty="0">
                    <a:solidFill>
                      <a:srgbClr val="002060"/>
                    </a:solidFill>
                    <a:latin typeface="NikoshBAN" panose="02000000000000000000" pitchFamily="2" charset="0"/>
                    <a:cs typeface="NikoshBAN" panose="02000000000000000000" pitchFamily="2" charset="0"/>
                  </a:rPr>
                  <a:t>২) চোখের পাতার সাহায্যে চক্ষু লেন্সের মুখ যেকোনো সময়ের জন্য খোলা রাখা যায়।</a:t>
                </a:r>
              </a:p>
              <a:p>
                <a:r>
                  <a:rPr lang="bn-IN" sz="3200" b="1" dirty="0">
                    <a:solidFill>
                      <a:schemeClr val="tx1"/>
                    </a:solidFill>
                    <a:latin typeface="NikoshBAN" panose="02000000000000000000" pitchFamily="2" charset="0"/>
                    <a:cs typeface="NikoshBAN" panose="02000000000000000000" pitchFamily="2" charset="0"/>
                  </a:rPr>
                  <a:t>৩) আপতিত আলোকের তীব্রতা ভেদে কর্নিয়ার ছিদ্র পথেআপনা আপনি সংকুচিত ও প্রসারিত হয়ে প্রতিবিম্ব গঠনের জন্য প্রয়োজনীয় আলোক প্রবেশ করতে দেয়।</a:t>
                </a:r>
              </a:p>
            </p:txBody>
          </p:sp>
        </p:grpSp>
        <p:sp>
          <p:nvSpPr>
            <p:cNvPr id="12" name="Rectangle 11"/>
            <p:cNvSpPr/>
            <p:nvPr/>
          </p:nvSpPr>
          <p:spPr>
            <a:xfrm>
              <a:off x="993239" y="362630"/>
              <a:ext cx="5261076" cy="622852"/>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chemeClr val="tx1"/>
                  </a:solidFill>
                  <a:latin typeface="NikoshBAN" panose="02000000000000000000" pitchFamily="2" charset="0"/>
                  <a:cs typeface="NikoshBAN" panose="02000000000000000000" pitchFamily="2" charset="0"/>
                </a:rPr>
                <a:t>ক্যামেরা</a:t>
              </a:r>
              <a:endParaRPr lang="en-US" sz="4800" b="1"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6288153" y="358105"/>
              <a:ext cx="5346850" cy="622852"/>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chemeClr val="tx1"/>
                  </a:solidFill>
                  <a:latin typeface="NikoshBAN" panose="02000000000000000000" pitchFamily="2" charset="0"/>
                  <a:cs typeface="NikoshBAN" panose="02000000000000000000" pitchFamily="2" charset="0"/>
                </a:rPr>
                <a:t>চক্ষু</a:t>
              </a:r>
              <a:endParaRPr lang="en-US" sz="4800" b="1" dirty="0">
                <a:solidFill>
                  <a:schemeClr val="tx1"/>
                </a:solidFill>
                <a:latin typeface="NikoshBAN" panose="02000000000000000000" pitchFamily="2" charset="0"/>
                <a:cs typeface="NikoshBAN" panose="02000000000000000000" pitchFamily="2" charset="0"/>
              </a:endParaRPr>
            </a:p>
          </p:txBody>
        </p:sp>
      </p:grpSp>
      <p:sp>
        <p:nvSpPr>
          <p:cNvPr id="13" name="Rounded Rectangle 9">
            <a:extLst>
              <a:ext uri="{FF2B5EF4-FFF2-40B4-BE49-F238E27FC236}">
                <a16:creationId xmlns:a16="http://schemas.microsoft.com/office/drawing/2014/main" id="{B86EB1B6-DAE1-4692-AD24-ED1A0556BAC1}"/>
              </a:ext>
            </a:extLst>
          </p:cNvPr>
          <p:cNvSpPr/>
          <p:nvPr/>
        </p:nvSpPr>
        <p:spPr>
          <a:xfrm>
            <a:off x="344557" y="63592"/>
            <a:ext cx="11423373" cy="669592"/>
          </a:xfrm>
          <a:prstGeom prst="round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2060"/>
                </a:solidFill>
                <a:latin typeface="NikoshBAN" panose="02000000000000000000" pitchFamily="2" charset="0"/>
                <a:cs typeface="NikoshBAN" panose="02000000000000000000" pitchFamily="2" charset="0"/>
              </a:rPr>
              <a:t> </a:t>
            </a:r>
            <a:r>
              <a:rPr lang="en-US" sz="4800" b="1" dirty="0" err="1">
                <a:solidFill>
                  <a:srgbClr val="002060"/>
                </a:solidFill>
                <a:latin typeface="NikoshBAN" panose="02000000000000000000" pitchFamily="2" charset="0"/>
                <a:cs typeface="NikoshBAN" panose="02000000000000000000" pitchFamily="2" charset="0"/>
              </a:rPr>
              <a:t>ক্যামেরার</a:t>
            </a:r>
            <a:r>
              <a:rPr lang="en-US" sz="4800" b="1" dirty="0">
                <a:solidFill>
                  <a:srgbClr val="002060"/>
                </a:solidFill>
                <a:latin typeface="NikoshBAN" panose="02000000000000000000" pitchFamily="2" charset="0"/>
                <a:cs typeface="NikoshBAN" panose="02000000000000000000" pitchFamily="2" charset="0"/>
              </a:rPr>
              <a:t> </a:t>
            </a:r>
            <a:r>
              <a:rPr lang="en-US" sz="4800" b="1" dirty="0" err="1">
                <a:solidFill>
                  <a:srgbClr val="002060"/>
                </a:solidFill>
                <a:latin typeface="NikoshBAN" panose="02000000000000000000" pitchFamily="2" charset="0"/>
                <a:cs typeface="NikoshBAN" panose="02000000000000000000" pitchFamily="2" charset="0"/>
              </a:rPr>
              <a:t>সাথে</a:t>
            </a:r>
            <a:r>
              <a:rPr lang="en-US" sz="4800" b="1" dirty="0">
                <a:solidFill>
                  <a:srgbClr val="002060"/>
                </a:solidFill>
                <a:latin typeface="NikoshBAN" panose="02000000000000000000" pitchFamily="2" charset="0"/>
                <a:cs typeface="NikoshBAN" panose="02000000000000000000" pitchFamily="2" charset="0"/>
              </a:rPr>
              <a:t>  </a:t>
            </a:r>
            <a:r>
              <a:rPr lang="bn-IN" sz="4800" b="1" dirty="0">
                <a:solidFill>
                  <a:srgbClr val="002060"/>
                </a:solidFill>
                <a:latin typeface="NikoshBAN" panose="02000000000000000000" pitchFamily="2" charset="0"/>
                <a:cs typeface="NikoshBAN" panose="02000000000000000000" pitchFamily="2" charset="0"/>
              </a:rPr>
              <a:t>মানব চক্ষুর</a:t>
            </a:r>
            <a:r>
              <a:rPr lang="en-US" sz="4800" b="1" dirty="0">
                <a:solidFill>
                  <a:srgbClr val="002060"/>
                </a:solidFill>
                <a:latin typeface="NikoshBAN" panose="02000000000000000000" pitchFamily="2" charset="0"/>
                <a:cs typeface="NikoshBAN" panose="02000000000000000000" pitchFamily="2" charset="0"/>
              </a:rPr>
              <a:t> </a:t>
            </a:r>
            <a:r>
              <a:rPr lang="en-US" sz="4800" b="1" dirty="0" err="1">
                <a:solidFill>
                  <a:srgbClr val="002060"/>
                </a:solidFill>
                <a:latin typeface="NikoshBAN" panose="02000000000000000000" pitchFamily="2" charset="0"/>
                <a:cs typeface="NikoshBAN" panose="02000000000000000000" pitchFamily="2" charset="0"/>
              </a:rPr>
              <a:t>তুলনা</a:t>
            </a:r>
            <a:r>
              <a:rPr lang="en-US" sz="4800" b="1" dirty="0">
                <a:solidFill>
                  <a:srgbClr val="002060"/>
                </a:solidFill>
                <a:latin typeface="NikoshBAN" panose="02000000000000000000" pitchFamily="2" charset="0"/>
                <a:cs typeface="NikoshBAN" panose="02000000000000000000" pitchFamily="2" charset="0"/>
              </a:rPr>
              <a:t> </a:t>
            </a:r>
            <a:endParaRPr lang="en-US" sz="5400" dirty="0"/>
          </a:p>
        </p:txBody>
      </p:sp>
    </p:spTree>
    <p:extLst>
      <p:ext uri="{BB962C8B-B14F-4D97-AF65-F5344CB8AC3E}">
        <p14:creationId xmlns:p14="http://schemas.microsoft.com/office/powerpoint/2010/main" val="220138302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2)">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grpSp>
        <p:nvGrpSpPr>
          <p:cNvPr id="5" name="Group 4"/>
          <p:cNvGrpSpPr/>
          <p:nvPr/>
        </p:nvGrpSpPr>
        <p:grpSpPr>
          <a:xfrm>
            <a:off x="163376" y="99555"/>
            <a:ext cx="11865245" cy="6688870"/>
            <a:chOff x="741594" y="308277"/>
            <a:chExt cx="10794421" cy="6688870"/>
          </a:xfrm>
        </p:grpSpPr>
        <p:grpSp>
          <p:nvGrpSpPr>
            <p:cNvPr id="6" name="Group 5"/>
            <p:cNvGrpSpPr/>
            <p:nvPr/>
          </p:nvGrpSpPr>
          <p:grpSpPr>
            <a:xfrm>
              <a:off x="741594" y="927652"/>
              <a:ext cx="10789393" cy="6069495"/>
              <a:chOff x="615762" y="327782"/>
              <a:chExt cx="10696612" cy="6338307"/>
            </a:xfrm>
            <a:solidFill>
              <a:schemeClr val="accent2">
                <a:lumMod val="20000"/>
                <a:lumOff val="80000"/>
              </a:schemeClr>
            </a:solidFill>
          </p:grpSpPr>
          <p:sp>
            <p:nvSpPr>
              <p:cNvPr id="9" name="Rectangle 8"/>
              <p:cNvSpPr/>
              <p:nvPr/>
            </p:nvSpPr>
            <p:spPr>
              <a:xfrm>
                <a:off x="615762" y="341621"/>
                <a:ext cx="5400725" cy="632446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400" b="1" dirty="0">
                    <a:solidFill>
                      <a:schemeClr val="tx1"/>
                    </a:solidFill>
                    <a:latin typeface="NikoshBAN" panose="02000000000000000000" pitchFamily="2" charset="0"/>
                    <a:cs typeface="NikoshBAN" panose="02000000000000000000" pitchFamily="2" charset="0"/>
                  </a:rPr>
                  <a:t>৪) লেন্সের একটি নির্দিষ্ট ফোকাস দূরত্ব থাকে।</a:t>
                </a:r>
              </a:p>
              <a:p>
                <a:r>
                  <a:rPr lang="bn-IN" sz="4400" b="1" dirty="0">
                    <a:solidFill>
                      <a:srgbClr val="002060"/>
                    </a:solidFill>
                    <a:latin typeface="NikoshBAN" panose="02000000000000000000" pitchFamily="2" charset="0"/>
                    <a:cs typeface="NikoshBAN" panose="02000000000000000000" pitchFamily="2" charset="0"/>
                  </a:rPr>
                  <a:t>৫) এটির অভিসারী </a:t>
                </a:r>
                <a:r>
                  <a:rPr lang="en-US" sz="4400" b="1" dirty="0" err="1">
                    <a:solidFill>
                      <a:srgbClr val="002060"/>
                    </a:solidFill>
                    <a:latin typeface="NikoshBAN" panose="02000000000000000000" pitchFamily="2" charset="0"/>
                    <a:cs typeface="NikoshBAN" panose="02000000000000000000" pitchFamily="2" charset="0"/>
                  </a:rPr>
                  <a:t>লে</a:t>
                </a:r>
                <a:r>
                  <a:rPr lang="bn-IN" sz="4400" b="1" dirty="0">
                    <a:solidFill>
                      <a:srgbClr val="002060"/>
                    </a:solidFill>
                    <a:latin typeface="NikoshBAN" panose="02000000000000000000" pitchFamily="2" charset="0"/>
                    <a:cs typeface="NikoshBAN" panose="02000000000000000000" pitchFamily="2" charset="0"/>
                  </a:rPr>
                  <a:t>ন্সের সাহায্যে লক্ষবস্তুর প্রতিবিম্ব গ্রহণ করা যায়।</a:t>
                </a:r>
              </a:p>
              <a:p>
                <a:r>
                  <a:rPr lang="bn-IN" sz="4400" b="1" dirty="0">
                    <a:solidFill>
                      <a:schemeClr val="tx1"/>
                    </a:solidFill>
                    <a:latin typeface="NikoshBAN" panose="02000000000000000000" pitchFamily="2" charset="0"/>
                    <a:cs typeface="NikoshBAN" panose="02000000000000000000" pitchFamily="2" charset="0"/>
                  </a:rPr>
                  <a:t>৬) আলোক চিত্রগ্রাহী প্লেটে লক্ষবস্তুর একটি বাস্তব, উল্টা ও খাটো প্রতিবিম্ব ফেলা হয়।</a:t>
                </a:r>
              </a:p>
            </p:txBody>
          </p:sp>
          <p:sp>
            <p:nvSpPr>
              <p:cNvPr id="10" name="Rectangle 9"/>
              <p:cNvSpPr/>
              <p:nvPr/>
            </p:nvSpPr>
            <p:spPr>
              <a:xfrm>
                <a:off x="6004535" y="327782"/>
                <a:ext cx="5307839" cy="632446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b="1" dirty="0">
                    <a:solidFill>
                      <a:schemeClr val="tx1"/>
                    </a:solidFill>
                    <a:latin typeface="NikoshBAN" panose="02000000000000000000" pitchFamily="2" charset="0"/>
                    <a:cs typeface="NikoshBAN" panose="02000000000000000000" pitchFamily="2" charset="0"/>
                  </a:rPr>
                  <a:t>৪) লেন্সের ফোকাস দূরত্ব এর সাথে যুক্ত পেশি বন্ধনীর সাহায্যে পরিবর্তন করা যায়।</a:t>
                </a:r>
              </a:p>
              <a:p>
                <a:r>
                  <a:rPr lang="bn-IN" sz="4000" b="1" dirty="0">
                    <a:solidFill>
                      <a:srgbClr val="002060"/>
                    </a:solidFill>
                    <a:latin typeface="NikoshBAN" panose="02000000000000000000" pitchFamily="2" charset="0"/>
                    <a:cs typeface="NikoshBAN" panose="02000000000000000000" pitchFamily="2" charset="0"/>
                  </a:rPr>
                  <a:t>৫) কর্নিয়া, অ্যাকুয়াস হিউমার, চক্ষু লেন্স, ভিট্রিয়াস হিউমার একত্রে একটি অভিসারী লেন্সের মতো ক্রিয়া করে লক্ষবস্তুর প্রতিবিম্ব গ</a:t>
                </a:r>
                <a:r>
                  <a:rPr lang="en-US" sz="4000" b="1" dirty="0">
                    <a:solidFill>
                      <a:srgbClr val="002060"/>
                    </a:solidFill>
                    <a:latin typeface="NikoshBAN" panose="02000000000000000000" pitchFamily="2" charset="0"/>
                    <a:cs typeface="NikoshBAN" panose="02000000000000000000" pitchFamily="2" charset="0"/>
                  </a:rPr>
                  <a:t>ঠ</a:t>
                </a:r>
                <a:r>
                  <a:rPr lang="bn-IN" sz="4000" b="1" dirty="0">
                    <a:solidFill>
                      <a:srgbClr val="002060"/>
                    </a:solidFill>
                    <a:latin typeface="NikoshBAN" panose="02000000000000000000" pitchFamily="2" charset="0"/>
                    <a:cs typeface="NikoshBAN" panose="02000000000000000000" pitchFamily="2" charset="0"/>
                  </a:rPr>
                  <a:t>ন করে থাকে।</a:t>
                </a:r>
                <a:r>
                  <a:rPr lang="en-US" sz="4000" b="1" dirty="0">
                    <a:solidFill>
                      <a:srgbClr val="002060"/>
                    </a:solidFill>
                    <a:latin typeface="NikoshBAN" panose="02000000000000000000" pitchFamily="2" charset="0"/>
                    <a:cs typeface="NikoshBAN" panose="02000000000000000000" pitchFamily="2" charset="0"/>
                  </a:rPr>
                  <a:t> </a:t>
                </a:r>
                <a:endParaRPr lang="bn-IN" sz="4000" b="1" dirty="0">
                  <a:solidFill>
                    <a:srgbClr val="002060"/>
                  </a:solidFill>
                  <a:latin typeface="NikoshBAN" panose="02000000000000000000" pitchFamily="2" charset="0"/>
                  <a:cs typeface="NikoshBAN" panose="02000000000000000000" pitchFamily="2" charset="0"/>
                </a:endParaRPr>
              </a:p>
              <a:p>
                <a:r>
                  <a:rPr lang="bn-IN" sz="4000" b="1" dirty="0">
                    <a:solidFill>
                      <a:schemeClr val="tx1"/>
                    </a:solidFill>
                    <a:latin typeface="NikoshBAN" panose="02000000000000000000" pitchFamily="2" charset="0"/>
                    <a:cs typeface="NikoshBAN" panose="02000000000000000000" pitchFamily="2" charset="0"/>
                  </a:rPr>
                  <a:t>৬) আলোক সুবেদী অক্ষিপটে লক্ষবস্তুর বাস্তব, উল্টা ও খাটো প্রতিবিম্ব গঠিত হয়।</a:t>
                </a:r>
                <a:endParaRPr lang="en-US" sz="4000" b="1" dirty="0">
                  <a:solidFill>
                    <a:schemeClr val="tx1"/>
                  </a:solidFill>
                  <a:latin typeface="NikoshBAN" panose="02000000000000000000" pitchFamily="2" charset="0"/>
                  <a:cs typeface="NikoshBAN" panose="02000000000000000000" pitchFamily="2" charset="0"/>
                </a:endParaRPr>
              </a:p>
            </p:txBody>
          </p:sp>
        </p:grpSp>
        <p:sp>
          <p:nvSpPr>
            <p:cNvPr id="7" name="Rectangle 6"/>
            <p:cNvSpPr/>
            <p:nvPr/>
          </p:nvSpPr>
          <p:spPr>
            <a:xfrm>
              <a:off x="748746" y="308277"/>
              <a:ext cx="5433391" cy="622852"/>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chemeClr val="tx1"/>
                  </a:solidFill>
                  <a:latin typeface="NikoshBAN" panose="02000000000000000000" pitchFamily="2" charset="0"/>
                  <a:cs typeface="NikoshBAN" panose="02000000000000000000" pitchFamily="2" charset="0"/>
                </a:rPr>
                <a:t>ক্যামেরা</a:t>
              </a:r>
              <a:endParaRPr lang="en-US" sz="4800" b="1"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6189165" y="308277"/>
              <a:ext cx="5346850" cy="622852"/>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chemeClr val="tx1"/>
                  </a:solidFill>
                  <a:latin typeface="NikoshBAN" panose="02000000000000000000" pitchFamily="2" charset="0"/>
                  <a:cs typeface="NikoshBAN" panose="02000000000000000000" pitchFamily="2" charset="0"/>
                </a:rPr>
                <a:t>চক্ষু</a:t>
              </a:r>
              <a:endParaRPr lang="en-US" sz="4800" b="1" dirty="0">
                <a:solidFill>
                  <a:schemeClr val="tx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055963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371" y="339447"/>
            <a:ext cx="2991064" cy="3172962"/>
          </a:xfrm>
          <a:prstGeom prst="rect">
            <a:avLst/>
          </a:prstGeom>
          <a:ln w="12700">
            <a:solidFill>
              <a:schemeClr val="tx1"/>
            </a:solidFill>
          </a:ln>
        </p:spPr>
      </p:pic>
      <p:sp>
        <p:nvSpPr>
          <p:cNvPr id="9" name="Cloud 8"/>
          <p:cNvSpPr/>
          <p:nvPr/>
        </p:nvSpPr>
        <p:spPr>
          <a:xfrm rot="20201753">
            <a:off x="199318" y="907312"/>
            <a:ext cx="5173015" cy="1557598"/>
          </a:xfrm>
          <a:prstGeom prst="cloud">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a:solidFill>
                  <a:schemeClr val="tx1"/>
                </a:solidFill>
                <a:latin typeface="NikoshBAN" panose="02000000000000000000" pitchFamily="2" charset="0"/>
                <a:cs typeface="NikoshBAN" panose="02000000000000000000" pitchFamily="2" charset="0"/>
              </a:rPr>
              <a:t>  </a:t>
            </a:r>
            <a:r>
              <a:rPr lang="bn-IN" sz="6600" b="1" dirty="0">
                <a:solidFill>
                  <a:schemeClr val="tx1"/>
                </a:solidFill>
                <a:latin typeface="NikoshBAN" panose="02000000000000000000" pitchFamily="2" charset="0"/>
                <a:cs typeface="NikoshBAN" panose="02000000000000000000" pitchFamily="2" charset="0"/>
              </a:rPr>
              <a:t>একক কাজ</a:t>
            </a:r>
            <a:endParaRPr lang="en-US" sz="6600" b="1" dirty="0">
              <a:solidFill>
                <a:schemeClr val="tx1"/>
              </a:solidFill>
              <a:latin typeface="NikoshBAN" panose="02000000000000000000" pitchFamily="2" charset="0"/>
              <a:cs typeface="NikoshBAN" panose="02000000000000000000" pitchFamily="2" charset="0"/>
            </a:endParaRPr>
          </a:p>
        </p:txBody>
      </p:sp>
      <p:sp>
        <p:nvSpPr>
          <p:cNvPr id="10" name="Bevel 9"/>
          <p:cNvSpPr/>
          <p:nvPr/>
        </p:nvSpPr>
        <p:spPr>
          <a:xfrm>
            <a:off x="3873852" y="2067339"/>
            <a:ext cx="4296522" cy="4365659"/>
          </a:xfrm>
          <a:prstGeom prst="bevel">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NikoshBAN" panose="02000000000000000000" pitchFamily="2" charset="0"/>
                <a:cs typeface="NikoshBAN" panose="02000000000000000000" pitchFamily="2" charset="0"/>
              </a:rPr>
              <a:t>ক্যামেরা</a:t>
            </a:r>
            <a:r>
              <a:rPr lang="en-US" sz="4800" dirty="0">
                <a:solidFill>
                  <a:schemeClr val="tx1"/>
                </a:solidFill>
                <a:latin typeface="NikoshBAN" panose="02000000000000000000" pitchFamily="2" charset="0"/>
                <a:cs typeface="NikoshBAN" panose="02000000000000000000" pitchFamily="2" charset="0"/>
              </a:rPr>
              <a:t> ও </a:t>
            </a:r>
            <a:r>
              <a:rPr lang="en-US" sz="4800" dirty="0" err="1">
                <a:solidFill>
                  <a:schemeClr val="tx1"/>
                </a:solidFill>
                <a:latin typeface="NikoshBAN" panose="02000000000000000000" pitchFamily="2" charset="0"/>
                <a:cs typeface="NikoshBAN" panose="02000000000000000000" pitchFamily="2" charset="0"/>
              </a:rPr>
              <a:t>চক্ষুর</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মধ্যে</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সাদৃশ্য</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তুলে</a:t>
            </a:r>
            <a:r>
              <a:rPr lang="en-US" sz="4800" dirty="0">
                <a:solidFill>
                  <a:schemeClr val="tx1"/>
                </a:solidFill>
                <a:latin typeface="NikoshBAN" panose="02000000000000000000" pitchFamily="2" charset="0"/>
                <a:cs typeface="NikoshBAN" panose="02000000000000000000" pitchFamily="2" charset="0"/>
              </a:rPr>
              <a:t> </a:t>
            </a:r>
            <a:r>
              <a:rPr lang="en-US" sz="4800" dirty="0" err="1">
                <a:solidFill>
                  <a:schemeClr val="tx1"/>
                </a:solidFill>
                <a:latin typeface="NikoshBAN" panose="02000000000000000000" pitchFamily="2" charset="0"/>
                <a:cs typeface="NikoshBAN" panose="02000000000000000000" pitchFamily="2" charset="0"/>
              </a:rPr>
              <a:t>ধর</a:t>
            </a:r>
            <a:r>
              <a:rPr lang="en-US" sz="4800" dirty="0">
                <a:solidFill>
                  <a:schemeClr val="tx1"/>
                </a:solidFill>
                <a:latin typeface="NikoshBAN" panose="02000000000000000000" pitchFamily="2" charset="0"/>
                <a:cs typeface="NikoshBAN" panose="02000000000000000000" pitchFamily="2" charset="0"/>
              </a:rPr>
              <a:t>। </a:t>
            </a:r>
          </a:p>
        </p:txBody>
      </p:sp>
      <p:grpSp>
        <p:nvGrpSpPr>
          <p:cNvPr id="5" name="Group 4">
            <a:extLst>
              <a:ext uri="{FF2B5EF4-FFF2-40B4-BE49-F238E27FC236}">
                <a16:creationId xmlns:a16="http://schemas.microsoft.com/office/drawing/2014/main" id="{D3891E5E-81E6-4F7E-96A9-869FF5EEF9A7}"/>
              </a:ext>
            </a:extLst>
          </p:cNvPr>
          <p:cNvGrpSpPr/>
          <p:nvPr/>
        </p:nvGrpSpPr>
        <p:grpSpPr>
          <a:xfrm>
            <a:off x="1374344" y="3418121"/>
            <a:ext cx="10169942" cy="2874151"/>
            <a:chOff x="947149" y="3413071"/>
            <a:chExt cx="10169942" cy="2874151"/>
          </a:xfrm>
        </p:grpSpPr>
        <p:pic>
          <p:nvPicPr>
            <p:cNvPr id="11" name="Picture 10">
              <a:extLst>
                <a:ext uri="{FF2B5EF4-FFF2-40B4-BE49-F238E27FC236}">
                  <a16:creationId xmlns:a16="http://schemas.microsoft.com/office/drawing/2014/main" id="{E9F25BA0-0D9C-4426-B908-6DB778958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7062" y="3737697"/>
              <a:ext cx="3230029" cy="2549525"/>
            </a:xfrm>
            <a:prstGeom prst="rect">
              <a:avLst/>
            </a:prstGeom>
          </p:spPr>
        </p:pic>
        <p:pic>
          <p:nvPicPr>
            <p:cNvPr id="12" name="Picture 11">
              <a:extLst>
                <a:ext uri="{FF2B5EF4-FFF2-40B4-BE49-F238E27FC236}">
                  <a16:creationId xmlns:a16="http://schemas.microsoft.com/office/drawing/2014/main" id="{8CB81823-5D26-499D-9959-B030092169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132339" flipH="1">
              <a:off x="862782" y="3497438"/>
              <a:ext cx="2710193" cy="2541460"/>
            </a:xfrm>
            <a:prstGeom prst="ellipse">
              <a:avLst/>
            </a:prstGeom>
            <a:ln>
              <a:noFill/>
            </a:ln>
            <a:effectLst>
              <a:softEdge rad="112500"/>
            </a:effectLst>
          </p:spPr>
        </p:pic>
      </p:grpSp>
    </p:spTree>
    <p:extLst>
      <p:ext uri="{BB962C8B-B14F-4D97-AF65-F5344CB8AC3E}">
        <p14:creationId xmlns:p14="http://schemas.microsoft.com/office/powerpoint/2010/main" val="371284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8"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2500" fill="hold"/>
                                        <p:tgtEl>
                                          <p:spTgt spid="9"/>
                                        </p:tgtEl>
                                        <p:attrNameLst>
                                          <p:attrName>ppt_x</p:attrName>
                                        </p:attrNameLst>
                                      </p:cBhvr>
                                      <p:tavLst>
                                        <p:tav tm="0">
                                          <p:val>
                                            <p:strVal val="#ppt_x"/>
                                          </p:val>
                                        </p:tav>
                                        <p:tav tm="100000">
                                          <p:val>
                                            <p:strVal val="#ppt_x"/>
                                          </p:val>
                                        </p:tav>
                                      </p:tavLst>
                                    </p:anim>
                                    <p:anim calcmode="lin" valueType="num">
                                      <p:cBhvr>
                                        <p:cTn id="22" dur="2500" fill="hold"/>
                                        <p:tgtEl>
                                          <p:spTgt spid="9"/>
                                        </p:tgtEl>
                                        <p:attrNameLst>
                                          <p:attrName>ppt_y</p:attrName>
                                        </p:attrNameLst>
                                      </p:cBhvr>
                                      <p:tavLst>
                                        <p:tav tm="0">
                                          <p:val>
                                            <p:strVal val="#ppt_y+1"/>
                                          </p:val>
                                        </p:tav>
                                        <p:tav tm="100000">
                                          <p:val>
                                            <p:strVal val="#ppt_y-1"/>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000" fill="hold"/>
                                        <p:tgtEl>
                                          <p:spTgt spid="9"/>
                                        </p:tgtEl>
                                        <p:attrNameLst>
                                          <p:attrName>ppt_x</p:attrName>
                                        </p:attrNameLst>
                                      </p:cBhvr>
                                      <p:tavLst>
                                        <p:tav tm="0">
                                          <p:val>
                                            <p:strVal val="#ppt_x"/>
                                          </p:val>
                                        </p:tav>
                                        <p:tav tm="100000">
                                          <p:val>
                                            <p:strVal val="#ppt_x"/>
                                          </p:val>
                                        </p:tav>
                                      </p:tavLst>
                                    </p:anim>
                                    <p:anim calcmode="lin" valueType="num">
                                      <p:cBhvr additive="base">
                                        <p:cTn id="2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edge">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
            <a:ext cx="12192000" cy="6857826"/>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987" t="7765" r="2464" b="6942"/>
          <a:stretch/>
        </p:blipFill>
        <p:spPr>
          <a:xfrm>
            <a:off x="438072" y="3514804"/>
            <a:ext cx="3643598" cy="3158353"/>
          </a:xfrm>
          <a:prstGeom prst="rect">
            <a:avLst/>
          </a:prstGeom>
          <a:ln w="38100">
            <a:solidFill>
              <a:schemeClr val="tx1"/>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7018"/>
          <a:stretch/>
        </p:blipFill>
        <p:spPr>
          <a:xfrm>
            <a:off x="438072" y="270647"/>
            <a:ext cx="3643598" cy="3158353"/>
          </a:xfrm>
          <a:prstGeom prst="rect">
            <a:avLst/>
          </a:prstGeom>
          <a:ln w="38100">
            <a:solidFill>
              <a:schemeClr val="tx1"/>
            </a:solidFill>
          </a:ln>
        </p:spPr>
      </p:pic>
      <p:sp>
        <p:nvSpPr>
          <p:cNvPr id="13" name="32-Point Star 9">
            <a:extLst>
              <a:ext uri="{FF2B5EF4-FFF2-40B4-BE49-F238E27FC236}">
                <a16:creationId xmlns:a16="http://schemas.microsoft.com/office/drawing/2014/main" id="{43749931-F912-4A77-ACA2-2269915E6C83}"/>
              </a:ext>
            </a:extLst>
          </p:cNvPr>
          <p:cNvSpPr/>
          <p:nvPr/>
        </p:nvSpPr>
        <p:spPr>
          <a:xfrm>
            <a:off x="4744278" y="159714"/>
            <a:ext cx="7156175" cy="6510130"/>
          </a:xfrm>
          <a:prstGeom prst="star32">
            <a:avLst>
              <a:gd name="adj" fmla="val 37653"/>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latin typeface="NikoshBAN" panose="02000000000000000000" pitchFamily="2" charset="0"/>
              <a:cs typeface="NikoshBAN" panose="02000000000000000000" pitchFamily="2" charset="0"/>
            </a:endParaRPr>
          </a:p>
          <a:p>
            <a:pPr algn="ctr"/>
            <a:r>
              <a:rPr lang="en-US" sz="5400" b="1" dirty="0" err="1">
                <a:solidFill>
                  <a:schemeClr val="tx1"/>
                </a:solidFill>
                <a:latin typeface="NikoshBAN" panose="02000000000000000000" pitchFamily="2" charset="0"/>
                <a:cs typeface="NikoshBAN" panose="02000000000000000000" pitchFamily="2" charset="0"/>
              </a:rPr>
              <a:t>চোখের</a:t>
            </a:r>
            <a:r>
              <a:rPr lang="en-US" sz="5400" b="1" dirty="0">
                <a:solidFill>
                  <a:schemeClr val="tx1"/>
                </a:solidFill>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অভ্যন্তরীণ</a:t>
            </a:r>
            <a:r>
              <a:rPr lang="en-US" sz="5400" b="1" dirty="0">
                <a:solidFill>
                  <a:schemeClr val="tx1"/>
                </a:solidFill>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গঠন</a:t>
            </a:r>
            <a:r>
              <a:rPr lang="en-US" sz="5400" b="1" dirty="0">
                <a:solidFill>
                  <a:schemeClr val="tx1"/>
                </a:solidFill>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সচিত্র</a:t>
            </a:r>
            <a:r>
              <a:rPr lang="en-US" sz="5400" b="1" dirty="0">
                <a:solidFill>
                  <a:schemeClr val="tx1"/>
                </a:solidFill>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বর্ণনা</a:t>
            </a:r>
            <a:r>
              <a:rPr lang="en-US" sz="5400" b="1" dirty="0">
                <a:solidFill>
                  <a:schemeClr val="tx1"/>
                </a:solidFill>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কর</a:t>
            </a:r>
            <a:r>
              <a:rPr lang="en-US" sz="5400" b="1" dirty="0">
                <a:solidFill>
                  <a:schemeClr val="tx1"/>
                </a:solidFill>
                <a:latin typeface="NikoshBAN" panose="02000000000000000000" pitchFamily="2" charset="0"/>
                <a:cs typeface="NikoshBAN" panose="02000000000000000000" pitchFamily="2" charset="0"/>
              </a:rPr>
              <a:t>।</a:t>
            </a:r>
          </a:p>
        </p:txBody>
      </p:sp>
      <p:pic>
        <p:nvPicPr>
          <p:cNvPr id="8" name="Picture 7">
            <a:extLst>
              <a:ext uri="{FF2B5EF4-FFF2-40B4-BE49-F238E27FC236}">
                <a16:creationId xmlns:a16="http://schemas.microsoft.com/office/drawing/2014/main" id="{170265E6-7E29-4AB9-8604-A079796EA298}"/>
              </a:ext>
            </a:extLst>
          </p:cNvPr>
          <p:cNvPicPr>
            <a:picLocks noChangeAspect="1"/>
          </p:cNvPicPr>
          <p:nvPr/>
        </p:nvPicPr>
        <p:blipFill rotWithShape="1">
          <a:blip r:embed="rId5">
            <a:extLst>
              <a:ext uri="{28A0092B-C50C-407E-A947-70E740481C1C}">
                <a14:useLocalDpi xmlns:a14="http://schemas.microsoft.com/office/drawing/2010/main" val="0"/>
              </a:ext>
            </a:extLst>
          </a:blip>
          <a:srcRect l="40421"/>
          <a:stretch/>
        </p:blipFill>
        <p:spPr>
          <a:xfrm flipH="1">
            <a:off x="7222598" y="1020615"/>
            <a:ext cx="2199533" cy="1658415"/>
          </a:xfrm>
          <a:prstGeom prst="ellipse">
            <a:avLst/>
          </a:prstGeom>
          <a:ln w="76200">
            <a:solidFill>
              <a:schemeClr val="tx1"/>
            </a:solidFill>
          </a:ln>
          <a:effectLst>
            <a:softEdge rad="112500"/>
          </a:effectLst>
        </p:spPr>
      </p:pic>
    </p:spTree>
    <p:extLst>
      <p:ext uri="{BB962C8B-B14F-4D97-AF65-F5344CB8AC3E}">
        <p14:creationId xmlns:p14="http://schemas.microsoft.com/office/powerpoint/2010/main" val="39117639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8)">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pic>
        <p:nvPicPr>
          <p:cNvPr id="5" name="Picture 4">
            <a:extLst>
              <a:ext uri="{FF2B5EF4-FFF2-40B4-BE49-F238E27FC236}">
                <a16:creationId xmlns:a16="http://schemas.microsoft.com/office/drawing/2014/main" id="{BE2E5DCF-ED31-492F-8E5C-630D60742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042" y="1355035"/>
            <a:ext cx="8983731" cy="4147930"/>
          </a:xfrm>
          <a:prstGeom prst="rect">
            <a:avLst/>
          </a:prstGeom>
          <a:ln w="38100">
            <a:solidFill>
              <a:schemeClr val="tx1"/>
            </a:solidFill>
          </a:ln>
        </p:spPr>
      </p:pic>
    </p:spTree>
    <p:extLst>
      <p:ext uri="{BB962C8B-B14F-4D97-AF65-F5344CB8AC3E}">
        <p14:creationId xmlns:p14="http://schemas.microsoft.com/office/powerpoint/2010/main" val="578600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
            <a:ext cx="12192000" cy="6857826"/>
          </a:xfrm>
          <a:prstGeom prst="rect">
            <a:avLst/>
          </a:prstGeom>
        </p:spPr>
      </p:pic>
      <p:pic>
        <p:nvPicPr>
          <p:cNvPr id="4" name="Picture 3">
            <a:extLst>
              <a:ext uri="{FF2B5EF4-FFF2-40B4-BE49-F238E27FC236}">
                <a16:creationId xmlns:a16="http://schemas.microsoft.com/office/drawing/2014/main" id="{F06BC6ED-FF51-4879-BB91-D6EDDCE42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401" y="304801"/>
            <a:ext cx="6541104" cy="6056242"/>
          </a:xfrm>
          <a:prstGeom prst="rect">
            <a:avLst/>
          </a:prstGeom>
        </p:spPr>
      </p:pic>
    </p:spTree>
    <p:extLst>
      <p:ext uri="{BB962C8B-B14F-4D97-AF65-F5344CB8AC3E}">
        <p14:creationId xmlns:p14="http://schemas.microsoft.com/office/powerpoint/2010/main" val="1145377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sp>
        <p:nvSpPr>
          <p:cNvPr id="3" name="6-Point Star 2"/>
          <p:cNvSpPr/>
          <p:nvPr/>
        </p:nvSpPr>
        <p:spPr>
          <a:xfrm>
            <a:off x="8615966" y="115910"/>
            <a:ext cx="3206839" cy="2665927"/>
          </a:xfrm>
          <a:prstGeom prst="star6">
            <a:avLst>
              <a:gd name="adj" fmla="val 30651"/>
              <a:gd name="hf" fmla="val 115470"/>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chemeClr val="tx1"/>
                </a:solidFill>
                <a:latin typeface="NikoshBAN" panose="02000000000000000000" pitchFamily="2" charset="0"/>
                <a:cs typeface="NikoshBAN" panose="02000000000000000000" pitchFamily="2" charset="0"/>
              </a:rPr>
              <a:t>শিক্ষক পরিচিতি</a:t>
            </a:r>
            <a:endParaRPr lang="en-US" sz="4400" b="1" dirty="0">
              <a:solidFill>
                <a:schemeClr val="tx1"/>
              </a:solidFill>
              <a:latin typeface="NikoshBAN" panose="02000000000000000000" pitchFamily="2" charset="0"/>
              <a:cs typeface="NikoshBAN" panose="02000000000000000000" pitchFamily="2" charset="0"/>
            </a:endParaRPr>
          </a:p>
        </p:txBody>
      </p:sp>
      <p:grpSp>
        <p:nvGrpSpPr>
          <p:cNvPr id="5" name="Group 4"/>
          <p:cNvGrpSpPr/>
          <p:nvPr/>
        </p:nvGrpSpPr>
        <p:grpSpPr>
          <a:xfrm>
            <a:off x="416421" y="258852"/>
            <a:ext cx="11050071" cy="6274469"/>
            <a:chOff x="416421" y="298609"/>
            <a:chExt cx="11050071" cy="5937161"/>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831" y="298609"/>
              <a:ext cx="2176529" cy="2483228"/>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reeform 7"/>
            <p:cNvSpPr/>
            <p:nvPr/>
          </p:nvSpPr>
          <p:spPr>
            <a:xfrm>
              <a:off x="759854" y="298609"/>
              <a:ext cx="10706638" cy="5937161"/>
            </a:xfrm>
            <a:custGeom>
              <a:avLst/>
              <a:gdLst>
                <a:gd name="connsiteX0" fmla="*/ 1970468 w 8886915"/>
                <a:gd name="connsiteY0" fmla="*/ 298973 h 5387082"/>
                <a:gd name="connsiteX1" fmla="*/ 6387921 w 8886915"/>
                <a:gd name="connsiteY1" fmla="*/ 260337 h 5387082"/>
                <a:gd name="connsiteX2" fmla="*/ 6413679 w 8886915"/>
                <a:gd name="connsiteY2" fmla="*/ 260337 h 5387082"/>
                <a:gd name="connsiteX3" fmla="*/ 6465194 w 8886915"/>
                <a:gd name="connsiteY3" fmla="*/ 2784596 h 5387082"/>
                <a:gd name="connsiteX4" fmla="*/ 6490952 w 8886915"/>
                <a:gd name="connsiteY4" fmla="*/ 2668686 h 5387082"/>
                <a:gd name="connsiteX5" fmla="*/ 6478073 w 8886915"/>
                <a:gd name="connsiteY5" fmla="*/ 2733080 h 5387082"/>
                <a:gd name="connsiteX6" fmla="*/ 8718997 w 8886915"/>
                <a:gd name="connsiteY6" fmla="*/ 2745959 h 5387082"/>
                <a:gd name="connsiteX7" fmla="*/ 8718997 w 8886915"/>
                <a:gd name="connsiteY7" fmla="*/ 2758838 h 5387082"/>
                <a:gd name="connsiteX8" fmla="*/ 8667482 w 8886915"/>
                <a:gd name="connsiteY8" fmla="*/ 5205824 h 5387082"/>
                <a:gd name="connsiteX9" fmla="*/ 8654603 w 8886915"/>
                <a:gd name="connsiteY9" fmla="*/ 5205824 h 5387082"/>
                <a:gd name="connsiteX10" fmla="*/ 0 w 8886915"/>
                <a:gd name="connsiteY10" fmla="*/ 5257339 h 5387082"/>
                <a:gd name="connsiteX11" fmla="*/ 0 w 8886915"/>
                <a:gd name="connsiteY11" fmla="*/ 5257339 h 5387082"/>
                <a:gd name="connsiteX12" fmla="*/ 103031 w 8886915"/>
                <a:gd name="connsiteY12" fmla="*/ 2848990 h 5387082"/>
                <a:gd name="connsiteX13" fmla="*/ 77273 w 8886915"/>
                <a:gd name="connsiteY13" fmla="*/ 2861869 h 5387082"/>
                <a:gd name="connsiteX14" fmla="*/ 1841679 w 8886915"/>
                <a:gd name="connsiteY14" fmla="*/ 2758838 h 5387082"/>
                <a:gd name="connsiteX15" fmla="*/ 1880316 w 8886915"/>
                <a:gd name="connsiteY15" fmla="*/ 2733080 h 5387082"/>
                <a:gd name="connsiteX16" fmla="*/ 1854558 w 8886915"/>
                <a:gd name="connsiteY16" fmla="*/ 247458 h 5387082"/>
                <a:gd name="connsiteX17" fmla="*/ 1880316 w 8886915"/>
                <a:gd name="connsiteY17" fmla="*/ 67153 h 5387082"/>
                <a:gd name="connsiteX18" fmla="*/ 1970468 w 8886915"/>
                <a:gd name="connsiteY18" fmla="*/ 54275 h 5387082"/>
                <a:gd name="connsiteX19" fmla="*/ 1970468 w 8886915"/>
                <a:gd name="connsiteY19" fmla="*/ 298973 h 538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86915" h="5387082">
                  <a:moveTo>
                    <a:pt x="1970468" y="298973"/>
                  </a:moveTo>
                  <a:cubicBezTo>
                    <a:pt x="2706710" y="333317"/>
                    <a:pt x="6387921" y="260337"/>
                    <a:pt x="6387921" y="260337"/>
                  </a:cubicBezTo>
                  <a:cubicBezTo>
                    <a:pt x="7128456" y="253898"/>
                    <a:pt x="6400800" y="-160373"/>
                    <a:pt x="6413679" y="260337"/>
                  </a:cubicBezTo>
                  <a:cubicBezTo>
                    <a:pt x="6426558" y="681047"/>
                    <a:pt x="6452315" y="2383205"/>
                    <a:pt x="6465194" y="2784596"/>
                  </a:cubicBezTo>
                  <a:cubicBezTo>
                    <a:pt x="6478073" y="3185988"/>
                    <a:pt x="6488806" y="2677272"/>
                    <a:pt x="6490952" y="2668686"/>
                  </a:cubicBezTo>
                  <a:cubicBezTo>
                    <a:pt x="6493098" y="2660100"/>
                    <a:pt x="6106732" y="2720201"/>
                    <a:pt x="6478073" y="2733080"/>
                  </a:cubicBezTo>
                  <a:cubicBezTo>
                    <a:pt x="6849414" y="2745959"/>
                    <a:pt x="8345510" y="2741666"/>
                    <a:pt x="8718997" y="2745959"/>
                  </a:cubicBezTo>
                  <a:cubicBezTo>
                    <a:pt x="9092484" y="2750252"/>
                    <a:pt x="8727583" y="2348861"/>
                    <a:pt x="8718997" y="2758838"/>
                  </a:cubicBezTo>
                  <a:cubicBezTo>
                    <a:pt x="8710411" y="3168815"/>
                    <a:pt x="8678214" y="4797993"/>
                    <a:pt x="8667482" y="5205824"/>
                  </a:cubicBezTo>
                  <a:cubicBezTo>
                    <a:pt x="8656750" y="5613655"/>
                    <a:pt x="8654603" y="5205824"/>
                    <a:pt x="8654603" y="5205824"/>
                  </a:cubicBezTo>
                  <a:lnTo>
                    <a:pt x="0" y="5257339"/>
                  </a:lnTo>
                  <a:lnTo>
                    <a:pt x="0" y="5257339"/>
                  </a:lnTo>
                  <a:cubicBezTo>
                    <a:pt x="17172" y="4855947"/>
                    <a:pt x="90152" y="3248235"/>
                    <a:pt x="103031" y="2848990"/>
                  </a:cubicBezTo>
                  <a:cubicBezTo>
                    <a:pt x="115910" y="2449745"/>
                    <a:pt x="77273" y="2861869"/>
                    <a:pt x="77273" y="2861869"/>
                  </a:cubicBezTo>
                  <a:lnTo>
                    <a:pt x="1841679" y="2758838"/>
                  </a:lnTo>
                  <a:cubicBezTo>
                    <a:pt x="2142186" y="2737373"/>
                    <a:pt x="1878170" y="3151643"/>
                    <a:pt x="1880316" y="2733080"/>
                  </a:cubicBezTo>
                  <a:cubicBezTo>
                    <a:pt x="1882462" y="2314517"/>
                    <a:pt x="1854558" y="691779"/>
                    <a:pt x="1854558" y="247458"/>
                  </a:cubicBezTo>
                  <a:cubicBezTo>
                    <a:pt x="1854558" y="-196863"/>
                    <a:pt x="1860998" y="99350"/>
                    <a:pt x="1880316" y="67153"/>
                  </a:cubicBezTo>
                  <a:cubicBezTo>
                    <a:pt x="1899634" y="34956"/>
                    <a:pt x="1953296" y="17785"/>
                    <a:pt x="1970468" y="54275"/>
                  </a:cubicBezTo>
                  <a:cubicBezTo>
                    <a:pt x="1987640" y="90765"/>
                    <a:pt x="1234226" y="264629"/>
                    <a:pt x="1970468" y="298973"/>
                  </a:cubicBezTo>
                  <a:close/>
                </a:path>
              </a:pathLst>
            </a:cu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NikoshBAN" panose="02000000000000000000" pitchFamily="2" charset="0"/>
                <a:cs typeface="NikoshBAN" panose="02000000000000000000" pitchFamily="2" charset="0"/>
              </a:endParaRPr>
            </a:p>
          </p:txBody>
        </p:sp>
        <p:sp>
          <p:nvSpPr>
            <p:cNvPr id="11" name="TextBox 10"/>
            <p:cNvSpPr txBox="1"/>
            <p:nvPr/>
          </p:nvSpPr>
          <p:spPr>
            <a:xfrm>
              <a:off x="416421" y="1225598"/>
              <a:ext cx="10685723" cy="3785652"/>
            </a:xfrm>
            <a:prstGeom prst="rect">
              <a:avLst/>
            </a:prstGeom>
            <a:noFill/>
            <a:ln w="19050">
              <a:noFill/>
            </a:ln>
          </p:spPr>
          <p:txBody>
            <a:bodyPr wrap="square" rtlCol="0">
              <a:spAutoFit/>
            </a:bodyPr>
            <a:lstStyle/>
            <a:p>
              <a:pPr algn="ctr"/>
              <a:r>
                <a:rPr lang="bn-IN" sz="5400" b="1" dirty="0">
                  <a:solidFill>
                    <a:schemeClr val="tx1"/>
                  </a:solidFill>
                  <a:latin typeface="NikoshBAN" panose="02000000000000000000" pitchFamily="2" charset="0"/>
                  <a:cs typeface="NikoshBAN" panose="02000000000000000000" pitchFamily="2" charset="0"/>
                </a:rPr>
                <a:t>মোহাম্মদ জাহাঙ্গীর আলম</a:t>
              </a:r>
              <a:r>
                <a:rPr lang="en-US" sz="5400" b="1" dirty="0">
                  <a:latin typeface="NikoshBAN" panose="02000000000000000000" pitchFamily="2" charset="0"/>
                  <a:cs typeface="NikoshBAN" panose="02000000000000000000" pitchFamily="2" charset="0"/>
                </a:rPr>
                <a:t>   </a:t>
              </a:r>
              <a:endParaRPr lang="bn-IN" sz="5400" b="1" dirty="0">
                <a:solidFill>
                  <a:schemeClr val="tx1"/>
                </a:solidFill>
                <a:latin typeface="NikoshBAN" panose="02000000000000000000" pitchFamily="2" charset="0"/>
                <a:cs typeface="NikoshBAN" panose="02000000000000000000" pitchFamily="2" charset="0"/>
              </a:endParaRPr>
            </a:p>
            <a:p>
              <a:pPr algn="ctr"/>
              <a:r>
                <a:rPr lang="bn-IN" sz="4400" b="1" dirty="0">
                  <a:solidFill>
                    <a:schemeClr val="tx1"/>
                  </a:solidFill>
                  <a:latin typeface="NikoshBAN" panose="02000000000000000000" pitchFamily="2" charset="0"/>
                  <a:cs typeface="NikoshBAN" panose="02000000000000000000" pitchFamily="2" charset="0"/>
                </a:rPr>
                <a:t>সহকারি প্রধান শিক্ষক</a:t>
              </a:r>
              <a:endParaRPr lang="en-US" sz="4400" b="1" dirty="0">
                <a:solidFill>
                  <a:schemeClr val="tx1"/>
                </a:solidFill>
                <a:latin typeface="NikoshBAN" panose="02000000000000000000" pitchFamily="2" charset="0"/>
                <a:cs typeface="NikoshBAN" panose="02000000000000000000" pitchFamily="2" charset="0"/>
              </a:endParaRPr>
            </a:p>
            <a:p>
              <a:pPr algn="ctr"/>
              <a:r>
                <a:rPr lang="bn-IN" sz="5400" b="1" dirty="0">
                  <a:solidFill>
                    <a:schemeClr val="tx1"/>
                  </a:solidFill>
                  <a:latin typeface="NikoshBAN" panose="02000000000000000000" pitchFamily="2" charset="0"/>
                  <a:cs typeface="NikoshBAN" panose="02000000000000000000" pitchFamily="2" charset="0"/>
                </a:rPr>
                <a:t>গুয়াপঞ্চক উচ্চ বিদ্যালয়</a:t>
              </a:r>
            </a:p>
            <a:p>
              <a:pPr algn="ctr"/>
              <a:r>
                <a:rPr lang="bn-IN" sz="4400" b="1" dirty="0">
                  <a:solidFill>
                    <a:schemeClr val="tx1"/>
                  </a:solidFill>
                  <a:latin typeface="NikoshBAN" panose="02000000000000000000" pitchFamily="2" charset="0"/>
                  <a:cs typeface="NikoshBAN" panose="02000000000000000000" pitchFamily="2" charset="0"/>
                </a:rPr>
                <a:t>আনোয়ারা, চট্টগ্রাম</a:t>
              </a:r>
            </a:p>
            <a:p>
              <a:pPr algn="ctr"/>
              <a:r>
                <a:rPr lang="en-US" sz="4400" b="1" dirty="0">
                  <a:solidFill>
                    <a:schemeClr val="tx1"/>
                  </a:solidFill>
                  <a:latin typeface="NikoshBAN" panose="02000000000000000000" pitchFamily="2" charset="0"/>
                  <a:cs typeface="NikoshBAN" panose="02000000000000000000" pitchFamily="2" charset="0"/>
                </a:rPr>
                <a:t>   Email. </a:t>
              </a:r>
              <a:r>
                <a:rPr lang="en-US" sz="4400" b="1" dirty="0">
                  <a:solidFill>
                    <a:srgbClr val="FF0000"/>
                  </a:solidFill>
                  <a:latin typeface="NikoshBAN" panose="02000000000000000000" pitchFamily="2" charset="0"/>
                  <a:cs typeface="NikoshBAN" panose="02000000000000000000" pitchFamily="2" charset="0"/>
                  <a:hlinkClick r:id="rId4"/>
                </a:rPr>
                <a:t>mjahangirkaptai@gmail.com</a:t>
              </a:r>
              <a:endParaRPr lang="en-US" sz="4400" b="1" dirty="0">
                <a:solidFill>
                  <a:srgbClr val="FF000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64769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sp>
        <p:nvSpPr>
          <p:cNvPr id="4" name="6-Point Star 3"/>
          <p:cNvSpPr/>
          <p:nvPr/>
        </p:nvSpPr>
        <p:spPr>
          <a:xfrm>
            <a:off x="8615966" y="115910"/>
            <a:ext cx="3206839" cy="2958594"/>
          </a:xfrm>
          <a:prstGeom prst="star6">
            <a:avLst>
              <a:gd name="adj" fmla="val 30651"/>
              <a:gd name="hf" fmla="val 115470"/>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latin typeface="NikoshBAN" panose="02000000000000000000" pitchFamily="2" charset="0"/>
                <a:cs typeface="NikoshBAN" panose="02000000000000000000" pitchFamily="2" charset="0"/>
              </a:rPr>
              <a:t>পাঠ</a:t>
            </a:r>
            <a:r>
              <a:rPr lang="en-US" sz="4800" b="1" dirty="0">
                <a:solidFill>
                  <a:schemeClr val="tx1"/>
                </a:solidFill>
                <a:latin typeface="NikoshBAN" panose="02000000000000000000" pitchFamily="2" charset="0"/>
                <a:cs typeface="NikoshBAN" panose="02000000000000000000" pitchFamily="2" charset="0"/>
              </a:rPr>
              <a:t> </a:t>
            </a:r>
            <a:r>
              <a:rPr lang="bn-IN" sz="4800" b="1" dirty="0">
                <a:solidFill>
                  <a:schemeClr val="tx1"/>
                </a:solidFill>
                <a:latin typeface="NikoshBAN" panose="02000000000000000000" pitchFamily="2" charset="0"/>
                <a:cs typeface="NikoshBAN" panose="02000000000000000000" pitchFamily="2" charset="0"/>
              </a:rPr>
              <a:t>পরিচিতি</a:t>
            </a:r>
            <a:endParaRPr lang="en-US" sz="4800" b="1" dirty="0">
              <a:solidFill>
                <a:schemeClr val="tx1"/>
              </a:solidFill>
              <a:latin typeface="NikoshBAN" panose="02000000000000000000" pitchFamily="2" charset="0"/>
              <a:cs typeface="NikoshBAN" panose="02000000000000000000" pitchFamily="2" charset="0"/>
            </a:endParaRPr>
          </a:p>
        </p:txBody>
      </p:sp>
      <p:grpSp>
        <p:nvGrpSpPr>
          <p:cNvPr id="8" name="Group 7">
            <a:extLst>
              <a:ext uri="{FF2B5EF4-FFF2-40B4-BE49-F238E27FC236}">
                <a16:creationId xmlns:a16="http://schemas.microsoft.com/office/drawing/2014/main" id="{7505D501-0695-4F7F-B7BB-846A6860CB98}"/>
              </a:ext>
            </a:extLst>
          </p:cNvPr>
          <p:cNvGrpSpPr/>
          <p:nvPr/>
        </p:nvGrpSpPr>
        <p:grpSpPr>
          <a:xfrm>
            <a:off x="749120" y="244480"/>
            <a:ext cx="10693758" cy="5937161"/>
            <a:chOff x="749120" y="284237"/>
            <a:chExt cx="10693758" cy="5937161"/>
          </a:xfrm>
        </p:grpSpPr>
        <p:grpSp>
          <p:nvGrpSpPr>
            <p:cNvPr id="7" name="Group 6"/>
            <p:cNvGrpSpPr/>
            <p:nvPr/>
          </p:nvGrpSpPr>
          <p:grpSpPr>
            <a:xfrm>
              <a:off x="749120" y="284237"/>
              <a:ext cx="10693758" cy="5937161"/>
              <a:chOff x="772734" y="337246"/>
              <a:chExt cx="10693758" cy="5937161"/>
            </a:xfrm>
          </p:grpSpPr>
          <p:sp>
            <p:nvSpPr>
              <p:cNvPr id="5" name="Freeform 4"/>
              <p:cNvSpPr/>
              <p:nvPr/>
            </p:nvSpPr>
            <p:spPr>
              <a:xfrm>
                <a:off x="772734" y="337246"/>
                <a:ext cx="10693758" cy="5937161"/>
              </a:xfrm>
              <a:custGeom>
                <a:avLst/>
                <a:gdLst>
                  <a:gd name="connsiteX0" fmla="*/ 1970468 w 8886915"/>
                  <a:gd name="connsiteY0" fmla="*/ 298973 h 5387082"/>
                  <a:gd name="connsiteX1" fmla="*/ 6387921 w 8886915"/>
                  <a:gd name="connsiteY1" fmla="*/ 260337 h 5387082"/>
                  <a:gd name="connsiteX2" fmla="*/ 6413679 w 8886915"/>
                  <a:gd name="connsiteY2" fmla="*/ 260337 h 5387082"/>
                  <a:gd name="connsiteX3" fmla="*/ 6465194 w 8886915"/>
                  <a:gd name="connsiteY3" fmla="*/ 2784596 h 5387082"/>
                  <a:gd name="connsiteX4" fmla="*/ 6490952 w 8886915"/>
                  <a:gd name="connsiteY4" fmla="*/ 2668686 h 5387082"/>
                  <a:gd name="connsiteX5" fmla="*/ 6478073 w 8886915"/>
                  <a:gd name="connsiteY5" fmla="*/ 2733080 h 5387082"/>
                  <a:gd name="connsiteX6" fmla="*/ 8718997 w 8886915"/>
                  <a:gd name="connsiteY6" fmla="*/ 2745959 h 5387082"/>
                  <a:gd name="connsiteX7" fmla="*/ 8718997 w 8886915"/>
                  <a:gd name="connsiteY7" fmla="*/ 2758838 h 5387082"/>
                  <a:gd name="connsiteX8" fmla="*/ 8667482 w 8886915"/>
                  <a:gd name="connsiteY8" fmla="*/ 5205824 h 5387082"/>
                  <a:gd name="connsiteX9" fmla="*/ 8654603 w 8886915"/>
                  <a:gd name="connsiteY9" fmla="*/ 5205824 h 5387082"/>
                  <a:gd name="connsiteX10" fmla="*/ 0 w 8886915"/>
                  <a:gd name="connsiteY10" fmla="*/ 5257339 h 5387082"/>
                  <a:gd name="connsiteX11" fmla="*/ 0 w 8886915"/>
                  <a:gd name="connsiteY11" fmla="*/ 5257339 h 5387082"/>
                  <a:gd name="connsiteX12" fmla="*/ 103031 w 8886915"/>
                  <a:gd name="connsiteY12" fmla="*/ 2848990 h 5387082"/>
                  <a:gd name="connsiteX13" fmla="*/ 77273 w 8886915"/>
                  <a:gd name="connsiteY13" fmla="*/ 2861869 h 5387082"/>
                  <a:gd name="connsiteX14" fmla="*/ 1841679 w 8886915"/>
                  <a:gd name="connsiteY14" fmla="*/ 2758838 h 5387082"/>
                  <a:gd name="connsiteX15" fmla="*/ 1880316 w 8886915"/>
                  <a:gd name="connsiteY15" fmla="*/ 2733080 h 5387082"/>
                  <a:gd name="connsiteX16" fmla="*/ 1854558 w 8886915"/>
                  <a:gd name="connsiteY16" fmla="*/ 247458 h 5387082"/>
                  <a:gd name="connsiteX17" fmla="*/ 1880316 w 8886915"/>
                  <a:gd name="connsiteY17" fmla="*/ 67153 h 5387082"/>
                  <a:gd name="connsiteX18" fmla="*/ 1970468 w 8886915"/>
                  <a:gd name="connsiteY18" fmla="*/ 54275 h 5387082"/>
                  <a:gd name="connsiteX19" fmla="*/ 1970468 w 8886915"/>
                  <a:gd name="connsiteY19" fmla="*/ 298973 h 538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86915" h="5387082">
                    <a:moveTo>
                      <a:pt x="1970468" y="298973"/>
                    </a:moveTo>
                    <a:cubicBezTo>
                      <a:pt x="2706710" y="333317"/>
                      <a:pt x="6387921" y="260337"/>
                      <a:pt x="6387921" y="260337"/>
                    </a:cubicBezTo>
                    <a:cubicBezTo>
                      <a:pt x="7128456" y="253898"/>
                      <a:pt x="6400800" y="-160373"/>
                      <a:pt x="6413679" y="260337"/>
                    </a:cubicBezTo>
                    <a:cubicBezTo>
                      <a:pt x="6426558" y="681047"/>
                      <a:pt x="6452315" y="2383205"/>
                      <a:pt x="6465194" y="2784596"/>
                    </a:cubicBezTo>
                    <a:cubicBezTo>
                      <a:pt x="6478073" y="3185988"/>
                      <a:pt x="6488806" y="2677272"/>
                      <a:pt x="6490952" y="2668686"/>
                    </a:cubicBezTo>
                    <a:cubicBezTo>
                      <a:pt x="6493098" y="2660100"/>
                      <a:pt x="6106732" y="2720201"/>
                      <a:pt x="6478073" y="2733080"/>
                    </a:cubicBezTo>
                    <a:cubicBezTo>
                      <a:pt x="6849414" y="2745959"/>
                      <a:pt x="8345510" y="2741666"/>
                      <a:pt x="8718997" y="2745959"/>
                    </a:cubicBezTo>
                    <a:cubicBezTo>
                      <a:pt x="9092484" y="2750252"/>
                      <a:pt x="8727583" y="2348861"/>
                      <a:pt x="8718997" y="2758838"/>
                    </a:cubicBezTo>
                    <a:cubicBezTo>
                      <a:pt x="8710411" y="3168815"/>
                      <a:pt x="8678214" y="4797993"/>
                      <a:pt x="8667482" y="5205824"/>
                    </a:cubicBezTo>
                    <a:cubicBezTo>
                      <a:pt x="8656750" y="5613655"/>
                      <a:pt x="8654603" y="5205824"/>
                      <a:pt x="8654603" y="5205824"/>
                    </a:cubicBezTo>
                    <a:lnTo>
                      <a:pt x="0" y="5257339"/>
                    </a:lnTo>
                    <a:lnTo>
                      <a:pt x="0" y="5257339"/>
                    </a:lnTo>
                    <a:cubicBezTo>
                      <a:pt x="17172" y="4855947"/>
                      <a:pt x="90152" y="3248235"/>
                      <a:pt x="103031" y="2848990"/>
                    </a:cubicBezTo>
                    <a:cubicBezTo>
                      <a:pt x="115910" y="2449745"/>
                      <a:pt x="77273" y="2861869"/>
                      <a:pt x="77273" y="2861869"/>
                    </a:cubicBezTo>
                    <a:lnTo>
                      <a:pt x="1841679" y="2758838"/>
                    </a:lnTo>
                    <a:cubicBezTo>
                      <a:pt x="2142186" y="2737373"/>
                      <a:pt x="1878170" y="3151643"/>
                      <a:pt x="1880316" y="2733080"/>
                    </a:cubicBezTo>
                    <a:cubicBezTo>
                      <a:pt x="1882462" y="2314517"/>
                      <a:pt x="1854558" y="691779"/>
                      <a:pt x="1854558" y="247458"/>
                    </a:cubicBezTo>
                    <a:cubicBezTo>
                      <a:pt x="1854558" y="-196863"/>
                      <a:pt x="1860998" y="99350"/>
                      <a:pt x="1880316" y="67153"/>
                    </a:cubicBezTo>
                    <a:cubicBezTo>
                      <a:pt x="1899634" y="34956"/>
                      <a:pt x="1953296" y="17785"/>
                      <a:pt x="1970468" y="54275"/>
                    </a:cubicBezTo>
                    <a:cubicBezTo>
                      <a:pt x="1987640" y="90765"/>
                      <a:pt x="1234226" y="264629"/>
                      <a:pt x="1970468" y="298973"/>
                    </a:cubicBezTo>
                    <a:close/>
                  </a:path>
                </a:pathLst>
              </a:custGeom>
              <a:solidFill>
                <a:schemeClr val="accent3">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34" y="519851"/>
                <a:ext cx="1828800" cy="2495550"/>
              </a:xfrm>
              <a:prstGeom prst="rect">
                <a:avLst/>
              </a:prstGeom>
              <a:ln w="12700">
                <a:solidFill>
                  <a:schemeClr val="tx1"/>
                </a:solidFill>
              </a:ln>
            </p:spPr>
          </p:pic>
          <p:sp>
            <p:nvSpPr>
              <p:cNvPr id="3" name="TextBox 2"/>
              <p:cNvSpPr txBox="1"/>
              <p:nvPr/>
            </p:nvSpPr>
            <p:spPr>
              <a:xfrm>
                <a:off x="3697357" y="781883"/>
                <a:ext cx="4192573" cy="3125855"/>
              </a:xfrm>
              <a:prstGeom prst="rect">
                <a:avLst/>
              </a:prstGeom>
              <a:noFill/>
            </p:spPr>
            <p:txBody>
              <a:bodyPr wrap="square" rtlCol="0">
                <a:spAutoFit/>
              </a:bodyPr>
              <a:lstStyle/>
              <a:p>
                <a:pPr algn="ctr"/>
                <a:r>
                  <a:rPr lang="en-US" sz="6600" b="1" dirty="0" err="1">
                    <a:latin typeface="NikoshBAN" panose="02000000000000000000" pitchFamily="2" charset="0"/>
                    <a:cs typeface="NikoshBAN" panose="02000000000000000000" pitchFamily="2" charset="0"/>
                  </a:rPr>
                  <a:t>অষ্টম</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শ্রেণি</a:t>
                </a:r>
                <a:endParaRPr lang="en-US" sz="6600" b="1" dirty="0">
                  <a:latin typeface="NikoshBAN" panose="02000000000000000000" pitchFamily="2" charset="0"/>
                  <a:cs typeface="NikoshBAN" panose="02000000000000000000" pitchFamily="2" charset="0"/>
                </a:endParaRPr>
              </a:p>
              <a:p>
                <a:pPr algn="ctr"/>
                <a:r>
                  <a:rPr lang="en-US" sz="6600" b="1" dirty="0" err="1">
                    <a:latin typeface="NikoshBAN" panose="02000000000000000000" pitchFamily="2" charset="0"/>
                    <a:cs typeface="NikoshBAN" panose="02000000000000000000" pitchFamily="2" charset="0"/>
                  </a:rPr>
                  <a:t>বিজ্ঞান</a:t>
                </a:r>
                <a:endParaRPr lang="en-US" sz="6600" b="1" dirty="0">
                  <a:latin typeface="NikoshBAN" panose="02000000000000000000" pitchFamily="2" charset="0"/>
                  <a:cs typeface="NikoshBAN" panose="02000000000000000000" pitchFamily="2" charset="0"/>
                </a:endParaRPr>
              </a:p>
              <a:p>
                <a:pPr algn="ctr"/>
                <a:r>
                  <a:rPr lang="en-US" sz="6600" b="1" dirty="0" err="1">
                    <a:latin typeface="NikoshBAN" panose="02000000000000000000" pitchFamily="2" charset="0"/>
                    <a:cs typeface="NikoshBAN" panose="02000000000000000000" pitchFamily="2" charset="0"/>
                  </a:rPr>
                  <a:t>একাদশ</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অধ্যায়</a:t>
                </a:r>
                <a:endParaRPr lang="en-US" sz="6600" b="1" dirty="0">
                  <a:latin typeface="NikoshBAN" panose="02000000000000000000" pitchFamily="2" charset="0"/>
                  <a:cs typeface="NikoshBAN" panose="02000000000000000000" pitchFamily="2" charset="0"/>
                </a:endParaRPr>
              </a:p>
            </p:txBody>
          </p:sp>
        </p:grpSp>
        <p:pic>
          <p:nvPicPr>
            <p:cNvPr id="13" name="Picture 12">
              <a:extLst>
                <a:ext uri="{FF2B5EF4-FFF2-40B4-BE49-F238E27FC236}">
                  <a16:creationId xmlns:a16="http://schemas.microsoft.com/office/drawing/2014/main" id="{6CFBE27A-AA29-40C6-B66B-BFA334C766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333" y="3735282"/>
              <a:ext cx="3564920" cy="1996355"/>
            </a:xfrm>
            <a:prstGeom prst="rect">
              <a:avLst/>
            </a:prstGeom>
          </p:spPr>
        </p:pic>
        <p:sp>
          <p:nvSpPr>
            <p:cNvPr id="17" name="TextBox 16">
              <a:extLst>
                <a:ext uri="{FF2B5EF4-FFF2-40B4-BE49-F238E27FC236}">
                  <a16:creationId xmlns:a16="http://schemas.microsoft.com/office/drawing/2014/main" id="{C3B413B6-7768-4C1D-8699-C6BEEFC4B09C}"/>
                </a:ext>
              </a:extLst>
            </p:cNvPr>
            <p:cNvSpPr txBox="1"/>
            <p:nvPr/>
          </p:nvSpPr>
          <p:spPr>
            <a:xfrm>
              <a:off x="4068333" y="4733459"/>
              <a:ext cx="3285296" cy="1200329"/>
            </a:xfrm>
            <a:prstGeom prst="rect">
              <a:avLst/>
            </a:prstGeom>
            <a:noFill/>
          </p:spPr>
          <p:txBody>
            <a:bodyPr wrap="square">
              <a:spAutoFit/>
            </a:bodyPr>
            <a:lstStyle/>
            <a:p>
              <a:pPr algn="ctr"/>
              <a:r>
                <a:rPr lang="en-US" sz="7200" b="1" dirty="0" err="1">
                  <a:solidFill>
                    <a:srgbClr val="FF0000"/>
                  </a:solidFill>
                  <a:latin typeface="NikoshBAN" panose="02000000000000000000" pitchFamily="2" charset="0"/>
                  <a:cs typeface="NikoshBAN" panose="02000000000000000000" pitchFamily="2" charset="0"/>
                </a:rPr>
                <a:t>মানব</a:t>
              </a:r>
              <a:r>
                <a:rPr lang="en-US" sz="7200" b="1" dirty="0">
                  <a:solidFill>
                    <a:srgbClr val="FF0000"/>
                  </a:solidFill>
                  <a:latin typeface="NikoshBAN" panose="02000000000000000000" pitchFamily="2" charset="0"/>
                  <a:cs typeface="NikoshBAN" panose="02000000000000000000" pitchFamily="2" charset="0"/>
                </a:rPr>
                <a:t> </a:t>
              </a:r>
              <a:r>
                <a:rPr lang="en-US" sz="7200" b="1" dirty="0" err="1">
                  <a:solidFill>
                    <a:srgbClr val="FF0000"/>
                  </a:solidFill>
                  <a:latin typeface="NikoshBAN" panose="02000000000000000000" pitchFamily="2" charset="0"/>
                  <a:cs typeface="NikoshBAN" panose="02000000000000000000" pitchFamily="2" charset="0"/>
                </a:rPr>
                <a:t>চক্ষু</a:t>
              </a:r>
              <a:endParaRPr lang="en-US" sz="7200" b="1" dirty="0">
                <a:solidFill>
                  <a:srgbClr val="FF000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939854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sp>
        <p:nvSpPr>
          <p:cNvPr id="4" name="Flowchart: Stored Data 3"/>
          <p:cNvSpPr/>
          <p:nvPr/>
        </p:nvSpPr>
        <p:spPr>
          <a:xfrm flipH="1">
            <a:off x="3157485" y="347729"/>
            <a:ext cx="8724766" cy="6225349"/>
          </a:xfrm>
          <a:prstGeom prst="flowChartOnlineStorag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a:solidFill>
                <a:schemeClr val="tx1"/>
              </a:solidFill>
              <a:latin typeface="NikoshBAN" panose="02000000000000000000" pitchFamily="2" charset="0"/>
              <a:cs typeface="NikoshBAN" panose="02000000000000000000" pitchFamily="2" charset="0"/>
            </a:endParaRPr>
          </a:p>
        </p:txBody>
      </p:sp>
      <p:grpSp>
        <p:nvGrpSpPr>
          <p:cNvPr id="6" name="Group 5"/>
          <p:cNvGrpSpPr/>
          <p:nvPr/>
        </p:nvGrpSpPr>
        <p:grpSpPr>
          <a:xfrm flipH="1">
            <a:off x="309744" y="307972"/>
            <a:ext cx="3546637" cy="5618415"/>
            <a:chOff x="7083381" y="347729"/>
            <a:chExt cx="4378817" cy="5254583"/>
          </a:xfrm>
        </p:grpSpPr>
        <p:sp>
          <p:nvSpPr>
            <p:cNvPr id="3" name="Rounded Rectangular Callout 2"/>
            <p:cNvSpPr/>
            <p:nvPr/>
          </p:nvSpPr>
          <p:spPr>
            <a:xfrm>
              <a:off x="7946265" y="347729"/>
              <a:ext cx="3515933" cy="2292440"/>
            </a:xfrm>
            <a:prstGeom prst="wedgeRoundRectCallout">
              <a:avLst>
                <a:gd name="adj1" fmla="val -93979"/>
                <a:gd name="adj2" fmla="val 53001"/>
                <a:gd name="adj3" fmla="val 16667"/>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a:solidFill>
                    <a:schemeClr val="tx1"/>
                  </a:solidFill>
                  <a:latin typeface="NikoshBAN" panose="02000000000000000000" pitchFamily="2" charset="0"/>
                  <a:cs typeface="NikoshBAN" panose="02000000000000000000" pitchFamily="2" charset="0"/>
                </a:rPr>
                <a:t>শিখনফল</a:t>
              </a:r>
              <a:endParaRPr lang="en-US" sz="6000" b="1" dirty="0">
                <a:solidFill>
                  <a:schemeClr val="tx1"/>
                </a:solidFill>
                <a:latin typeface="NikoshBAN" panose="02000000000000000000" pitchFamily="2" charset="0"/>
                <a:cs typeface="NikoshBAN" panose="02000000000000000000" pitchFamily="2" charset="0"/>
              </a:endParaRPr>
            </a:p>
          </p:txBody>
        </p:sp>
        <p:grpSp>
          <p:nvGrpSpPr>
            <p:cNvPr id="14" name="Group 13"/>
            <p:cNvGrpSpPr/>
            <p:nvPr/>
          </p:nvGrpSpPr>
          <p:grpSpPr>
            <a:xfrm>
              <a:off x="7083381" y="3407053"/>
              <a:ext cx="4378817" cy="2195259"/>
              <a:chOff x="7215935" y="3690387"/>
              <a:chExt cx="4378817" cy="170645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299" t="3914" r="3758" b="3573"/>
              <a:stretch/>
            </p:blipFill>
            <p:spPr>
              <a:xfrm>
                <a:off x="7215935" y="3722583"/>
                <a:ext cx="4378817" cy="1674254"/>
              </a:xfrm>
              <a:prstGeom prst="rect">
                <a:avLst/>
              </a:prstGeom>
              <a:ln w="9525">
                <a:solidFill>
                  <a:schemeClr val="tx1"/>
                </a:solidFill>
              </a:ln>
            </p:spPr>
          </p:pic>
          <p:sp>
            <p:nvSpPr>
              <p:cNvPr id="13" name="Freeform 12"/>
              <p:cNvSpPr/>
              <p:nvPr/>
            </p:nvSpPr>
            <p:spPr>
              <a:xfrm>
                <a:off x="9182637" y="3690387"/>
                <a:ext cx="395635" cy="1706449"/>
              </a:xfrm>
              <a:custGeom>
                <a:avLst/>
                <a:gdLst>
                  <a:gd name="connsiteX0" fmla="*/ 0 w 395635"/>
                  <a:gd name="connsiteY0" fmla="*/ 0 h 1502290"/>
                  <a:gd name="connsiteX1" fmla="*/ 257577 w 395635"/>
                  <a:gd name="connsiteY1" fmla="*/ 244699 h 1502290"/>
                  <a:gd name="connsiteX2" fmla="*/ 257577 w 395635"/>
                  <a:gd name="connsiteY2" fmla="*/ 244699 h 1502290"/>
                  <a:gd name="connsiteX3" fmla="*/ 103031 w 395635"/>
                  <a:gd name="connsiteY3" fmla="*/ 463640 h 1502290"/>
                  <a:gd name="connsiteX4" fmla="*/ 270456 w 395635"/>
                  <a:gd name="connsiteY4" fmla="*/ 682581 h 1502290"/>
                  <a:gd name="connsiteX5" fmla="*/ 90152 w 395635"/>
                  <a:gd name="connsiteY5" fmla="*/ 888643 h 1502290"/>
                  <a:gd name="connsiteX6" fmla="*/ 321971 w 395635"/>
                  <a:gd name="connsiteY6" fmla="*/ 1068947 h 1502290"/>
                  <a:gd name="connsiteX7" fmla="*/ 103031 w 395635"/>
                  <a:gd name="connsiteY7" fmla="*/ 1287888 h 1502290"/>
                  <a:gd name="connsiteX8" fmla="*/ 373487 w 395635"/>
                  <a:gd name="connsiteY8" fmla="*/ 1493950 h 1502290"/>
                  <a:gd name="connsiteX9" fmla="*/ 360608 w 395635"/>
                  <a:gd name="connsiteY9" fmla="*/ 1442434 h 15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635" h="1502290">
                    <a:moveTo>
                      <a:pt x="0" y="0"/>
                    </a:moveTo>
                    <a:lnTo>
                      <a:pt x="257577" y="244699"/>
                    </a:lnTo>
                    <a:lnTo>
                      <a:pt x="257577" y="244699"/>
                    </a:lnTo>
                    <a:cubicBezTo>
                      <a:pt x="231819" y="281189"/>
                      <a:pt x="100885" y="390660"/>
                      <a:pt x="103031" y="463640"/>
                    </a:cubicBezTo>
                    <a:cubicBezTo>
                      <a:pt x="105177" y="536620"/>
                      <a:pt x="272602" y="611747"/>
                      <a:pt x="270456" y="682581"/>
                    </a:cubicBezTo>
                    <a:cubicBezTo>
                      <a:pt x="268310" y="753415"/>
                      <a:pt x="81566" y="824249"/>
                      <a:pt x="90152" y="888643"/>
                    </a:cubicBezTo>
                    <a:cubicBezTo>
                      <a:pt x="98738" y="953037"/>
                      <a:pt x="319825" y="1002406"/>
                      <a:pt x="321971" y="1068947"/>
                    </a:cubicBezTo>
                    <a:cubicBezTo>
                      <a:pt x="324117" y="1135488"/>
                      <a:pt x="94445" y="1217054"/>
                      <a:pt x="103031" y="1287888"/>
                    </a:cubicBezTo>
                    <a:cubicBezTo>
                      <a:pt x="111617" y="1358722"/>
                      <a:pt x="330558" y="1468192"/>
                      <a:pt x="373487" y="1493950"/>
                    </a:cubicBezTo>
                    <a:cubicBezTo>
                      <a:pt x="416416" y="1519708"/>
                      <a:pt x="388512" y="1481071"/>
                      <a:pt x="360608" y="144243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082BCA93-B774-4322-9749-A8DEFFF57C55}"/>
              </a:ext>
            </a:extLst>
          </p:cNvPr>
          <p:cNvGrpSpPr/>
          <p:nvPr/>
        </p:nvGrpSpPr>
        <p:grpSpPr>
          <a:xfrm>
            <a:off x="4750419" y="838325"/>
            <a:ext cx="6381406" cy="4409536"/>
            <a:chOff x="938008" y="940094"/>
            <a:chExt cx="7580495" cy="4292340"/>
          </a:xfrm>
        </p:grpSpPr>
        <p:sp>
          <p:nvSpPr>
            <p:cNvPr id="17" name="Chevron 4">
              <a:extLst>
                <a:ext uri="{FF2B5EF4-FFF2-40B4-BE49-F238E27FC236}">
                  <a16:creationId xmlns:a16="http://schemas.microsoft.com/office/drawing/2014/main" id="{306D3293-BBE8-4458-87A3-454996ABCE52}"/>
                </a:ext>
              </a:extLst>
            </p:cNvPr>
            <p:cNvSpPr/>
            <p:nvPr/>
          </p:nvSpPr>
          <p:spPr>
            <a:xfrm>
              <a:off x="978793" y="940094"/>
              <a:ext cx="1053880" cy="693251"/>
            </a:xfrm>
            <a:prstGeom prst="chevron">
              <a:avLst>
                <a:gd name="adj" fmla="val 71053"/>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8">
              <a:extLst>
                <a:ext uri="{FF2B5EF4-FFF2-40B4-BE49-F238E27FC236}">
                  <a16:creationId xmlns:a16="http://schemas.microsoft.com/office/drawing/2014/main" id="{438AFEEC-3DB1-4A35-BE94-ED35482A560D}"/>
                </a:ext>
              </a:extLst>
            </p:cNvPr>
            <p:cNvSpPr/>
            <p:nvPr/>
          </p:nvSpPr>
          <p:spPr>
            <a:xfrm>
              <a:off x="938008" y="1985127"/>
              <a:ext cx="1053878" cy="693250"/>
            </a:xfrm>
            <a:prstGeom prst="chevron">
              <a:avLst>
                <a:gd name="adj" fmla="val 71053"/>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Chevron 9">
              <a:extLst>
                <a:ext uri="{FF2B5EF4-FFF2-40B4-BE49-F238E27FC236}">
                  <a16:creationId xmlns:a16="http://schemas.microsoft.com/office/drawing/2014/main" id="{616B994A-1F76-45DC-8537-6F38F212E579}"/>
                </a:ext>
              </a:extLst>
            </p:cNvPr>
            <p:cNvSpPr/>
            <p:nvPr/>
          </p:nvSpPr>
          <p:spPr>
            <a:xfrm>
              <a:off x="986802" y="4147543"/>
              <a:ext cx="1061887" cy="693250"/>
            </a:xfrm>
            <a:prstGeom prst="chevron">
              <a:avLst>
                <a:gd name="adj" fmla="val 71053"/>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0">
              <a:extLst>
                <a:ext uri="{FF2B5EF4-FFF2-40B4-BE49-F238E27FC236}">
                  <a16:creationId xmlns:a16="http://schemas.microsoft.com/office/drawing/2014/main" id="{F7D57A8F-8429-4886-96F7-7AFDE9C4A0E9}"/>
                </a:ext>
              </a:extLst>
            </p:cNvPr>
            <p:cNvSpPr/>
            <p:nvPr/>
          </p:nvSpPr>
          <p:spPr>
            <a:xfrm>
              <a:off x="986802" y="3107558"/>
              <a:ext cx="1053878" cy="693250"/>
            </a:xfrm>
            <a:prstGeom prst="chevron">
              <a:avLst>
                <a:gd name="adj" fmla="val 71053"/>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C6418068-C6F4-4BE6-A5C8-BE4076B922D2}"/>
                </a:ext>
              </a:extLst>
            </p:cNvPr>
            <p:cNvSpPr txBox="1"/>
            <p:nvPr/>
          </p:nvSpPr>
          <p:spPr>
            <a:xfrm>
              <a:off x="2192815" y="978795"/>
              <a:ext cx="6325688" cy="4253639"/>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১। মানব চক্ষুর প্রধান অংশগুলোর বর্ণনা দিতে পারব</a:t>
              </a:r>
              <a:r>
                <a:rPr lang="en-US" sz="3600" b="1" dirty="0">
                  <a:latin typeface="NikoshBAN" panose="02000000000000000000" pitchFamily="2" charset="0"/>
                  <a:cs typeface="NikoshBAN" panose="02000000000000000000" pitchFamily="2" charset="0"/>
                </a:rPr>
                <a:t>ে</a:t>
              </a:r>
              <a:r>
                <a:rPr lang="bn-IN" sz="3600" b="1" dirty="0">
                  <a:latin typeface="NikoshBAN" panose="02000000000000000000" pitchFamily="2" charset="0"/>
                  <a:cs typeface="NikoshBAN" panose="02000000000000000000" pitchFamily="2" charset="0"/>
                </a:rPr>
                <a:t>।</a:t>
              </a:r>
            </a:p>
            <a:p>
              <a:r>
                <a:rPr lang="bn-IN" sz="3600" b="1" dirty="0">
                  <a:latin typeface="NikoshBAN" panose="02000000000000000000" pitchFamily="2" charset="0"/>
                  <a:cs typeface="NikoshBAN" panose="02000000000000000000" pitchFamily="2" charset="0"/>
                </a:rPr>
                <a:t>২। আলোক – চিত্রগ্রাহী ক্যামেরার বর্ণনা দিতে পারব</a:t>
              </a:r>
              <a:r>
                <a:rPr lang="en-US" sz="3600" b="1" dirty="0">
                  <a:latin typeface="NikoshBAN" panose="02000000000000000000" pitchFamily="2" charset="0"/>
                  <a:cs typeface="NikoshBAN" panose="02000000000000000000" pitchFamily="2" charset="0"/>
                </a:rPr>
                <a:t>ে</a:t>
              </a:r>
              <a:r>
                <a:rPr lang="bn-IN" sz="3600" b="1" dirty="0">
                  <a:latin typeface="NikoshBAN" panose="02000000000000000000" pitchFamily="2" charset="0"/>
                  <a:cs typeface="NikoshBAN" panose="02000000000000000000" pitchFamily="2" charset="0"/>
                </a:rPr>
                <a:t>।</a:t>
              </a:r>
            </a:p>
            <a:p>
              <a:r>
                <a:rPr lang="bn-IN" sz="3600" b="1" dirty="0">
                  <a:latin typeface="NikoshBAN" panose="02000000000000000000" pitchFamily="2" charset="0"/>
                  <a:cs typeface="NikoshBAN" panose="02000000000000000000" pitchFamily="2" charset="0"/>
                </a:rPr>
                <a:t>৩। ক্যামেরা ও চোখের কার্যক্রম তুলনা করতে পারব</a:t>
              </a:r>
              <a:r>
                <a:rPr lang="en-US" sz="3600" b="1" dirty="0">
                  <a:latin typeface="NikoshBAN" panose="02000000000000000000" pitchFamily="2" charset="0"/>
                  <a:cs typeface="NikoshBAN" panose="02000000000000000000" pitchFamily="2" charset="0"/>
                </a:rPr>
                <a:t>ে</a:t>
              </a:r>
              <a:r>
                <a:rPr lang="bn-IN" sz="3600" b="1" dirty="0">
                  <a:latin typeface="NikoshBAN" panose="02000000000000000000" pitchFamily="2" charset="0"/>
                  <a:cs typeface="NikoshBAN" panose="02000000000000000000" pitchFamily="2" charset="0"/>
                </a:rPr>
                <a:t>।</a:t>
              </a:r>
            </a:p>
            <a:p>
              <a:r>
                <a:rPr lang="bn-IN" sz="3600" b="1" dirty="0">
                  <a:latin typeface="NikoshBAN" panose="02000000000000000000" pitchFamily="2" charset="0"/>
                  <a:cs typeface="NikoshBAN" panose="02000000000000000000" pitchFamily="2" charset="0"/>
                </a:rPr>
                <a:t>৪। আমাদের দৈনন্দিন জীবনের বিভিন্ন কার্যক্রমে আলোর অবদান উপলব্ধি করতে পারব</a:t>
              </a:r>
              <a:r>
                <a:rPr lang="en-US" sz="3600" b="1" dirty="0">
                  <a:latin typeface="NikoshBAN" panose="02000000000000000000" pitchFamily="2" charset="0"/>
                  <a:cs typeface="NikoshBAN" panose="02000000000000000000" pitchFamily="2" charset="0"/>
                </a:rPr>
                <a:t>ে</a:t>
              </a:r>
              <a:r>
                <a:rPr lang="bn-IN" sz="3600" b="1" dirty="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57884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ppt_x</p:attrName>
                                        </p:attrNameLst>
                                      </p:cBhvr>
                                      <p:tavLst>
                                        <p:tav tm="0">
                                          <p:val>
                                            <p:strVal val="#ppt_x-#ppt_w*1.125000"/>
                                          </p:val>
                                        </p:tav>
                                        <p:tav tm="100000">
                                          <p:val>
                                            <p:strVal val="#ppt_x"/>
                                          </p:val>
                                        </p:tav>
                                      </p:tavLst>
                                    </p:anim>
                                    <p:animEffect transition="in" filter="wipe(righ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94"/>
            <a:ext cx="12193057" cy="6858594"/>
          </a:xfrm>
          <a:prstGeom prst="rect">
            <a:avLst/>
          </a:prstGeom>
        </p:spPr>
      </p:pic>
      <p:sp>
        <p:nvSpPr>
          <p:cNvPr id="13" name="TextBox 12"/>
          <p:cNvSpPr txBox="1"/>
          <p:nvPr/>
        </p:nvSpPr>
        <p:spPr>
          <a:xfrm>
            <a:off x="298422" y="136188"/>
            <a:ext cx="4531156" cy="830997"/>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ছবিতে কি দেখা যাচ্ছে?</a:t>
            </a:r>
          </a:p>
        </p:txBody>
      </p:sp>
      <p:sp>
        <p:nvSpPr>
          <p:cNvPr id="20" name="TextBox 19"/>
          <p:cNvSpPr txBox="1"/>
          <p:nvPr/>
        </p:nvSpPr>
        <p:spPr>
          <a:xfrm>
            <a:off x="5923693" y="3972744"/>
            <a:ext cx="1275008" cy="923330"/>
          </a:xfrm>
          <a:prstGeom prst="rect">
            <a:avLst/>
          </a:prstGeom>
          <a:noFill/>
        </p:spPr>
        <p:txBody>
          <a:bodyPr wrap="square" rtlCol="0">
            <a:spAutoFit/>
          </a:bodyPr>
          <a:lstStyle/>
          <a:p>
            <a:r>
              <a:rPr lang="bn-IN" sz="5400" b="1" dirty="0">
                <a:solidFill>
                  <a:srgbClr val="FF0000"/>
                </a:solidFill>
                <a:latin typeface="NikoshBAN" panose="02000000000000000000" pitchFamily="2" charset="0"/>
                <a:cs typeface="NikoshBAN" panose="02000000000000000000" pitchFamily="2" charset="0"/>
              </a:rPr>
              <a:t>লেন্স</a:t>
            </a:r>
          </a:p>
        </p:txBody>
      </p:sp>
      <p:sp>
        <p:nvSpPr>
          <p:cNvPr id="21" name="TextBox 20"/>
          <p:cNvSpPr txBox="1"/>
          <p:nvPr/>
        </p:nvSpPr>
        <p:spPr>
          <a:xfrm>
            <a:off x="3846088" y="5438223"/>
            <a:ext cx="5575736" cy="1200329"/>
          </a:xfrm>
          <a:prstGeom prst="rect">
            <a:avLst/>
          </a:prstGeom>
          <a:noFill/>
        </p:spPr>
        <p:txBody>
          <a:bodyPr wrap="square" rtlCol="0">
            <a:spAutoFit/>
          </a:bodyPr>
          <a:lstStyle/>
          <a:p>
            <a:pPr algn="ctr"/>
            <a:r>
              <a:rPr lang="bn-IN" sz="3600" b="1" dirty="0">
                <a:solidFill>
                  <a:srgbClr val="002060"/>
                </a:solidFill>
                <a:latin typeface="NikoshBAN" panose="02000000000000000000" pitchFamily="2" charset="0"/>
                <a:cs typeface="NikoshBAN" panose="02000000000000000000" pitchFamily="2" charset="0"/>
              </a:rPr>
              <a:t>স্বেতমণ্ডল, কর্নিয়া, পিউপিল, আইরিস, স্নায়ু, রেটিনা ইত্যাদি দেখা যাচ্ছে।</a:t>
            </a:r>
          </a:p>
        </p:txBody>
      </p:sp>
      <p:sp>
        <p:nvSpPr>
          <p:cNvPr id="22" name="TextBox 21"/>
          <p:cNvSpPr txBox="1"/>
          <p:nvPr/>
        </p:nvSpPr>
        <p:spPr>
          <a:xfrm>
            <a:off x="5371872" y="4549816"/>
            <a:ext cx="2336277" cy="923330"/>
          </a:xfrm>
          <a:prstGeom prst="rect">
            <a:avLst/>
          </a:prstGeom>
          <a:noFill/>
        </p:spPr>
        <p:txBody>
          <a:bodyPr wrap="square" rtlCol="0">
            <a:spAutoFit/>
          </a:bodyPr>
          <a:lstStyle/>
          <a:p>
            <a:r>
              <a:rPr lang="bn-IN" sz="5400" b="1" dirty="0">
                <a:solidFill>
                  <a:srgbClr val="990033"/>
                </a:solidFill>
                <a:latin typeface="NikoshBAN" panose="02000000000000000000" pitchFamily="2" charset="0"/>
                <a:cs typeface="NikoshBAN" panose="02000000000000000000" pitchFamily="2" charset="0"/>
              </a:rPr>
              <a:t>মানব চক্ষু</a:t>
            </a:r>
            <a:endParaRPr lang="en-US" sz="5400" b="1" dirty="0">
              <a:solidFill>
                <a:srgbClr val="990033"/>
              </a:solidFill>
              <a:latin typeface="NikoshBAN" panose="02000000000000000000" pitchFamily="2" charset="0"/>
              <a:cs typeface="NikoshBAN" panose="02000000000000000000" pitchFamily="2" charset="0"/>
            </a:endParaRPr>
          </a:p>
        </p:txBody>
      </p:sp>
      <p:grpSp>
        <p:nvGrpSpPr>
          <p:cNvPr id="26" name="Group 25"/>
          <p:cNvGrpSpPr/>
          <p:nvPr/>
        </p:nvGrpSpPr>
        <p:grpSpPr>
          <a:xfrm>
            <a:off x="3746019" y="3858556"/>
            <a:ext cx="5477494" cy="2772050"/>
            <a:chOff x="4083626" y="4448267"/>
            <a:chExt cx="5587982" cy="2772050"/>
          </a:xfrm>
        </p:grpSpPr>
        <p:sp>
          <p:nvSpPr>
            <p:cNvPr id="24" name="Rectangle 23"/>
            <p:cNvSpPr/>
            <p:nvPr/>
          </p:nvSpPr>
          <p:spPr>
            <a:xfrm>
              <a:off x="4083626" y="4938747"/>
              <a:ext cx="5587982" cy="228157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2524" y="4448267"/>
              <a:ext cx="2811415" cy="2722594"/>
            </a:xfrm>
            <a:prstGeom prst="rect">
              <a:avLst/>
            </a:prstGeom>
            <a:ln w="38100">
              <a:noFill/>
            </a:ln>
          </p:spPr>
        </p:pic>
      </p:grpSp>
      <p:sp>
        <p:nvSpPr>
          <p:cNvPr id="28" name="TextBox 27"/>
          <p:cNvSpPr txBox="1"/>
          <p:nvPr/>
        </p:nvSpPr>
        <p:spPr>
          <a:xfrm>
            <a:off x="298422" y="1524352"/>
            <a:ext cx="6475865" cy="830997"/>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ছবিতে আরও কি কি দেখা যাচ্ছে?</a:t>
            </a:r>
          </a:p>
        </p:txBody>
      </p:sp>
      <p:sp>
        <p:nvSpPr>
          <p:cNvPr id="29" name="TextBox 28"/>
          <p:cNvSpPr txBox="1"/>
          <p:nvPr/>
        </p:nvSpPr>
        <p:spPr>
          <a:xfrm>
            <a:off x="298422" y="3197152"/>
            <a:ext cx="5651617" cy="830997"/>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এসব মিলে কি গঠিত হয়েছে?</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6533" t="20065" r="8965" b="24803"/>
          <a:stretch/>
        </p:blipFill>
        <p:spPr>
          <a:xfrm flipH="1">
            <a:off x="8587777" y="227714"/>
            <a:ext cx="2302046" cy="1740299"/>
          </a:xfrm>
          <a:prstGeom prst="rect">
            <a:avLst/>
          </a:prstGeom>
          <a:ln w="9525">
            <a:solidFill>
              <a:schemeClr val="tx1"/>
            </a:solidFill>
          </a:ln>
        </p:spPr>
      </p:pic>
      <p:pic>
        <p:nvPicPr>
          <p:cNvPr id="17" name="Picture 16">
            <a:extLst>
              <a:ext uri="{FF2B5EF4-FFF2-40B4-BE49-F238E27FC236}">
                <a16:creationId xmlns:a16="http://schemas.microsoft.com/office/drawing/2014/main" id="{7B46F26E-1D73-433D-A7FE-5BE3960306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9663" y="4798178"/>
            <a:ext cx="2629116" cy="1653816"/>
          </a:xfrm>
          <a:prstGeom prst="rect">
            <a:avLst/>
          </a:prstGeom>
        </p:spPr>
      </p:pic>
      <p:pic>
        <p:nvPicPr>
          <p:cNvPr id="18" name="Picture 17">
            <a:extLst>
              <a:ext uri="{FF2B5EF4-FFF2-40B4-BE49-F238E27FC236}">
                <a16:creationId xmlns:a16="http://schemas.microsoft.com/office/drawing/2014/main" id="{38A63EBD-6BB2-4D02-A3FF-5CFD4961A4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9424" y="2128457"/>
            <a:ext cx="3821740" cy="4189186"/>
          </a:xfrm>
          <a:prstGeom prst="rect">
            <a:avLst/>
          </a:prstGeom>
          <a:ln w="9525">
            <a:solidFill>
              <a:schemeClr val="tx1"/>
            </a:solidFill>
          </a:ln>
        </p:spPr>
      </p:pic>
      <p:cxnSp>
        <p:nvCxnSpPr>
          <p:cNvPr id="8" name="Straight Arrow Connector 7">
            <a:extLst>
              <a:ext uri="{FF2B5EF4-FFF2-40B4-BE49-F238E27FC236}">
                <a16:creationId xmlns:a16="http://schemas.microsoft.com/office/drawing/2014/main" id="{DD6BCEB6-D368-4FE2-A37D-6104EFC290FE}"/>
              </a:ext>
            </a:extLst>
          </p:cNvPr>
          <p:cNvCxnSpPr>
            <a:cxnSpLocks/>
          </p:cNvCxnSpPr>
          <p:nvPr/>
        </p:nvCxnSpPr>
        <p:spPr>
          <a:xfrm>
            <a:off x="8176591" y="543339"/>
            <a:ext cx="954156" cy="5830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688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3"/>
                                        </p:tgtEl>
                                        <p:attrNameLst>
                                          <p:attrName>ppt_y</p:attrName>
                                        </p:attrNameLst>
                                      </p:cBhvr>
                                      <p:tavLst>
                                        <p:tav tm="0">
                                          <p:val>
                                            <p:strVal val="#ppt_y"/>
                                          </p:val>
                                        </p:tav>
                                        <p:tav tm="100000">
                                          <p:val>
                                            <p:strVal val="#ppt_y"/>
                                          </p:val>
                                        </p:tav>
                                      </p:tavLst>
                                    </p:anim>
                                    <p:anim calcmode="lin" valueType="num">
                                      <p:cBhvr>
                                        <p:cTn id="2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7" presetClass="path" presetSubtype="0" accel="50000" decel="50000" fill="hold" grpId="0" nodeType="clickEffect">
                                  <p:stCondLst>
                                    <p:cond delay="0"/>
                                  </p:stCondLst>
                                  <p:childTnLst>
                                    <p:animMotion origin="layout" path="M -1.04167E-6 0.00185 L -1.04167E-6 -0.23148 C -1.04167E-6 -0.33565 -0.10312 -0.46366 -0.18633 -0.46366 L -0.37161 -0.46366 " pathEditMode="relative" rAng="0" ptsTypes="AAAA">
                                      <p:cBhvr>
                                        <p:cTn id="27" dur="2000" fill="hold"/>
                                        <p:tgtEl>
                                          <p:spTgt spid="20"/>
                                        </p:tgtEl>
                                        <p:attrNameLst>
                                          <p:attrName>ppt_x</p:attrName>
                                          <p:attrName>ppt_y</p:attrName>
                                        </p:attrNameLst>
                                      </p:cBhvr>
                                      <p:rCtr x="-18581" y="-23287"/>
                                    </p:animMotion>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8"/>
                                        </p:tgtEl>
                                        <p:attrNameLst>
                                          <p:attrName>ppt_y</p:attrName>
                                        </p:attrNameLst>
                                      </p:cBhvr>
                                      <p:tavLst>
                                        <p:tav tm="0">
                                          <p:val>
                                            <p:strVal val="#ppt_y"/>
                                          </p:val>
                                        </p:tav>
                                        <p:tav tm="100000">
                                          <p:val>
                                            <p:strVal val="#ppt_y"/>
                                          </p:val>
                                        </p:tav>
                                      </p:tavLst>
                                    </p:anim>
                                    <p:anim calcmode="lin" valueType="num">
                                      <p:cBhvr>
                                        <p:cTn id="4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57" presetClass="path" presetSubtype="0" accel="50000" decel="50000" fill="hold" grpId="0" nodeType="clickEffect">
                                  <p:stCondLst>
                                    <p:cond delay="0"/>
                                  </p:stCondLst>
                                  <p:childTnLst>
                                    <p:animMotion origin="layout" path="M -6.25E-7 -0.00024 L -6.25E-7 -0.2419 C -6.25E-7 -0.35024 -0.0806 -0.48287 -0.14479 -0.48287 L -0.28867 -0.48287 " pathEditMode="relative" rAng="0" ptsTypes="AAAA">
                                      <p:cBhvr>
                                        <p:cTn id="47" dur="2000" fill="hold"/>
                                        <p:tgtEl>
                                          <p:spTgt spid="21"/>
                                        </p:tgtEl>
                                        <p:attrNameLst>
                                          <p:attrName>ppt_x</p:attrName>
                                          <p:attrName>ppt_y</p:attrName>
                                        </p:attrNameLst>
                                      </p:cBhvr>
                                      <p:rCtr x="-14440" y="-24120"/>
                                    </p:animMotion>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9"/>
                                        </p:tgtEl>
                                        <p:attrNameLst>
                                          <p:attrName>ppt_y</p:attrName>
                                        </p:attrNameLst>
                                      </p:cBhvr>
                                      <p:tavLst>
                                        <p:tav tm="0">
                                          <p:val>
                                            <p:strVal val="#ppt_y"/>
                                          </p:val>
                                        </p:tav>
                                        <p:tav tm="100000">
                                          <p:val>
                                            <p:strVal val="#ppt_y"/>
                                          </p:val>
                                        </p:tav>
                                      </p:tavLst>
                                    </p:anim>
                                    <p:anim calcmode="lin" valueType="num">
                                      <p:cBhvr>
                                        <p:cTn id="54"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57" presetClass="path" presetSubtype="0" accel="50000" decel="50000" fill="hold" grpId="0" nodeType="clickEffect">
                                  <p:stCondLst>
                                    <p:cond delay="0"/>
                                  </p:stCondLst>
                                  <p:childTnLst>
                                    <p:animMotion origin="layout" path="M -0.00195 2.96296E-6 L -0.00195 -0.05672 C -0.00195 -0.08195 -0.08685 -0.11273 -0.15573 -0.11273 L -0.30938 -0.11273 " pathEditMode="relative" rAng="0" ptsTypes="AAAA">
                                      <p:cBhvr>
                                        <p:cTn id="60" dur="2000" fill="hold"/>
                                        <p:tgtEl>
                                          <p:spTgt spid="22"/>
                                        </p:tgtEl>
                                        <p:attrNameLst>
                                          <p:attrName>ppt_x</p:attrName>
                                          <p:attrName>ppt_y</p:attrName>
                                        </p:attrNameLst>
                                      </p:cBhvr>
                                      <p:rCtr x="-15378" y="-5648"/>
                                    </p:animMotion>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P spid="22"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5CC8C3-A3FF-4A05-9494-B1F8D3865389}"/>
              </a:ext>
            </a:extLst>
          </p:cNvPr>
          <p:cNvPicPr>
            <a:picLocks noChangeAspect="1"/>
          </p:cNvPicPr>
          <p:nvPr/>
        </p:nvPicPr>
        <p:blipFill>
          <a:blip r:embed="rId2"/>
          <a:stretch>
            <a:fillRect/>
          </a:stretch>
        </p:blipFill>
        <p:spPr>
          <a:xfrm>
            <a:off x="-529" y="-297"/>
            <a:ext cx="12193057" cy="6858594"/>
          </a:xfrm>
          <a:prstGeom prst="rect">
            <a:avLst/>
          </a:prstGeom>
        </p:spPr>
      </p:pic>
      <p:grpSp>
        <p:nvGrpSpPr>
          <p:cNvPr id="6" name="Group 5">
            <a:extLst>
              <a:ext uri="{FF2B5EF4-FFF2-40B4-BE49-F238E27FC236}">
                <a16:creationId xmlns:a16="http://schemas.microsoft.com/office/drawing/2014/main" id="{D03FEE71-8CE7-4C3F-A3B2-BD53EB8BB035}"/>
              </a:ext>
            </a:extLst>
          </p:cNvPr>
          <p:cNvGrpSpPr/>
          <p:nvPr/>
        </p:nvGrpSpPr>
        <p:grpSpPr>
          <a:xfrm>
            <a:off x="636105" y="2080591"/>
            <a:ext cx="10919792" cy="4487449"/>
            <a:chOff x="636105" y="2411895"/>
            <a:chExt cx="10919792" cy="4156145"/>
          </a:xfrm>
        </p:grpSpPr>
        <p:pic>
          <p:nvPicPr>
            <p:cNvPr id="3" name="Picture 2">
              <a:extLst>
                <a:ext uri="{FF2B5EF4-FFF2-40B4-BE49-F238E27FC236}">
                  <a16:creationId xmlns:a16="http://schemas.microsoft.com/office/drawing/2014/main" id="{BB77242B-4126-42A9-B0DF-7A82762FD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027" y="2520978"/>
              <a:ext cx="9872870" cy="4012343"/>
            </a:xfrm>
            <a:prstGeom prst="rect">
              <a:avLst/>
            </a:prstGeom>
            <a:ln w="9525">
              <a:solidFill>
                <a:schemeClr val="tx1"/>
              </a:solidFill>
            </a:ln>
          </p:spPr>
        </p:pic>
        <p:sp>
          <p:nvSpPr>
            <p:cNvPr id="4" name="Rounded Rectangle 9">
              <a:extLst>
                <a:ext uri="{FF2B5EF4-FFF2-40B4-BE49-F238E27FC236}">
                  <a16:creationId xmlns:a16="http://schemas.microsoft.com/office/drawing/2014/main" id="{1252A022-2992-478D-B4C8-67930696013B}"/>
                </a:ext>
              </a:extLst>
            </p:cNvPr>
            <p:cNvSpPr/>
            <p:nvPr/>
          </p:nvSpPr>
          <p:spPr>
            <a:xfrm rot="16200000">
              <a:off x="-1113580" y="4161580"/>
              <a:ext cx="4156145" cy="656775"/>
            </a:xfrm>
            <a:prstGeom prst="round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a:solidFill>
                    <a:srgbClr val="002060"/>
                  </a:solidFill>
                  <a:latin typeface="NikoshBAN" panose="02000000000000000000" pitchFamily="2" charset="0"/>
                  <a:cs typeface="NikoshBAN" panose="02000000000000000000" pitchFamily="2" charset="0"/>
                </a:rPr>
                <a:t>মানব চক্ষুর</a:t>
              </a:r>
              <a:r>
                <a:rPr lang="en-US" sz="5400" b="1" dirty="0">
                  <a:solidFill>
                    <a:srgbClr val="002060"/>
                  </a:solidFill>
                  <a:latin typeface="NikoshBAN" panose="02000000000000000000" pitchFamily="2" charset="0"/>
                  <a:cs typeface="NikoshBAN" panose="02000000000000000000" pitchFamily="2" charset="0"/>
                </a:rPr>
                <a:t> </a:t>
              </a:r>
              <a:r>
                <a:rPr lang="en-US" sz="5400" b="1" dirty="0" err="1">
                  <a:solidFill>
                    <a:srgbClr val="002060"/>
                  </a:solidFill>
                  <a:latin typeface="NikoshBAN" panose="02000000000000000000" pitchFamily="2" charset="0"/>
                  <a:cs typeface="NikoshBAN" panose="02000000000000000000" pitchFamily="2" charset="0"/>
                </a:rPr>
                <a:t>গঠন</a:t>
              </a:r>
              <a:r>
                <a:rPr lang="en-US" sz="5400" b="1" dirty="0">
                  <a:solidFill>
                    <a:srgbClr val="002060"/>
                  </a:solidFill>
                  <a:latin typeface="NikoshBAN" panose="02000000000000000000" pitchFamily="2" charset="0"/>
                  <a:cs typeface="NikoshBAN" panose="02000000000000000000" pitchFamily="2" charset="0"/>
                </a:rPr>
                <a:t> </a:t>
              </a:r>
              <a:endParaRPr lang="en-US" sz="5400" dirty="0"/>
            </a:p>
          </p:txBody>
        </p:sp>
      </p:grpSp>
      <p:sp>
        <p:nvSpPr>
          <p:cNvPr id="8" name="TextBox 7">
            <a:extLst>
              <a:ext uri="{FF2B5EF4-FFF2-40B4-BE49-F238E27FC236}">
                <a16:creationId xmlns:a16="http://schemas.microsoft.com/office/drawing/2014/main" id="{C2072F67-E574-40E3-B86B-4E3A4E25EFE7}"/>
              </a:ext>
            </a:extLst>
          </p:cNvPr>
          <p:cNvSpPr txBox="1"/>
          <p:nvPr/>
        </p:nvSpPr>
        <p:spPr>
          <a:xfrm>
            <a:off x="1855304" y="951318"/>
            <a:ext cx="8852453" cy="1323439"/>
          </a:xfrm>
          <a:prstGeom prst="rect">
            <a:avLst/>
          </a:prstGeom>
          <a:noFill/>
        </p:spPr>
        <p:txBody>
          <a:bodyPr wrap="square" rtlCol="0">
            <a:spAutoFit/>
          </a:bodyPr>
          <a:lstStyle/>
          <a:p>
            <a:r>
              <a:rPr lang="bn-IN" sz="4000" b="1" dirty="0">
                <a:latin typeface="NikoshBAN" panose="02000000000000000000" pitchFamily="2" charset="0"/>
                <a:cs typeface="NikoshBAN" panose="02000000000000000000" pitchFamily="2" charset="0"/>
              </a:rPr>
              <a:t>চোখ আমাদের পঞ্চ ইন্দ্রিয়ের অন্যতম। চোখ দিয়ে আমরা দেখি। মানব চক্ষুর কার্যপ্রণালী ক্যামেরার মতো।</a:t>
            </a:r>
            <a:endParaRPr lang="en-US" sz="4000" b="1" dirty="0">
              <a:solidFill>
                <a:srgbClr val="002060"/>
              </a:solidFill>
              <a:latin typeface="NikoshBAN" panose="02000000000000000000" pitchFamily="2" charset="0"/>
              <a:cs typeface="NikoshBAN" panose="02000000000000000000" pitchFamily="2" charset="0"/>
            </a:endParaRPr>
          </a:p>
        </p:txBody>
      </p:sp>
      <p:grpSp>
        <p:nvGrpSpPr>
          <p:cNvPr id="5" name="Group 4">
            <a:extLst>
              <a:ext uri="{FF2B5EF4-FFF2-40B4-BE49-F238E27FC236}">
                <a16:creationId xmlns:a16="http://schemas.microsoft.com/office/drawing/2014/main" id="{80114078-2907-4D4F-9606-75C6BE3D1BEA}"/>
              </a:ext>
            </a:extLst>
          </p:cNvPr>
          <p:cNvGrpSpPr/>
          <p:nvPr/>
        </p:nvGrpSpPr>
        <p:grpSpPr>
          <a:xfrm>
            <a:off x="3980632" y="212268"/>
            <a:ext cx="4315229" cy="675628"/>
            <a:chOff x="3980632" y="212268"/>
            <a:chExt cx="4315229" cy="675628"/>
          </a:xfrm>
        </p:grpSpPr>
        <p:sp>
          <p:nvSpPr>
            <p:cNvPr id="7" name="Rounded Rectangle 9">
              <a:extLst>
                <a:ext uri="{FF2B5EF4-FFF2-40B4-BE49-F238E27FC236}">
                  <a16:creationId xmlns:a16="http://schemas.microsoft.com/office/drawing/2014/main" id="{8E8FA92A-E654-4B54-AC24-7F9ABBC4AAFF}"/>
                </a:ext>
              </a:extLst>
            </p:cNvPr>
            <p:cNvSpPr/>
            <p:nvPr/>
          </p:nvSpPr>
          <p:spPr>
            <a:xfrm>
              <a:off x="3980632" y="212268"/>
              <a:ext cx="4315229" cy="675628"/>
            </a:xfrm>
            <a:prstGeom prst="roundRect">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chemeClr val="tx1"/>
                  </a:solidFill>
                  <a:latin typeface="NikoshBAN" panose="02000000000000000000" pitchFamily="2" charset="0"/>
                  <a:cs typeface="NikoshBAN" panose="02000000000000000000" pitchFamily="2" charset="0"/>
                </a:rPr>
                <a:t>মানব</a:t>
              </a:r>
              <a:r>
                <a:rPr lang="en-US" sz="5400" b="1" dirty="0">
                  <a:solidFill>
                    <a:schemeClr val="tx1"/>
                  </a:solidFill>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চক্ষু</a:t>
              </a:r>
              <a:endParaRPr lang="en-US" sz="5400" b="1" dirty="0">
                <a:solidFill>
                  <a:schemeClr val="tx1"/>
                </a:solidFill>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17E383B0-3421-4C66-82CA-3AF820DE0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55250">
              <a:off x="4067256" y="262150"/>
              <a:ext cx="774595" cy="575862"/>
            </a:xfrm>
            <a:prstGeom prst="rect">
              <a:avLst/>
            </a:prstGeom>
            <a:ln>
              <a:noFill/>
            </a:ln>
            <a:effectLst>
              <a:softEdge rad="112500"/>
            </a:effectLst>
          </p:spPr>
        </p:pic>
      </p:grpSp>
    </p:spTree>
    <p:extLst>
      <p:ext uri="{BB962C8B-B14F-4D97-AF65-F5344CB8AC3E}">
        <p14:creationId xmlns:p14="http://schemas.microsoft.com/office/powerpoint/2010/main" val="37395667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500" autoRev="1" fill="hold">
                                          <p:stCondLst>
                                            <p:cond delay="0"/>
                                          </p:stCondLst>
                                        </p:cTn>
                                        <p:tgtEl>
                                          <p:spTgt spid="8"/>
                                        </p:tgtEl>
                                        <p:attrNameLst>
                                          <p:attrName>ppt_w</p:attrName>
                                        </p:attrNameLst>
                                      </p:cBhvr>
                                    </p:anim>
                                    <p:anim by="(#ppt_w*0.50)" calcmode="lin" valueType="num">
                                      <p:cBhvr>
                                        <p:cTn id="15" dur="500" decel="50000" autoRev="1" fill="hold">
                                          <p:stCondLst>
                                            <p:cond delay="0"/>
                                          </p:stCondLst>
                                        </p:cTn>
                                        <p:tgtEl>
                                          <p:spTgt spid="8"/>
                                        </p:tgtEl>
                                        <p:attrNameLst>
                                          <p:attrName>ppt_x</p:attrName>
                                        </p:attrNameLst>
                                      </p:cBhvr>
                                    </p:anim>
                                    <p:anim from="(-#ppt_h/2)" to="(#ppt_y)" calcmode="lin" valueType="num">
                                      <p:cBhvr>
                                        <p:cTn id="16" dur="1000" fill="hold">
                                          <p:stCondLst>
                                            <p:cond delay="0"/>
                                          </p:stCondLst>
                                        </p:cTn>
                                        <p:tgtEl>
                                          <p:spTgt spid="8"/>
                                        </p:tgtEl>
                                        <p:attrNameLst>
                                          <p:attrName>ppt_y</p:attrName>
                                        </p:attrNameLst>
                                      </p:cBhvr>
                                    </p:anim>
                                    <p:animRot by="21600000">
                                      <p:cBhvr>
                                        <p:cTn id="17" dur="1000" fill="hold">
                                          <p:stCondLst>
                                            <p:cond delay="0"/>
                                          </p:stCondLst>
                                        </p:cTn>
                                        <p:tgtEl>
                                          <p:spTgt spid="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6858594"/>
          </a:xfrm>
          <a:prstGeom prst="rect">
            <a:avLst/>
          </a:prstGeom>
        </p:spPr>
      </p:pic>
      <p:sp>
        <p:nvSpPr>
          <p:cNvPr id="9" name="TextBox 8"/>
          <p:cNvSpPr txBox="1"/>
          <p:nvPr/>
        </p:nvSpPr>
        <p:spPr>
          <a:xfrm>
            <a:off x="2902226" y="4192273"/>
            <a:ext cx="8931973" cy="2554545"/>
          </a:xfrm>
          <a:prstGeom prst="rect">
            <a:avLst/>
          </a:prstGeom>
          <a:noFill/>
        </p:spPr>
        <p:txBody>
          <a:bodyPr wrap="square" rtlCol="0">
            <a:spAutoFit/>
          </a:bodyPr>
          <a:lstStyle/>
          <a:p>
            <a:r>
              <a:rPr lang="en-US" sz="4000" b="1" dirty="0">
                <a:solidFill>
                  <a:srgbClr val="FF0000"/>
                </a:solidFill>
                <a:latin typeface="NikoshBAN" panose="02000000000000000000" pitchFamily="2" charset="0"/>
                <a:cs typeface="NikoshBAN" panose="02000000000000000000" pitchFamily="2" charset="0"/>
              </a:rPr>
              <a:t>(খ) </a:t>
            </a:r>
            <a:r>
              <a:rPr lang="en-US" sz="4000" b="1" dirty="0" err="1">
                <a:solidFill>
                  <a:srgbClr val="FF0000"/>
                </a:solidFill>
                <a:latin typeface="NikoshBAN" panose="02000000000000000000" pitchFamily="2" charset="0"/>
                <a:cs typeface="NikoshBAN" panose="02000000000000000000" pitchFamily="2" charset="0"/>
              </a:rPr>
              <a:t>শ্বেতমণ্ডল</a:t>
            </a:r>
            <a:r>
              <a:rPr lang="en-US" sz="4000" b="1" dirty="0">
                <a:solidFill>
                  <a:srgbClr val="FF0000"/>
                </a:solidFill>
                <a:latin typeface="NikoshBAN" panose="02000000000000000000" pitchFamily="2" charset="0"/>
                <a:cs typeface="NikoshBAN" panose="02000000000000000000" pitchFamily="2" charset="0"/>
              </a:rPr>
              <a:t>(Sclera): </a:t>
            </a:r>
            <a:r>
              <a:rPr lang="en-US" sz="4000" b="1" dirty="0" err="1">
                <a:latin typeface="NikoshBAN" panose="02000000000000000000" pitchFamily="2" charset="0"/>
                <a:cs typeface="NikoshBAN" panose="02000000000000000000" pitchFamily="2" charset="0"/>
              </a:rPr>
              <a:t>অক্ষিগোলকের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বাহিরের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সাদা</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শক্ত</a:t>
            </a:r>
            <a:r>
              <a:rPr lang="en-US" sz="4000" b="1" dirty="0">
                <a:latin typeface="NikoshBAN" panose="02000000000000000000" pitchFamily="2" charset="0"/>
                <a:cs typeface="NikoshBAN" panose="02000000000000000000" pitchFamily="2" charset="0"/>
              </a:rPr>
              <a:t> ও </a:t>
            </a:r>
            <a:r>
              <a:rPr lang="en-US" sz="4000" b="1" dirty="0" err="1">
                <a:latin typeface="NikoshBAN" panose="02000000000000000000" pitchFamily="2" charset="0"/>
                <a:cs typeface="NikoshBAN" panose="02000000000000000000" pitchFamily="2" charset="0"/>
              </a:rPr>
              <a:t>ঘন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আঁশযুক্ত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অস্বচ্ছ</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আবরণবিশেষ</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চক্ষুকে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বাহিরের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বিভিন্ন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প্রকার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অনিষ্ট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রক্ষা</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চোখের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আকৃতি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ঠিক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রাখে</a:t>
            </a:r>
            <a:r>
              <a:rPr lang="en-US" sz="4000" b="1" dirty="0">
                <a:latin typeface="NikoshBAN" panose="02000000000000000000" pitchFamily="2" charset="0"/>
                <a:cs typeface="NikoshBAN" panose="02000000000000000000" pitchFamily="2" charset="0"/>
              </a:rPr>
              <a:t>।</a:t>
            </a:r>
            <a:r>
              <a:rPr lang="bn-IN" sz="4000" b="1" dirty="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
        <p:nvSpPr>
          <p:cNvPr id="14" name="Rounded Rectangle 9">
            <a:extLst>
              <a:ext uri="{FF2B5EF4-FFF2-40B4-BE49-F238E27FC236}">
                <a16:creationId xmlns:a16="http://schemas.microsoft.com/office/drawing/2014/main" id="{69FF2712-9517-4CB1-96A3-BEC1945F836D}"/>
              </a:ext>
            </a:extLst>
          </p:cNvPr>
          <p:cNvSpPr/>
          <p:nvPr/>
        </p:nvSpPr>
        <p:spPr>
          <a:xfrm>
            <a:off x="3120517" y="378113"/>
            <a:ext cx="6275281" cy="671204"/>
          </a:xfrm>
          <a:prstGeom prst="roundRect">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5400" b="1" dirty="0">
                <a:solidFill>
                  <a:srgbClr val="002060"/>
                </a:solidFill>
                <a:latin typeface="NikoshBAN" panose="02000000000000000000" pitchFamily="2" charset="0"/>
                <a:cs typeface="NikoshBAN" panose="02000000000000000000" pitchFamily="2" charset="0"/>
              </a:rPr>
              <a:t>মানব চক্ষুর</a:t>
            </a:r>
            <a:r>
              <a:rPr lang="en-US" sz="5400" b="1" dirty="0">
                <a:solidFill>
                  <a:srgbClr val="002060"/>
                </a:solidFill>
                <a:latin typeface="NikoshBAN" panose="02000000000000000000" pitchFamily="2" charset="0"/>
                <a:cs typeface="NikoshBAN" panose="02000000000000000000" pitchFamily="2" charset="0"/>
              </a:rPr>
              <a:t> </a:t>
            </a:r>
            <a:r>
              <a:rPr lang="bn-IN" sz="5400" b="1" dirty="0">
                <a:solidFill>
                  <a:srgbClr val="002060"/>
                </a:solidFill>
                <a:latin typeface="NikoshBAN" panose="02000000000000000000" pitchFamily="2" charset="0"/>
                <a:cs typeface="NikoshBAN" panose="02000000000000000000" pitchFamily="2" charset="0"/>
              </a:rPr>
              <a:t>প্রধান অংশগুলো</a:t>
            </a:r>
            <a:endParaRPr lang="en-US" sz="5400" dirty="0"/>
          </a:p>
        </p:txBody>
      </p:sp>
      <p:sp>
        <p:nvSpPr>
          <p:cNvPr id="15" name="TextBox 14">
            <a:extLst>
              <a:ext uri="{FF2B5EF4-FFF2-40B4-BE49-F238E27FC236}">
                <a16:creationId xmlns:a16="http://schemas.microsoft.com/office/drawing/2014/main" id="{E6588947-44F6-45FB-B046-35F23321BA12}"/>
              </a:ext>
            </a:extLst>
          </p:cNvPr>
          <p:cNvSpPr txBox="1"/>
          <p:nvPr/>
        </p:nvSpPr>
        <p:spPr>
          <a:xfrm>
            <a:off x="463826" y="1391505"/>
            <a:ext cx="8931972" cy="2800767"/>
          </a:xfrm>
          <a:prstGeom prst="rect">
            <a:avLst/>
          </a:prstGeom>
          <a:noFill/>
        </p:spPr>
        <p:txBody>
          <a:bodyPr wrap="square">
            <a:spAutoFit/>
          </a:bodyPr>
          <a:lstStyle/>
          <a:p>
            <a:r>
              <a:rPr lang="bn-IN" sz="4400" b="1" dirty="0">
                <a:solidFill>
                  <a:srgbClr val="FF0000"/>
                </a:solidFill>
                <a:latin typeface="NikoshBAN" panose="02000000000000000000" pitchFamily="2" charset="0"/>
                <a:cs typeface="NikoshBAN" panose="02000000000000000000" pitchFamily="2" charset="0"/>
              </a:rPr>
              <a:t>(ক) অক্ষিগোলক (</a:t>
            </a:r>
            <a:r>
              <a:rPr lang="en-US" sz="4400" b="1" dirty="0">
                <a:solidFill>
                  <a:srgbClr val="FF0000"/>
                </a:solidFill>
                <a:latin typeface="NikoshBAN" panose="02000000000000000000" pitchFamily="2" charset="0"/>
                <a:cs typeface="NikoshBAN" panose="02000000000000000000" pitchFamily="2" charset="0"/>
              </a:rPr>
              <a:t>Eye-ball</a:t>
            </a:r>
            <a:r>
              <a:rPr lang="bn-IN" sz="4400" b="1" dirty="0">
                <a:solidFill>
                  <a:srgbClr val="FF0000"/>
                </a:solidFill>
                <a:latin typeface="NikoshBAN" panose="02000000000000000000" pitchFamily="2" charset="0"/>
                <a:cs typeface="NikoshBAN" panose="02000000000000000000" pitchFamily="2" charset="0"/>
              </a:rPr>
              <a:t>)</a:t>
            </a:r>
            <a:r>
              <a:rPr lang="en-US" sz="4400" b="1" dirty="0">
                <a:solidFill>
                  <a:srgbClr val="FF0000"/>
                </a:solidFill>
                <a:latin typeface="NikoshBAN" panose="02000000000000000000" pitchFamily="2" charset="0"/>
                <a:cs typeface="NikoshBAN" panose="02000000000000000000" pitchFamily="2" charset="0"/>
              </a:rPr>
              <a:t>:</a:t>
            </a:r>
            <a:r>
              <a:rPr lang="bn-IN" sz="4400" b="1" dirty="0">
                <a:solidFill>
                  <a:srgbClr val="FF0000"/>
                </a:solidFill>
                <a:latin typeface="NikoshBAN" panose="02000000000000000000" pitchFamily="2" charset="0"/>
                <a:cs typeface="NikoshBAN" panose="02000000000000000000" pitchFamily="2" charset="0"/>
              </a:rPr>
              <a:t> </a:t>
            </a:r>
            <a:r>
              <a:rPr lang="bn-IN" sz="4400" b="1" dirty="0">
                <a:latin typeface="NikoshBAN" panose="02000000000000000000" pitchFamily="2" charset="0"/>
                <a:cs typeface="NikoshBAN" panose="02000000000000000000" pitchFamily="2" charset="0"/>
              </a:rPr>
              <a:t>চোখের কোটরে অবস্থিত এর গোলাকার অংশকে অক্ষিগোলক বলে। একে চক্ষু কোটরের মধ্যে একটি নির্দিষ্ট সীমার চারিদিকে ঘুরানো যায়।</a:t>
            </a:r>
            <a:endParaRPr lang="en-US" sz="4400" b="1" dirty="0">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a16="http://schemas.microsoft.com/office/drawing/2014/main" id="{D9CE9033-007A-4FA8-B43E-5C74EEFFF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3629" y="1295387"/>
            <a:ext cx="2384795" cy="2290869"/>
          </a:xfrm>
          <a:prstGeom prst="rect">
            <a:avLst/>
          </a:prstGeom>
        </p:spPr>
      </p:pic>
      <p:pic>
        <p:nvPicPr>
          <p:cNvPr id="18" name="Picture 17">
            <a:extLst>
              <a:ext uri="{FF2B5EF4-FFF2-40B4-BE49-F238E27FC236}">
                <a16:creationId xmlns:a16="http://schemas.microsoft.com/office/drawing/2014/main" id="{5CDA17B8-6442-485F-B52C-392C8F3CA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848" y="4399722"/>
            <a:ext cx="2567378" cy="2133933"/>
          </a:xfrm>
          <a:prstGeom prst="rect">
            <a:avLst/>
          </a:prstGeom>
        </p:spPr>
      </p:pic>
    </p:spTree>
    <p:extLst>
      <p:ext uri="{BB962C8B-B14F-4D97-AF65-F5344CB8AC3E}">
        <p14:creationId xmlns:p14="http://schemas.microsoft.com/office/powerpoint/2010/main" val="2595886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5"/>
                                        </p:tgtEl>
                                        <p:attrNameLst>
                                          <p:attrName>ppt_y</p:attrName>
                                        </p:attrNameLst>
                                      </p:cBhvr>
                                      <p:tavLst>
                                        <p:tav tm="0">
                                          <p:val>
                                            <p:strVal val="#ppt_y"/>
                                          </p:val>
                                        </p:tav>
                                        <p:tav tm="100000">
                                          <p:val>
                                            <p:strVal val="#ppt_y"/>
                                          </p:val>
                                        </p:tav>
                                      </p:tavLst>
                                    </p:anim>
                                    <p:anim calcmode="lin" valueType="num">
                                      <p:cBhvr>
                                        <p:cTn id="3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3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out)">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9"/>
                                        </p:tgtEl>
                                        <p:attrNameLst>
                                          <p:attrName>ppt_y</p:attrName>
                                        </p:attrNameLst>
                                      </p:cBhvr>
                                      <p:tavLst>
                                        <p:tav tm="0">
                                          <p:val>
                                            <p:strVal val="#ppt_y"/>
                                          </p:val>
                                        </p:tav>
                                        <p:tav tm="100000">
                                          <p:val>
                                            <p:strVal val="#ppt_y"/>
                                          </p:val>
                                        </p:tav>
                                      </p:tavLst>
                                    </p:anim>
                                    <p:anim calcmode="lin" valueType="num">
                                      <p:cBhvr>
                                        <p:cTn id="4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97"/>
            <a:ext cx="12193057" cy="6858594"/>
          </a:xfrm>
          <a:prstGeom prst="rect">
            <a:avLst/>
          </a:prstGeom>
        </p:spPr>
      </p:pic>
      <p:sp>
        <p:nvSpPr>
          <p:cNvPr id="3" name="TextBox 2"/>
          <p:cNvSpPr txBox="1"/>
          <p:nvPr/>
        </p:nvSpPr>
        <p:spPr>
          <a:xfrm>
            <a:off x="429099" y="580619"/>
            <a:ext cx="7023653" cy="2554545"/>
          </a:xfrm>
          <a:prstGeom prst="rect">
            <a:avLst/>
          </a:prstGeom>
          <a:noFill/>
        </p:spPr>
        <p:txBody>
          <a:bodyPr wrap="square" rtlCol="0">
            <a:spAutoFit/>
          </a:bodyPr>
          <a:lstStyle/>
          <a:p>
            <a:r>
              <a:rPr lang="en-US" sz="4000" b="1" dirty="0">
                <a:solidFill>
                  <a:srgbClr val="FF0000"/>
                </a:solidFill>
                <a:latin typeface="NikoshBAN" panose="02000000000000000000" pitchFamily="2" charset="0"/>
                <a:cs typeface="NikoshBAN" panose="02000000000000000000" pitchFamily="2" charset="0"/>
              </a:rPr>
              <a:t>(গ) </a:t>
            </a:r>
            <a:r>
              <a:rPr lang="en-US" sz="4000" b="1" dirty="0" err="1">
                <a:solidFill>
                  <a:srgbClr val="FF0000"/>
                </a:solidFill>
                <a:latin typeface="NikoshBAN" panose="02000000000000000000" pitchFamily="2" charset="0"/>
                <a:cs typeface="NikoshBAN" panose="02000000000000000000" pitchFamily="2" charset="0"/>
              </a:rPr>
              <a:t>কর্নিয়া</a:t>
            </a:r>
            <a:r>
              <a:rPr lang="en-US" sz="4000" b="1" dirty="0">
                <a:solidFill>
                  <a:srgbClr val="FF0000"/>
                </a:solidFill>
                <a:latin typeface="NikoshBAN" panose="02000000000000000000" pitchFamily="2" charset="0"/>
                <a:cs typeface="NikoshBAN" panose="02000000000000000000" pitchFamily="2" charset="0"/>
              </a:rPr>
              <a:t> (Cornea): </a:t>
            </a:r>
            <a:r>
              <a:rPr lang="en-US" sz="4000" b="1" dirty="0" err="1">
                <a:latin typeface="NikoshBAN" panose="02000000000000000000" pitchFamily="2" charset="0"/>
                <a:cs typeface="NikoshBAN" panose="02000000000000000000" pitchFamily="2" charset="0"/>
              </a:rPr>
              <a:t>শ্বেতমণ্ডলের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সামনের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অংশকে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কর্নিয়া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শ্বেত</a:t>
            </a:r>
            <a:r>
              <a:rPr lang="bn-IN" sz="4000" b="1" dirty="0">
                <a:latin typeface="NikoshBAN" panose="02000000000000000000" pitchFamily="2" charset="0"/>
                <a:cs typeface="NikoshBAN" panose="02000000000000000000" pitchFamily="2" charset="0"/>
              </a:rPr>
              <a:t>মণ্ডলের এই অংশ স্বচ্ছ এবং অন্যান্য অংশ অপেক্ষা বাহিরের দিকে অধিকতর উত্তল।</a:t>
            </a:r>
            <a:endParaRPr lang="en-US" sz="4000" b="1" dirty="0">
              <a:latin typeface="NikoshBAN" panose="02000000000000000000" pitchFamily="2" charset="0"/>
              <a:cs typeface="NikoshBAN" panose="02000000000000000000" pitchFamily="2" charset="0"/>
            </a:endParaRPr>
          </a:p>
        </p:txBody>
      </p:sp>
      <p:sp>
        <p:nvSpPr>
          <p:cNvPr id="8" name="TextBox 7"/>
          <p:cNvSpPr txBox="1"/>
          <p:nvPr/>
        </p:nvSpPr>
        <p:spPr>
          <a:xfrm>
            <a:off x="4837042" y="3286536"/>
            <a:ext cx="7023653" cy="3170099"/>
          </a:xfrm>
          <a:prstGeom prst="rect">
            <a:avLst/>
          </a:prstGeom>
          <a:noFill/>
        </p:spPr>
        <p:txBody>
          <a:bodyPr wrap="square" rtlCol="0">
            <a:spAutoFit/>
          </a:bodyPr>
          <a:lstStyle/>
          <a:p>
            <a:r>
              <a:rPr lang="en-US" sz="4000" b="1" dirty="0">
                <a:solidFill>
                  <a:srgbClr val="FF0000"/>
                </a:solidFill>
                <a:latin typeface="NikoshBAN" panose="02000000000000000000" pitchFamily="2" charset="0"/>
                <a:cs typeface="NikoshBAN" panose="02000000000000000000" pitchFamily="2" charset="0"/>
              </a:rPr>
              <a:t>(ঘ) </a:t>
            </a:r>
            <a:r>
              <a:rPr lang="en-US" sz="4000" b="1" dirty="0" err="1">
                <a:solidFill>
                  <a:srgbClr val="FF0000"/>
                </a:solidFill>
                <a:latin typeface="NikoshBAN" panose="02000000000000000000" pitchFamily="2" charset="0"/>
                <a:cs typeface="NikoshBAN" panose="02000000000000000000" pitchFamily="2" charset="0"/>
              </a:rPr>
              <a:t>কোরয়েড</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বা</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কৃষ্ণমণ্ডল</a:t>
            </a:r>
            <a:r>
              <a:rPr lang="en-US" sz="4000" b="1" dirty="0">
                <a:solidFill>
                  <a:srgbClr val="FF0000"/>
                </a:solidFill>
                <a:latin typeface="NikoshBAN" panose="02000000000000000000" pitchFamily="2" charset="0"/>
                <a:cs typeface="NikoshBAN" panose="02000000000000000000" pitchFamily="2" charset="0"/>
              </a:rPr>
              <a:t> (</a:t>
            </a:r>
            <a:r>
              <a:rPr lang="en-US" sz="3200" b="1" dirty="0">
                <a:solidFill>
                  <a:srgbClr val="FF0000"/>
                </a:solidFill>
                <a:latin typeface="NikoshBAN" panose="02000000000000000000" pitchFamily="2" charset="0"/>
                <a:cs typeface="NikoshBAN" panose="02000000000000000000" pitchFamily="2" charset="0"/>
              </a:rPr>
              <a:t>Choroid</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রঙের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একটি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ঝিল্লি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দ্বারা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গঠিত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শ্বেতমণ্ডলের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ভিতরের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গাত্রের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আচ্ছাদন</a:t>
            </a:r>
            <a:r>
              <a:rPr lang="bn-IN"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বিশেষ</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এই</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রঙের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জন্য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চোখের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ভিতরে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প্রবিষ্ট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আলোকের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প্রতিফলন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না</a:t>
            </a:r>
            <a:r>
              <a:rPr lang="en-US" sz="4000" b="1" dirty="0">
                <a:latin typeface="NikoshBAN" panose="02000000000000000000" pitchFamily="2" charset="0"/>
                <a:cs typeface="NikoshBAN" panose="02000000000000000000" pitchFamily="2" charset="0"/>
              </a:rPr>
              <a:t>।</a:t>
            </a:r>
          </a:p>
        </p:txBody>
      </p:sp>
      <p:grpSp>
        <p:nvGrpSpPr>
          <p:cNvPr id="12" name="Group 11">
            <a:extLst>
              <a:ext uri="{FF2B5EF4-FFF2-40B4-BE49-F238E27FC236}">
                <a16:creationId xmlns:a16="http://schemas.microsoft.com/office/drawing/2014/main" id="{0F4E087A-7320-43AA-971F-6E99EE8ECEFB}"/>
              </a:ext>
            </a:extLst>
          </p:cNvPr>
          <p:cNvGrpSpPr/>
          <p:nvPr/>
        </p:nvGrpSpPr>
        <p:grpSpPr>
          <a:xfrm>
            <a:off x="429099" y="3216491"/>
            <a:ext cx="4207912" cy="3383717"/>
            <a:chOff x="7122018" y="3145300"/>
            <a:chExt cx="4640884" cy="3120542"/>
          </a:xfrm>
        </p:grpSpPr>
        <p:pic>
          <p:nvPicPr>
            <p:cNvPr id="13" name="Picture 12">
              <a:extLst>
                <a:ext uri="{FF2B5EF4-FFF2-40B4-BE49-F238E27FC236}">
                  <a16:creationId xmlns:a16="http://schemas.microsoft.com/office/drawing/2014/main" id="{7E05EE43-D8AD-42C4-8C27-7A41846BB75D}"/>
                </a:ext>
              </a:extLst>
            </p:cNvPr>
            <p:cNvPicPr>
              <a:picLocks noChangeAspect="1"/>
            </p:cNvPicPr>
            <p:nvPr/>
          </p:nvPicPr>
          <p:blipFill rotWithShape="1">
            <a:blip r:embed="rId3">
              <a:extLst>
                <a:ext uri="{28A0092B-C50C-407E-A947-70E740481C1C}">
                  <a14:useLocalDpi xmlns:a14="http://schemas.microsoft.com/office/drawing/2010/main" val="0"/>
                </a:ext>
              </a:extLst>
            </a:blip>
            <a:srcRect l="3205" t="2693" r="4930" b="15395"/>
            <a:stretch/>
          </p:blipFill>
          <p:spPr>
            <a:xfrm>
              <a:off x="8727855" y="3145300"/>
              <a:ext cx="3035047" cy="3120542"/>
            </a:xfrm>
            <a:prstGeom prst="rect">
              <a:avLst/>
            </a:prstGeom>
            <a:ln w="12700">
              <a:solidFill>
                <a:schemeClr val="tx1"/>
              </a:solidFill>
            </a:ln>
          </p:spPr>
        </p:pic>
        <p:cxnSp>
          <p:nvCxnSpPr>
            <p:cNvPr id="15" name="Straight Arrow Connector 14">
              <a:extLst>
                <a:ext uri="{FF2B5EF4-FFF2-40B4-BE49-F238E27FC236}">
                  <a16:creationId xmlns:a16="http://schemas.microsoft.com/office/drawing/2014/main" id="{E6FD4DE8-658F-43D6-B8D8-4A2E6D62CB2C}"/>
                </a:ext>
              </a:extLst>
            </p:cNvPr>
            <p:cNvCxnSpPr/>
            <p:nvPr/>
          </p:nvCxnSpPr>
          <p:spPr>
            <a:xfrm flipH="1" flipV="1">
              <a:off x="8298229" y="5111256"/>
              <a:ext cx="1051835" cy="6584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3">
              <a:extLst>
                <a:ext uri="{FF2B5EF4-FFF2-40B4-BE49-F238E27FC236}">
                  <a16:creationId xmlns:a16="http://schemas.microsoft.com/office/drawing/2014/main" id="{C24C7B99-1004-486C-A5C9-D34BA37CBD13}"/>
                </a:ext>
              </a:extLst>
            </p:cNvPr>
            <p:cNvSpPr/>
            <p:nvPr/>
          </p:nvSpPr>
          <p:spPr>
            <a:xfrm>
              <a:off x="7122018" y="4348014"/>
              <a:ext cx="1996811" cy="561889"/>
            </a:xfrm>
            <a:prstGeom prst="roundRect">
              <a:avLst>
                <a:gd name="adj" fmla="val 33553"/>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NikoshBAN" panose="02000000000000000000" pitchFamily="2" charset="0"/>
                  <a:cs typeface="NikoshBAN" panose="02000000000000000000" pitchFamily="2" charset="0"/>
                </a:rPr>
                <a:t>Choroid</a:t>
              </a:r>
            </a:p>
          </p:txBody>
        </p:sp>
      </p:grpSp>
      <p:pic>
        <p:nvPicPr>
          <p:cNvPr id="9" name="Picture 8">
            <a:extLst>
              <a:ext uri="{FF2B5EF4-FFF2-40B4-BE49-F238E27FC236}">
                <a16:creationId xmlns:a16="http://schemas.microsoft.com/office/drawing/2014/main" id="{9B25FA42-0B43-4EB0-A0A5-DE0C54C10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1947" y="291549"/>
            <a:ext cx="4346713" cy="2975868"/>
          </a:xfrm>
          <a:prstGeom prst="rect">
            <a:avLst/>
          </a:prstGeom>
          <a:ln w="12700">
            <a:solidFill>
              <a:schemeClr val="tx1"/>
            </a:solidFill>
          </a:ln>
        </p:spPr>
      </p:pic>
    </p:spTree>
    <p:extLst>
      <p:ext uri="{BB962C8B-B14F-4D97-AF65-F5344CB8AC3E}">
        <p14:creationId xmlns:p14="http://schemas.microsoft.com/office/powerpoint/2010/main" val="2557549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upRigh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anim calcmode="lin" valueType="num">
                                      <p:cBhvr>
                                        <p:cTn id="2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1054</Words>
  <Application>Microsoft Office PowerPoint</Application>
  <PresentationFormat>Widescreen</PresentationFormat>
  <Paragraphs>66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User</cp:lastModifiedBy>
  <cp:revision>167</cp:revision>
  <dcterms:created xsi:type="dcterms:W3CDTF">2021-05-29T16:08:46Z</dcterms:created>
  <dcterms:modified xsi:type="dcterms:W3CDTF">2021-07-02T17:59:17Z</dcterms:modified>
</cp:coreProperties>
</file>